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8" d="100"/>
          <a:sy n="98" d="100"/>
        </p:scale>
        <p:origin x="-966"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6/4/2014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080" y="5638801"/>
            <a:ext cx="7782560" cy="4419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40" y="1"/>
            <a:ext cx="7777480" cy="56387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959" t="6999" b="9656"/>
          <a:stretch/>
        </p:blipFill>
        <p:spPr>
          <a:xfrm>
            <a:off x="-2540" y="304800"/>
            <a:ext cx="7777480" cy="4905153"/>
          </a:xfrm>
          <a:prstGeom prst="rect">
            <a:avLst/>
          </a:prstGeom>
        </p:spPr>
      </p:pic>
      <p:sp>
        <p:nvSpPr>
          <p:cNvPr id="2" name="Title 1"/>
          <p:cNvSpPr>
            <a:spLocks noGrp="1"/>
          </p:cNvSpPr>
          <p:nvPr>
            <p:ph type="ctrTitle"/>
          </p:nvPr>
        </p:nvSpPr>
        <p:spPr>
          <a:xfrm>
            <a:off x="0" y="4419600"/>
            <a:ext cx="7772400" cy="632462"/>
          </a:xfrm>
        </p:spPr>
        <p:txBody>
          <a:bodyPr>
            <a:normAutofit fontScale="90000"/>
          </a:bodyPr>
          <a:lstStyle/>
          <a:p>
            <a:r>
              <a:rPr lang="en-US" dirty="0">
                <a:solidFill>
                  <a:schemeClr val="bg1"/>
                </a:solidFill>
                <a:effectLst>
                  <a:outerShdw blurRad="38100" dist="38100" dir="2700000" algn="tl">
                    <a:srgbClr val="000000">
                      <a:alpha val="43137"/>
                    </a:srgbClr>
                  </a:outerShdw>
                </a:effectLst>
                <a:latin typeface="AR DECODE" panose="02000000000000000000" pitchFamily="2" charset="0"/>
              </a:rPr>
              <a:t>Stunning, Upgraded Cul-de-Sac Home </a:t>
            </a:r>
          </a:p>
        </p:txBody>
      </p:sp>
      <p:sp>
        <p:nvSpPr>
          <p:cNvPr id="3" name="Subtitle 2"/>
          <p:cNvSpPr>
            <a:spLocks noGrp="1"/>
          </p:cNvSpPr>
          <p:nvPr>
            <p:ph type="subTitle" idx="1"/>
          </p:nvPr>
        </p:nvSpPr>
        <p:spPr>
          <a:xfrm>
            <a:off x="0" y="5867400"/>
            <a:ext cx="7772400" cy="3220977"/>
          </a:xfrm>
        </p:spPr>
        <p:txBody>
          <a:bodyPr>
            <a:noAutofit/>
          </a:bodyPr>
          <a:lstStyle/>
          <a:p>
            <a:r>
              <a:rPr lang="en-US" sz="1300" dirty="0">
                <a:solidFill>
                  <a:schemeClr val="bg1"/>
                </a:solidFill>
              </a:rPr>
              <a:t>WELCOME HOME to this meticulously maintained, exceptionally upgraded, and incredibly clean HOME OF YOUR DREAMS!***Safely located on a CUL-DE-SAC, this house features BACKYARD PRIVACY with HUGE LOT (.4 acres), with a wooded, protected wetland buffer behind it. *** As you cross the relaxing FRONT PORCH and walk in the front door, you immediately notice the cleanliness and pride of ownership, and feel the cool air from the NEW AC.***The open floor plan with VAULTED SMOOTH ceilings will impress you. The home has been upgraded with WOOD FLOORS in the living room, dining room, and hallway. The large kitchen boasts gleaming GRANITE counters, BEAUTIFUL back splash, under-mounted sink, and clean STAINLESS STEEL appliances that all convey. The kitchen has room for a breakfast table and what's that you see, a WALK-IN PANTRY!! That's right, a WALK-IN PANTRY gives you plenty of shelf storage space. The living area has a gas fireplace and the dining area has room for a big family table.*** The three bedrooms all have large windows for natural light, clean carpet, ceiling fans, and plantation blinds that convey. The great Master bedroom has a nice tray ceiling, master bath with DUAL SINKS, and big WALK-IN CLOSET. *** There is a HUGE ATTIC for additional storage. The attic in this floor plan provides the option of building out a Bonus room. A peaceful SCREEN PORCH also provides a relaxing, bug-free setting for enjoying the private backyard. The 2 car garage is EXTRA WIDE for lots of STORAGE SPACE. *** The neighborhood features a community pool (covered in annual HOA fee) and secure boat, RV, trailer parking (for additional fee). MAKE THIS YOUR HOME TODAY! Sellers to provide Home Warranty with acceptable offer</a:t>
            </a:r>
            <a:r>
              <a:rPr lang="en-US" sz="1300" dirty="0" smtClean="0">
                <a:solidFill>
                  <a:schemeClr val="bg1"/>
                </a:solidFill>
              </a:rPr>
              <a:t>!</a:t>
            </a:r>
            <a:endParaRPr lang="en-US" sz="1300" dirty="0">
              <a:solidFill>
                <a:schemeClr val="bg1"/>
              </a:solidFill>
            </a:endParaRPr>
          </a:p>
        </p:txBody>
      </p:sp>
      <p:sp>
        <p:nvSpPr>
          <p:cNvPr id="4" name="Rectangle 3"/>
          <p:cNvSpPr/>
          <p:nvPr/>
        </p:nvSpPr>
        <p:spPr>
          <a:xfrm>
            <a:off x="-2540" y="0"/>
            <a:ext cx="7777480" cy="646331"/>
          </a:xfrm>
          <a:prstGeom prst="rect">
            <a:avLst/>
          </a:prstGeom>
          <a:solidFill>
            <a:schemeClr val="tx2"/>
          </a:solidFill>
        </p:spPr>
        <p:txBody>
          <a:bodyPr wrap="square">
            <a:spAutoFit/>
          </a:bodyPr>
          <a:lstStyle/>
          <a:p>
            <a:pPr algn="ctr"/>
            <a:r>
              <a:rPr lang="en-US" sz="1800" b="1" dirty="0">
                <a:solidFill>
                  <a:schemeClr val="bg1"/>
                </a:solidFill>
              </a:rPr>
              <a:t>135 Hanahan Plantation </a:t>
            </a:r>
            <a:r>
              <a:rPr lang="en-US" sz="1800" b="1" dirty="0" smtClean="0">
                <a:solidFill>
                  <a:schemeClr val="bg1"/>
                </a:solidFill>
              </a:rPr>
              <a:t>Dr  </a:t>
            </a:r>
            <a:r>
              <a:rPr lang="en-US" sz="1800" b="1" dirty="0" smtClean="0">
                <a:solidFill>
                  <a:schemeClr val="bg1"/>
                </a:solidFill>
              </a:rPr>
              <a:t>  </a:t>
            </a:r>
            <a:r>
              <a:rPr lang="en-US" sz="1800" b="1" dirty="0" smtClean="0">
                <a:solidFill>
                  <a:schemeClr val="bg1"/>
                </a:solidFill>
              </a:rPr>
              <a:t>Hanahan  </a:t>
            </a:r>
            <a:r>
              <a:rPr lang="en-US" sz="1800" b="1" dirty="0" smtClean="0">
                <a:solidFill>
                  <a:schemeClr val="bg1"/>
                </a:solidFill>
              </a:rPr>
              <a:t>  </a:t>
            </a:r>
            <a:r>
              <a:rPr lang="en-US" sz="1800" b="1" dirty="0">
                <a:solidFill>
                  <a:schemeClr val="bg1"/>
                </a:solidFill>
              </a:rPr>
              <a:t>MLS# </a:t>
            </a:r>
            <a:r>
              <a:rPr lang="en-US" sz="1800" b="1" dirty="0" smtClean="0">
                <a:solidFill>
                  <a:schemeClr val="bg1"/>
                </a:solidFill>
              </a:rPr>
              <a:t>1409198</a:t>
            </a:r>
          </a:p>
          <a:p>
            <a:pPr algn="ctr"/>
            <a:r>
              <a:rPr lang="en-US" sz="1800" b="1" dirty="0" smtClean="0">
                <a:solidFill>
                  <a:srgbClr val="FFFF00"/>
                </a:solidFill>
              </a:rPr>
              <a:t>Just Reduced to $189,999</a:t>
            </a:r>
            <a:endParaRPr lang="en-US" sz="1800" b="1" dirty="0">
              <a:solidFill>
                <a:srgbClr val="FFFF00"/>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20852" y="5024373"/>
            <a:ext cx="1198200" cy="898650"/>
          </a:xfrm>
          <a:prstGeom prst="rect">
            <a:avLst/>
          </a:prstGeom>
          <a:ln>
            <a:noFill/>
          </a:ln>
          <a:effectLst>
            <a:softEdge rad="112500"/>
          </a:effec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83712" y="5024373"/>
            <a:ext cx="1198200" cy="898650"/>
          </a:xfrm>
          <a:prstGeom prst="rect">
            <a:avLst/>
          </a:prstGeom>
          <a:ln>
            <a:noFill/>
          </a:ln>
          <a:effectLst>
            <a:softEdge rad="112500"/>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74200" y="5024373"/>
            <a:ext cx="1198200" cy="898650"/>
          </a:xfrm>
          <a:prstGeom prst="rect">
            <a:avLst/>
          </a:prstGeom>
          <a:ln>
            <a:noFill/>
          </a:ln>
          <a:effectLst>
            <a:softEdge rad="112500"/>
          </a:effectLst>
        </p:spPr>
      </p:pic>
      <p:pic>
        <p:nvPicPr>
          <p:cNvPr id="8" name="Picture 7"/>
          <p:cNvPicPr>
            <a:picLocks noChangeAspect="1"/>
          </p:cNvPicPr>
          <p:nvPr/>
        </p:nvPicPr>
        <p:blipFill rotWithShape="1">
          <a:blip r:embed="rId6" cstate="print">
            <a:extLst>
              <a:ext uri="{28A0092B-C50C-407E-A947-70E740481C1C}">
                <a14:useLocalDpi xmlns:a14="http://schemas.microsoft.com/office/drawing/2010/main" val="0"/>
              </a:ext>
            </a:extLst>
          </a:blip>
          <a:srcRect r="50000"/>
          <a:stretch/>
        </p:blipFill>
        <p:spPr>
          <a:xfrm>
            <a:off x="3601832" y="5024373"/>
            <a:ext cx="599100" cy="898650"/>
          </a:xfrm>
          <a:prstGeom prst="rect">
            <a:avLst/>
          </a:prstGeom>
          <a:ln>
            <a:noFill/>
          </a:ln>
          <a:effectLst>
            <a:softEdge rad="112500"/>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362" y="5024373"/>
            <a:ext cx="1198200" cy="898650"/>
          </a:xfrm>
          <a:prstGeom prst="rect">
            <a:avLst/>
          </a:prstGeom>
          <a:ln>
            <a:noFill/>
          </a:ln>
          <a:effectLst>
            <a:softEdge rad="112500"/>
          </a:effectLst>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193222" y="5024373"/>
            <a:ext cx="1198200" cy="898650"/>
          </a:xfrm>
          <a:prstGeom prst="rect">
            <a:avLst/>
          </a:prstGeom>
          <a:ln>
            <a:noFill/>
          </a:ln>
          <a:effectLst>
            <a:softEdge rad="112500"/>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411342" y="5024373"/>
            <a:ext cx="1198200" cy="898650"/>
          </a:xfrm>
          <a:prstGeom prst="rect">
            <a:avLst/>
          </a:prstGeom>
          <a:ln>
            <a:noFill/>
          </a:ln>
          <a:effectLst>
            <a:softEdge rad="112500"/>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4356" y="9143999"/>
            <a:ext cx="611506" cy="914401"/>
          </a:xfrm>
          <a:prstGeom prst="rect">
            <a:avLst/>
          </a:prstGeom>
        </p:spPr>
      </p:pic>
      <p:sp>
        <p:nvSpPr>
          <p:cNvPr id="16" name="Rectangle 15"/>
          <p:cNvSpPr/>
          <p:nvPr/>
        </p:nvSpPr>
        <p:spPr>
          <a:xfrm>
            <a:off x="1943100" y="9201090"/>
            <a:ext cx="3886200" cy="800219"/>
          </a:xfrm>
          <a:prstGeom prst="rect">
            <a:avLst/>
          </a:prstGeom>
        </p:spPr>
        <p:txBody>
          <a:bodyPr>
            <a:spAutoFit/>
          </a:bodyPr>
          <a:lstStyle/>
          <a:p>
            <a:pPr algn="ctr"/>
            <a:r>
              <a:rPr lang="en-US" sz="1800" dirty="0">
                <a:solidFill>
                  <a:schemeClr val="bg1"/>
                </a:solidFill>
                <a:effectLst>
                  <a:outerShdw blurRad="38100" dist="38100" dir="2700000" algn="tl">
                    <a:srgbClr val="000000">
                      <a:alpha val="43137"/>
                    </a:srgbClr>
                  </a:outerShdw>
                </a:effectLst>
              </a:rPr>
              <a:t>Scott Baskin </a:t>
            </a:r>
            <a:endParaRPr lang="en-US" sz="1800" dirty="0" smtClean="0">
              <a:solidFill>
                <a:schemeClr val="bg1"/>
              </a:solidFill>
              <a:effectLst>
                <a:outerShdw blurRad="38100" dist="38100" dir="2700000" algn="tl">
                  <a:srgbClr val="000000">
                    <a:alpha val="43137"/>
                  </a:srgbClr>
                </a:outerShdw>
              </a:effectLst>
            </a:endParaRPr>
          </a:p>
          <a:p>
            <a:pPr algn="ctr"/>
            <a:r>
              <a:rPr lang="en-US" sz="1400" dirty="0" smtClean="0">
                <a:solidFill>
                  <a:schemeClr val="bg1"/>
                </a:solidFill>
                <a:effectLst>
                  <a:outerShdw blurRad="38100" dist="38100" dir="2700000" algn="tl">
                    <a:srgbClr val="000000">
                      <a:alpha val="43137"/>
                    </a:srgbClr>
                  </a:outerShdw>
                </a:effectLst>
              </a:rPr>
              <a:t>843-324-4139 </a:t>
            </a:r>
            <a:r>
              <a:rPr lang="en-US" sz="1400" dirty="0">
                <a:solidFill>
                  <a:schemeClr val="bg1"/>
                </a:solidFill>
                <a:effectLst>
                  <a:outerShdw blurRad="38100" dist="38100" dir="2700000" algn="tl">
                    <a:srgbClr val="000000">
                      <a:alpha val="43137"/>
                    </a:srgbClr>
                  </a:outerShdw>
                </a:effectLst>
              </a:rPr>
              <a:t>M | 843-972-2400 O scott@davidwertan.com | www.scottbaskin.com</a:t>
            </a:r>
          </a:p>
        </p:txBody>
      </p:sp>
      <p:sp>
        <p:nvSpPr>
          <p:cNvPr id="17" name="Rectangle 16"/>
          <p:cNvSpPr/>
          <p:nvPr/>
        </p:nvSpPr>
        <p:spPr>
          <a:xfrm>
            <a:off x="5584501" y="9301117"/>
            <a:ext cx="2173590" cy="600164"/>
          </a:xfrm>
          <a:prstGeom prst="rect">
            <a:avLst/>
          </a:prstGeom>
        </p:spPr>
        <p:txBody>
          <a:bodyPr wrap="square">
            <a:spAutoFit/>
          </a:bodyPr>
          <a:lstStyle/>
          <a:p>
            <a:pPr algn="r"/>
            <a:r>
              <a:rPr lang="en-US" sz="1100" dirty="0">
                <a:solidFill>
                  <a:schemeClr val="bg1"/>
                </a:solidFill>
                <a:effectLst>
                  <a:outerShdw blurRad="38100" dist="38100" dir="2700000" algn="tl">
                    <a:srgbClr val="000000">
                      <a:alpha val="43137"/>
                    </a:srgbClr>
                  </a:outerShdw>
                </a:effectLst>
              </a:rPr>
              <a:t>RE/MAX Advanced Realty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311 </a:t>
            </a:r>
            <a:r>
              <a:rPr lang="en-US" sz="1100" dirty="0">
                <a:solidFill>
                  <a:schemeClr val="bg1"/>
                </a:solidFill>
                <a:effectLst>
                  <a:outerShdw blurRad="38100" dist="38100" dir="2700000" algn="tl">
                    <a:srgbClr val="000000">
                      <a:alpha val="43137"/>
                    </a:srgbClr>
                  </a:outerShdw>
                </a:effectLst>
              </a:rPr>
              <a:t>Johnnie </a:t>
            </a:r>
            <a:r>
              <a:rPr lang="en-US" sz="1100" dirty="0" err="1">
                <a:solidFill>
                  <a:schemeClr val="bg1"/>
                </a:solidFill>
                <a:effectLst>
                  <a:outerShdw blurRad="38100" dist="38100" dir="2700000" algn="tl">
                    <a:srgbClr val="000000">
                      <a:alpha val="43137"/>
                    </a:srgbClr>
                  </a:outerShdw>
                </a:effectLst>
              </a:rPr>
              <a:t>Dodds</a:t>
            </a:r>
            <a:r>
              <a:rPr lang="en-US" sz="1100" dirty="0">
                <a:solidFill>
                  <a:schemeClr val="bg1"/>
                </a:solidFill>
                <a:effectLst>
                  <a:outerShdw blurRad="38100" dist="38100" dir="2700000" algn="tl">
                    <a:srgbClr val="000000">
                      <a:alpha val="43137"/>
                    </a:srgbClr>
                  </a:outerShdw>
                </a:effectLst>
              </a:rPr>
              <a:t> Blvd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Mt </a:t>
            </a:r>
            <a:r>
              <a:rPr lang="en-US" sz="1100" dirty="0">
                <a:solidFill>
                  <a:schemeClr val="bg1"/>
                </a:solidFill>
                <a:effectLst>
                  <a:outerShdw blurRad="38100" dist="38100" dir="2700000" algn="tl">
                    <a:srgbClr val="000000">
                      <a:alpha val="43137"/>
                    </a:srgbClr>
                  </a:outerShdw>
                </a:effectLst>
              </a:rPr>
              <a:t>Pleasant, SC 29464</a:t>
            </a:r>
          </a:p>
        </p:txBody>
      </p:sp>
      <p:sp>
        <p:nvSpPr>
          <p:cNvPr id="18" name="Down Ribbon 17"/>
          <p:cNvSpPr/>
          <p:nvPr/>
        </p:nvSpPr>
        <p:spPr>
          <a:xfrm>
            <a:off x="1831141" y="685800"/>
            <a:ext cx="4110119" cy="685800"/>
          </a:xfrm>
          <a:prstGeom prst="ribbon">
            <a:avLst>
              <a:gd name="adj1" fmla="val 16667"/>
              <a:gd name="adj2" fmla="val 70178"/>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12700">
            <a:solidFill>
              <a:schemeClr val="bg2">
                <a:lumMod val="2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2">
                    <a:lumMod val="75000"/>
                  </a:schemeClr>
                </a:solidFill>
                <a:effectLst>
                  <a:outerShdw blurRad="38100" dist="38100" dir="2700000" algn="tl">
                    <a:srgbClr val="000000">
                      <a:alpha val="43137"/>
                    </a:srgbClr>
                  </a:outerShdw>
                </a:effectLst>
              </a:rPr>
              <a:t>Open House Saturday </a:t>
            </a:r>
            <a:r>
              <a:rPr lang="en-US" sz="1800" i="1" dirty="0" smtClean="0">
                <a:solidFill>
                  <a:schemeClr val="tx2">
                    <a:lumMod val="75000"/>
                  </a:schemeClr>
                </a:solidFill>
                <a:effectLst>
                  <a:outerShdw blurRad="38100" dist="38100" dir="2700000" algn="tl">
                    <a:srgbClr val="000000">
                      <a:alpha val="43137"/>
                    </a:srgbClr>
                  </a:outerShdw>
                </a:effectLst>
              </a:rPr>
              <a:t>12-3 </a:t>
            </a:r>
            <a:r>
              <a:rPr lang="en-US" sz="1800" i="1" dirty="0">
                <a:solidFill>
                  <a:schemeClr val="tx2">
                    <a:lumMod val="75000"/>
                  </a:schemeClr>
                </a:solidFill>
                <a:effectLst>
                  <a:outerShdw blurRad="38100" dist="38100" dir="2700000" algn="tl">
                    <a:srgbClr val="000000">
                      <a:alpha val="43137"/>
                    </a:srgbClr>
                  </a:outerShdw>
                </a:effectLst>
              </a:rPr>
              <a:t>Refreshments Provided</a:t>
            </a:r>
            <a:endParaRPr lang="en-US" sz="1800" i="1" dirty="0">
              <a:solidFill>
                <a:schemeClr val="tx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8024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375</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Stunning, Upgraded Cul-de-Sac Home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 Upgraded Cul-de-Sac Home</dc:title>
  <dc:creator>CVH360</dc:creator>
  <cp:lastModifiedBy>atp1313@gmail.com</cp:lastModifiedBy>
  <cp:revision>4</cp:revision>
  <dcterms:created xsi:type="dcterms:W3CDTF">2006-08-16T00:00:00Z</dcterms:created>
  <dcterms:modified xsi:type="dcterms:W3CDTF">2014-06-04T18:23:27Z</dcterms:modified>
</cp:coreProperties>
</file>