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30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10/29/2014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0"/>
            <a:ext cx="7758113" cy="988516"/>
          </a:xfrm>
          <a:gradFill>
            <a:gsLst>
              <a:gs pos="0">
                <a:schemeClr val="tx2"/>
              </a:gs>
              <a:gs pos="100000">
                <a:schemeClr val="accent1">
                  <a:tint val="23500"/>
                  <a:satMod val="160000"/>
                  <a:alpha val="0"/>
                </a:schemeClr>
              </a:gs>
            </a:gsLst>
            <a:lin ang="5400000" scaled="0"/>
          </a:gradFill>
        </p:spPr>
        <p:txBody>
          <a:bodyPr/>
          <a:lstStyle/>
          <a:p>
            <a:r>
              <a:rPr lang="en-US" dirty="0">
                <a:solidFill>
                  <a:schemeClr val="bg1"/>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t>Minutes from Downtown Summerville</a:t>
            </a:r>
          </a:p>
        </p:txBody>
      </p:sp>
      <p:sp>
        <p:nvSpPr>
          <p:cNvPr id="4" name="Rectangle 3"/>
          <p:cNvSpPr/>
          <p:nvPr/>
        </p:nvSpPr>
        <p:spPr>
          <a:xfrm>
            <a:off x="1" y="4606171"/>
            <a:ext cx="7759698" cy="3293209"/>
          </a:xfrm>
          <a:prstGeom prst="rect">
            <a:avLst/>
          </a:prstGeom>
        </p:spPr>
        <p:txBody>
          <a:bodyPr wrap="square" anchor="ctr">
            <a:spAutoFit/>
          </a:bodyPr>
          <a:lstStyle/>
          <a:p>
            <a:pPr algn="ctr"/>
            <a:r>
              <a:rPr lang="en-US" sz="1600" dirty="0">
                <a:solidFill>
                  <a:schemeClr val="tx2"/>
                </a:solidFill>
                <a:latin typeface="Arial" panose="020B0604020202020204" pitchFamily="34" charset="0"/>
                <a:cs typeface="Arial" panose="020B0604020202020204" pitchFamily="34" charset="0"/>
              </a:rPr>
              <a:t>Welcome home to this lovely 4 bedroom, 3 Full bath home loaded with upgrades and ready for you to move in! Upon entering home, you will notice the gorgeous wood floors that are throughout the first floor. Formal living room and dining room are a perfect spot for entertaining. Gorgeous kitchen has tons of cabinet space, oversized graphite sink, tiled back splash, walk in pantry and eat in kitchen area overlooking the family room which offers a gas fireplace. Downstairs you will also find an office, full bathroom, laundry room and access to the two car garage. Upstairs has three bedrooms that share a hall full bath. The master bedroom is HUGE! Part of it can be used as a sitting area/retreat. Large bathroom with dual vanities, shower, tub and custom walk in closet with built in shelves and drawers. Sit in the screened in porch and look at your beautifully landscaped yard with loads of privacy. This home backs up to woods to offer complete privacy! This home shows like a model home and is a must see!</a:t>
            </a:r>
            <a:endParaRPr lang="en-US" sz="1600" dirty="0" smtClean="0">
              <a:solidFill>
                <a:schemeClr val="tx2"/>
              </a:solidFill>
              <a:latin typeface="Arial" panose="020B0604020202020204" pitchFamily="34" charset="0"/>
              <a:cs typeface="Arial" panose="020B0604020202020204" pitchFamily="34" charset="0"/>
            </a:endParaRP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38906" y="8983345"/>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0" y="8983663"/>
            <a:ext cx="77597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smtClean="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 y="98123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700" b="0" i="0" u="none" strike="noStrike" cap="none" normalizeH="0" baseline="0" dirty="0" smtClean="0">
                <a:ln>
                  <a:noFill/>
                </a:ln>
                <a:solidFill>
                  <a:schemeClr val="tx2"/>
                </a:solidFill>
                <a:effectLst/>
                <a:latin typeface="Arial" pitchFamily="34" charset="0"/>
                <a:cs typeface="Arial" pitchFamily="34" charset="0"/>
              </a:rPr>
              <a:t>AGENTOWNED PREMIERE GROUP | 1800 TROLLEY RD | SUMMERVILLE, SC 29485</a:t>
            </a:r>
            <a:endParaRPr kumimoji="0" lang="en-US" altLang="en-US" sz="1600" b="0" i="0" u="none" strike="noStrike" cap="none" normalizeH="0" baseline="0" dirty="0" smtClean="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2650" y="8983663"/>
            <a:ext cx="1809750" cy="828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rotWithShape="1">
          <a:blip r:embed="rId4">
            <a:extLst>
              <a:ext uri="{28A0092B-C50C-407E-A947-70E740481C1C}">
                <a14:useLocalDpi xmlns:a14="http://schemas.microsoft.com/office/drawing/2010/main" val="0"/>
              </a:ext>
            </a:extLst>
          </a:blip>
          <a:srcRect b="12460"/>
          <a:stretch/>
        </p:blipFill>
        <p:spPr bwMode="auto">
          <a:xfrm>
            <a:off x="1" y="990600"/>
            <a:ext cx="3871912" cy="2540001"/>
          </a:xfrm>
          <a:prstGeom prst="rect">
            <a:avLst/>
          </a:prstGeom>
          <a:noFill/>
          <a:ln w="9525" algn="in">
            <a:solidFill>
              <a:srgbClr val="FFFFFE"/>
            </a:solidFill>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DCD6D4"/>
                  </a:outerShdw>
                </a:effectLst>
              </a14:hiddenEffects>
            </a:ext>
          </a:extLst>
        </p:spPr>
      </p:pic>
      <p:grpSp>
        <p:nvGrpSpPr>
          <p:cNvPr id="7" name="Group 6"/>
          <p:cNvGrpSpPr/>
          <p:nvPr/>
        </p:nvGrpSpPr>
        <p:grpSpPr>
          <a:xfrm>
            <a:off x="1" y="7956747"/>
            <a:ext cx="7772399" cy="960834"/>
            <a:chOff x="1" y="7956747"/>
            <a:chExt cx="7772399" cy="960834"/>
          </a:xfrm>
        </p:grpSpPr>
        <p:pic>
          <p:nvPicPr>
            <p:cNvPr id="1031" name="Picture 7"/>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b="14498"/>
            <a:stretch/>
          </p:blipFill>
          <p:spPr bwMode="auto">
            <a:xfrm>
              <a:off x="1" y="7956747"/>
              <a:ext cx="1281112" cy="960834"/>
            </a:xfrm>
            <a:prstGeom prst="rect">
              <a:avLst/>
            </a:prstGeom>
            <a:noFill/>
            <a:ln w="9525" algn="in">
              <a:solidFill>
                <a:schemeClr val="bg1"/>
              </a:solidFill>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2" name="Picture 8"/>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b="15453"/>
            <a:stretch/>
          </p:blipFill>
          <p:spPr bwMode="auto">
            <a:xfrm>
              <a:off x="1298894" y="7956747"/>
              <a:ext cx="1281112" cy="960834"/>
            </a:xfrm>
            <a:prstGeom prst="rect">
              <a:avLst/>
            </a:prstGeom>
            <a:noFill/>
            <a:ln w="9525" algn="in">
              <a:solidFill>
                <a:schemeClr val="bg1"/>
              </a:solidFill>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3" name="Picture 9"/>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b="14603"/>
            <a:stretch/>
          </p:blipFill>
          <p:spPr bwMode="auto">
            <a:xfrm>
              <a:off x="2597787" y="7956747"/>
              <a:ext cx="1279524" cy="959643"/>
            </a:xfrm>
            <a:prstGeom prst="rect">
              <a:avLst/>
            </a:prstGeom>
            <a:noFill/>
            <a:ln w="9525" algn="in">
              <a:solidFill>
                <a:schemeClr val="bg1"/>
              </a:solidFill>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b="14498"/>
            <a:stretch/>
          </p:blipFill>
          <p:spPr bwMode="auto">
            <a:xfrm>
              <a:off x="3895092" y="7956747"/>
              <a:ext cx="1281112" cy="960834"/>
            </a:xfrm>
            <a:prstGeom prst="rect">
              <a:avLst/>
            </a:prstGeom>
            <a:noFill/>
            <a:ln w="9525" algn="in">
              <a:solidFill>
                <a:schemeClr val="bg1"/>
              </a:solidFill>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b="15453"/>
            <a:stretch/>
          </p:blipFill>
          <p:spPr bwMode="auto">
            <a:xfrm>
              <a:off x="5193985" y="7956747"/>
              <a:ext cx="1281112" cy="960834"/>
            </a:xfrm>
            <a:prstGeom prst="rect">
              <a:avLst/>
            </a:prstGeom>
            <a:noFill/>
            <a:ln w="9525" algn="in">
              <a:solidFill>
                <a:schemeClr val="bg1"/>
              </a:solidFill>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b="14603"/>
            <a:stretch/>
          </p:blipFill>
          <p:spPr bwMode="auto">
            <a:xfrm>
              <a:off x="6492876" y="7956747"/>
              <a:ext cx="1279524" cy="959643"/>
            </a:xfrm>
            <a:prstGeom prst="rect">
              <a:avLst/>
            </a:prstGeom>
            <a:noFill/>
            <a:ln w="9525" algn="in">
              <a:solidFill>
                <a:schemeClr val="bg1"/>
              </a:solidFill>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DCD6D4"/>
                    </a:outerShdw>
                  </a:effectLst>
                </a14:hiddenEffects>
              </a:ext>
            </a:extLst>
          </p:spPr>
        </p:pic>
      </p:grpSp>
      <p:sp>
        <p:nvSpPr>
          <p:cNvPr id="8" name="Text Box 15"/>
          <p:cNvSpPr txBox="1">
            <a:spLocks noChangeArrowheads="1"/>
          </p:cNvSpPr>
          <p:nvPr/>
        </p:nvSpPr>
        <p:spPr bwMode="auto">
          <a:xfrm>
            <a:off x="3883026" y="988517"/>
            <a:ext cx="3890962" cy="25420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800" b="1" dirty="0">
                <a:solidFill>
                  <a:schemeClr val="tx2"/>
                </a:solidFill>
                <a:latin typeface="Arial" panose="020B0604020202020204" pitchFamily="34" charset="0"/>
                <a:cs typeface="Arial" panose="020B0604020202020204" pitchFamily="34" charset="0"/>
              </a:rPr>
              <a:t>135 </a:t>
            </a:r>
            <a:r>
              <a:rPr lang="en-US" sz="2800" b="1" smtClean="0">
                <a:solidFill>
                  <a:schemeClr val="tx2"/>
                </a:solidFill>
                <a:latin typeface="Arial" panose="020B0604020202020204" pitchFamily="34" charset="0"/>
                <a:cs typeface="Arial" panose="020B0604020202020204" pitchFamily="34" charset="0"/>
              </a:rPr>
              <a:t>McGrady</a:t>
            </a:r>
            <a:r>
              <a:rPr lang="en-US" sz="2800" b="1" dirty="0" smtClean="0">
                <a:solidFill>
                  <a:schemeClr val="tx2"/>
                </a:solidFill>
                <a:latin typeface="Arial" panose="020B0604020202020204" pitchFamily="34" charset="0"/>
                <a:cs typeface="Arial" panose="020B0604020202020204" pitchFamily="34" charset="0"/>
              </a:rPr>
              <a:t> </a:t>
            </a:r>
            <a:r>
              <a:rPr lang="en-US" sz="2800" b="1" dirty="0">
                <a:solidFill>
                  <a:schemeClr val="tx2"/>
                </a:solidFill>
                <a:latin typeface="Arial" panose="020B0604020202020204" pitchFamily="34" charset="0"/>
                <a:cs typeface="Arial" panose="020B0604020202020204" pitchFamily="34" charset="0"/>
              </a:rPr>
              <a:t>Dr</a:t>
            </a:r>
            <a:endParaRPr lang="en-US" sz="2800" b="1" dirty="0" smtClean="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endParaRPr lang="en-US" dirty="0" smtClean="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 </a:t>
            </a:r>
            <a:r>
              <a:rPr lang="en-US" dirty="0" smtClean="0">
                <a:solidFill>
                  <a:schemeClr val="tx2"/>
                </a:solidFill>
                <a:latin typeface="Arial" panose="020B0604020202020204" pitchFamily="34" charset="0"/>
                <a:cs typeface="Arial" panose="020B0604020202020204" pitchFamily="34" charset="0"/>
              </a:rPr>
              <a:t>Park</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Ladson, SC </a:t>
            </a:r>
            <a:r>
              <a:rPr lang="en-US" dirty="0" smtClean="0">
                <a:solidFill>
                  <a:schemeClr val="tx2"/>
                </a:solidFill>
                <a:latin typeface="Arial" panose="020B0604020202020204" pitchFamily="34" charset="0"/>
                <a:cs typeface="Arial" panose="020B0604020202020204" pitchFamily="34" charset="0"/>
              </a:rPr>
              <a:t>29456</a:t>
            </a:r>
          </a:p>
          <a:p>
            <a:pPr lvl="0" algn="ctr" defTabSz="914400" fontAlgn="base">
              <a:spcBef>
                <a:spcPct val="0"/>
              </a:spcBef>
              <a:spcAft>
                <a:spcPct val="0"/>
              </a:spcAft>
            </a:pPr>
            <a:endParaRPr kumimoji="0" lang="en-US" altLang="en-US" u="none" strike="noStrike" cap="none" normalizeH="0" baseline="0" dirty="0" smtClean="0">
              <a:ln>
                <a:noFill/>
              </a:ln>
              <a:solidFill>
                <a:schemeClr val="tx2"/>
              </a:solidFill>
              <a:effectLst/>
              <a:latin typeface="Arial" pitchFamily="34" charset="0"/>
              <a:cs typeface="Arial" pitchFamily="34" charset="0"/>
            </a:endParaRPr>
          </a:p>
          <a:p>
            <a:pPr lvl="0" algn="ctr" defTabSz="914400" fontAlgn="base">
              <a:spcBef>
                <a:spcPct val="0"/>
              </a:spcBef>
              <a:spcAft>
                <a:spcPct val="0"/>
              </a:spcAft>
            </a:pPr>
            <a:r>
              <a:rPr lang="en-US" altLang="en-US" dirty="0">
                <a:solidFill>
                  <a:schemeClr val="tx2"/>
                </a:solidFill>
                <a:latin typeface="Arial" pitchFamily="34" charset="0"/>
                <a:cs typeface="Arial" pitchFamily="34" charset="0"/>
              </a:rPr>
              <a:t>MLS# 1420652</a:t>
            </a:r>
          </a:p>
          <a:p>
            <a:pPr lvl="0" algn="ctr" defTabSz="914400" fontAlgn="base">
              <a:spcBef>
                <a:spcPct val="0"/>
              </a:spcBef>
              <a:spcAft>
                <a:spcPct val="0"/>
              </a:spcAft>
            </a:pPr>
            <a:r>
              <a:rPr lang="en-US" altLang="en-US" dirty="0">
                <a:solidFill>
                  <a:schemeClr val="tx2"/>
                </a:solidFill>
                <a:latin typeface="Arial" pitchFamily="34" charset="0"/>
                <a:cs typeface="Arial" pitchFamily="34" charset="0"/>
              </a:rPr>
              <a:t>$239,000</a:t>
            </a:r>
            <a:endParaRPr kumimoji="0" lang="en-US" altLang="en-US" u="none" strike="noStrike" cap="none" normalizeH="0" baseline="0" dirty="0" smtClean="0">
              <a:ln>
                <a:noFill/>
              </a:ln>
              <a:solidFill>
                <a:schemeClr val="tx2"/>
              </a:solidFill>
              <a:effectLst/>
              <a:latin typeface="Arial" pitchFamily="34" charset="0"/>
              <a:cs typeface="Arial" pitchFamily="34" charset="0"/>
            </a:endParaRPr>
          </a:p>
        </p:txBody>
      </p:sp>
      <p:grpSp>
        <p:nvGrpSpPr>
          <p:cNvPr id="2" name="Group 1"/>
          <p:cNvGrpSpPr/>
          <p:nvPr/>
        </p:nvGrpSpPr>
        <p:grpSpPr>
          <a:xfrm>
            <a:off x="1" y="3587969"/>
            <a:ext cx="7772398" cy="960834"/>
            <a:chOff x="1" y="3581400"/>
            <a:chExt cx="7772398" cy="960834"/>
          </a:xfrm>
        </p:grpSpPr>
        <p:pic>
          <p:nvPicPr>
            <p:cNvPr id="21" name="Picture 7"/>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b="10992"/>
            <a:stretch/>
          </p:blipFill>
          <p:spPr bwMode="auto">
            <a:xfrm>
              <a:off x="1" y="3581400"/>
              <a:ext cx="1281112" cy="960834"/>
            </a:xfrm>
            <a:prstGeom prst="rect">
              <a:avLst/>
            </a:prstGeom>
            <a:noFill/>
            <a:ln w="9525" algn="in">
              <a:solidFill>
                <a:schemeClr val="bg1"/>
              </a:solidFill>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b="10992"/>
            <a:stretch/>
          </p:blipFill>
          <p:spPr bwMode="auto">
            <a:xfrm>
              <a:off x="1298893" y="3581400"/>
              <a:ext cx="1281112" cy="960834"/>
            </a:xfrm>
            <a:prstGeom prst="rect">
              <a:avLst/>
            </a:prstGeom>
            <a:noFill/>
            <a:ln w="9525" algn="in">
              <a:solidFill>
                <a:schemeClr val="bg1"/>
              </a:solidFill>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b="11103"/>
            <a:stretch/>
          </p:blipFill>
          <p:spPr bwMode="auto">
            <a:xfrm>
              <a:off x="2597785" y="3581400"/>
              <a:ext cx="1279524" cy="959643"/>
            </a:xfrm>
            <a:prstGeom prst="rect">
              <a:avLst/>
            </a:prstGeom>
            <a:noFill/>
            <a:ln w="9525" algn="in">
              <a:solidFill>
                <a:schemeClr val="bg1"/>
              </a:solidFill>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spect="1" noChangeArrowheads="1"/>
            </p:cNvPicPr>
            <p:nvPr/>
          </p:nvPicPr>
          <p:blipFill rotWithShape="1">
            <a:blip r:embed="rId14" cstate="print">
              <a:extLst>
                <a:ext uri="{28A0092B-C50C-407E-A947-70E740481C1C}">
                  <a14:useLocalDpi xmlns:a14="http://schemas.microsoft.com/office/drawing/2010/main" val="0"/>
                </a:ext>
              </a:extLst>
            </a:blip>
            <a:srcRect b="12028"/>
            <a:stretch/>
          </p:blipFill>
          <p:spPr bwMode="auto">
            <a:xfrm>
              <a:off x="3895089" y="3581400"/>
              <a:ext cx="1281112" cy="960834"/>
            </a:xfrm>
            <a:prstGeom prst="rect">
              <a:avLst/>
            </a:prstGeom>
            <a:noFill/>
            <a:ln w="9525" algn="in">
              <a:solidFill>
                <a:schemeClr val="bg1"/>
              </a:solidFill>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spect="1" noChangeArrowheads="1"/>
            </p:cNvPicPr>
            <p:nvPr/>
          </p:nvPicPr>
          <p:blipFill rotWithShape="1">
            <a:blip r:embed="rId15" cstate="print">
              <a:extLst>
                <a:ext uri="{28A0092B-C50C-407E-A947-70E740481C1C}">
                  <a14:useLocalDpi xmlns:a14="http://schemas.microsoft.com/office/drawing/2010/main" val="0"/>
                </a:ext>
              </a:extLst>
            </a:blip>
            <a:srcRect b="10992"/>
            <a:stretch/>
          </p:blipFill>
          <p:spPr bwMode="auto">
            <a:xfrm>
              <a:off x="5193981" y="3581400"/>
              <a:ext cx="1281112" cy="960834"/>
            </a:xfrm>
            <a:prstGeom prst="rect">
              <a:avLst/>
            </a:prstGeom>
            <a:noFill/>
            <a:ln w="9525" algn="in">
              <a:solidFill>
                <a:schemeClr val="bg1"/>
              </a:solidFill>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spect="1" noChangeArrowheads="1"/>
            </p:cNvPicPr>
            <p:nvPr/>
          </p:nvPicPr>
          <p:blipFill rotWithShape="1">
            <a:blip r:embed="rId16" cstate="print">
              <a:extLst>
                <a:ext uri="{28A0092B-C50C-407E-A947-70E740481C1C}">
                  <a14:useLocalDpi xmlns:a14="http://schemas.microsoft.com/office/drawing/2010/main" val="0"/>
                </a:ext>
              </a:extLst>
            </a:blip>
            <a:srcRect b="11103"/>
            <a:stretch/>
          </p:blipFill>
          <p:spPr bwMode="auto">
            <a:xfrm>
              <a:off x="6492875" y="3581400"/>
              <a:ext cx="1279524" cy="959643"/>
            </a:xfrm>
            <a:prstGeom prst="rect">
              <a:avLst/>
            </a:prstGeom>
            <a:noFill/>
            <a:ln w="9525" algn="in">
              <a:solidFill>
                <a:schemeClr val="bg1"/>
              </a:solidFill>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DCD6D4"/>
                    </a:outerShdw>
                  </a:effectLst>
                </a14:hiddenEffects>
              </a:ext>
            </a:extLst>
          </p:spPr>
        </p:pic>
      </p:grpSp>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242</Words>
  <Application>Microsoft Office PowerPoint</Application>
  <PresentationFormat>Custom</PresentationFormat>
  <Paragraphs>15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5</cp:revision>
  <dcterms:created xsi:type="dcterms:W3CDTF">2006-08-16T00:00:00Z</dcterms:created>
  <dcterms:modified xsi:type="dcterms:W3CDTF">2014-10-29T17:09:28Z</dcterms:modified>
</cp:coreProperties>
</file>