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9" d="100"/>
          <a:sy n="79" d="100"/>
        </p:scale>
        <p:origin x="2994" y="138"/>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12/30/2025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12/30/2025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12/30/2025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12/30/2025</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pn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t="217" b="18621"/>
          <a:stretch>
            <a:fillRect/>
          </a:stretch>
        </p:blipFill>
        <p:spPr bwMode="auto">
          <a:xfrm>
            <a:off x="0" y="0"/>
            <a:ext cx="7315200" cy="3958082"/>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8" name="Rectangle 7"/>
          <p:cNvSpPr/>
          <p:nvPr/>
        </p:nvSpPr>
        <p:spPr>
          <a:xfrm>
            <a:off x="0" y="19050"/>
            <a:ext cx="7315200" cy="523220"/>
          </a:xfrm>
          <a:prstGeom prst="rect">
            <a:avLst/>
          </a:prstGeom>
        </p:spPr>
        <p:txBody>
          <a:bodyPr wrap="square" anchor="t">
            <a:spAutoFit/>
          </a:bodyPr>
          <a:lstStyle/>
          <a:p>
            <a:pPr algn="r"/>
            <a:r>
              <a:rPr lang="en-US" sz="2800" b="1" dirty="0">
                <a:solidFill>
                  <a:schemeClr val="bg1"/>
                </a:solidFill>
                <a:effectLst>
                  <a:outerShdw blurRad="38100" dist="38100" dir="2700000" algn="tl">
                    <a:srgbClr val="000000">
                      <a:alpha val="43137"/>
                    </a:srgbClr>
                  </a:outerShdw>
                </a:effectLst>
                <a:latin typeface="Adobe Handwriting Frank" panose="03080402040302070206" pitchFamily="66" charset="0"/>
              </a:rPr>
              <a:t>Ready for Entertaining</a:t>
            </a:r>
          </a:p>
        </p:txBody>
      </p:sp>
      <p:sp>
        <p:nvSpPr>
          <p:cNvPr id="2" name="Title 1"/>
          <p:cNvSpPr>
            <a:spLocks noGrp="1"/>
          </p:cNvSpPr>
          <p:nvPr>
            <p:ph type="ctrTitle"/>
          </p:nvPr>
        </p:nvSpPr>
        <p:spPr>
          <a:xfrm>
            <a:off x="0" y="3980044"/>
            <a:ext cx="7315200" cy="579591"/>
          </a:xfrm>
        </p:spPr>
        <p:txBody>
          <a:bodyPr anchor="ctr">
            <a:noAutofit/>
          </a:bodyPr>
          <a:lstStyle/>
          <a:p>
            <a:r>
              <a:rPr lang="en-US" sz="1800" b="1" dirty="0">
                <a:ln w="3175">
                  <a:noFill/>
                </a:ln>
                <a:latin typeface="Century Gothic" panose="020B0502020202020204" pitchFamily="34" charset="0"/>
                <a:cs typeface="Microsoft Sans Serif" panose="020B0604020202020204" pitchFamily="34" charset="0"/>
              </a:rPr>
              <a:t>135 Winding Grove Lane</a:t>
            </a:r>
            <a:br>
              <a:rPr lang="en-US" sz="1800" b="1" dirty="0">
                <a:ln w="3175">
                  <a:noFill/>
                </a:ln>
                <a:latin typeface="Century Gothic" panose="020B0502020202020204" pitchFamily="34" charset="0"/>
                <a:cs typeface="Microsoft Sans Serif" panose="020B0604020202020204" pitchFamily="34" charset="0"/>
              </a:rPr>
            </a:br>
            <a:r>
              <a:rPr lang="en-US" sz="1400" b="1" dirty="0">
                <a:ln w="3175">
                  <a:noFill/>
                </a:ln>
                <a:latin typeface="Century Gothic" panose="020B0502020202020204" pitchFamily="34" charset="0"/>
                <a:cs typeface="Microsoft Sans Serif" panose="020B0604020202020204" pitchFamily="34" charset="0"/>
              </a:rPr>
              <a:t>The Groves of Berkeley | Moncks Corner, SC 29461 | MLS# 25032963 | $465,000</a:t>
            </a:r>
            <a:endParaRPr lang="en-US" sz="1400" dirty="0">
              <a:ln w="3175">
                <a:noFill/>
              </a:ln>
              <a:latin typeface="Century Gothic" panose="020B0502020202020204" pitchFamily="34" charset="0"/>
              <a:cs typeface="Microsoft Sans Serif" panose="020B0604020202020204" pitchFamily="34" charset="0"/>
            </a:endParaRPr>
          </a:p>
        </p:txBody>
      </p:sp>
      <p:sp>
        <p:nvSpPr>
          <p:cNvPr id="3" name="Subtitle 2"/>
          <p:cNvSpPr>
            <a:spLocks noGrp="1"/>
          </p:cNvSpPr>
          <p:nvPr>
            <p:ph type="subTitle" idx="1"/>
          </p:nvPr>
        </p:nvSpPr>
        <p:spPr>
          <a:xfrm>
            <a:off x="0" y="4581597"/>
            <a:ext cx="7310437" cy="2935924"/>
          </a:xfrm>
        </p:spPr>
        <p:txBody>
          <a:bodyPr anchor="ctr">
            <a:noAutofit/>
          </a:bodyPr>
          <a:lstStyle/>
          <a:p>
            <a:r>
              <a:rPr lang="en-US" sz="1400" dirty="0">
                <a:solidFill>
                  <a:schemeClr val="tx1">
                    <a:lumMod val="50000"/>
                    <a:lumOff val="50000"/>
                  </a:schemeClr>
                </a:solidFill>
                <a:latin typeface="Century Gothic" panose="020B0502020202020204" pitchFamily="34" charset="0"/>
                <a:cs typeface="Microsoft Sans Serif" panose="020B0604020202020204" pitchFamily="34" charset="0"/>
              </a:rPr>
              <a:t>This Aspen floorplan by Beazer is just 1 year old. If entertaining is in your future, this home is ready. Enter into the 2 story foyer w/flex space that can be an office, or formal living, etc. Separate dining and a butler's pantry, walk-in pantry and large kitchen with ample granite counter space, large island and electric range, microwave, dishwasher and refrigerator. The great room is directly off the kitchen which allows open conversation and never missing a moment when entertaining. </a:t>
            </a:r>
          </a:p>
          <a:p>
            <a:endParaRPr lang="en-US" sz="1400" dirty="0">
              <a:solidFill>
                <a:schemeClr val="tx1">
                  <a:lumMod val="50000"/>
                  <a:lumOff val="50000"/>
                </a:schemeClr>
              </a:solidFill>
              <a:latin typeface="Century Gothic" panose="020B0502020202020204" pitchFamily="34" charset="0"/>
              <a:cs typeface="Microsoft Sans Serif" panose="020B0604020202020204" pitchFamily="34" charset="0"/>
            </a:endParaRPr>
          </a:p>
          <a:p>
            <a:r>
              <a:rPr lang="en-US" sz="1400" dirty="0">
                <a:solidFill>
                  <a:schemeClr val="tx1">
                    <a:lumMod val="50000"/>
                    <a:lumOff val="50000"/>
                  </a:schemeClr>
                </a:solidFill>
                <a:latin typeface="Century Gothic" panose="020B0502020202020204" pitchFamily="34" charset="0"/>
                <a:cs typeface="Microsoft Sans Serif" panose="020B0604020202020204" pitchFamily="34" charset="0"/>
              </a:rPr>
              <a:t>Primary bedroom is upstairs with tub &amp; separate shower, two walk-in closets &amp; dual vanity . There is a loft and 3 more good sized rooms and two bathrooms. One Bedroom has its own ensuite bath. With plenty of space to spread out, or grow into, this home has so much to offer. With new restaurants, Publix, gas stations and a main thoroughfare within walking distance, what more could you ask for. Seller is open to concessions. Bring all offers.</a:t>
            </a:r>
          </a:p>
        </p:txBody>
      </p:sp>
      <p:sp>
        <p:nvSpPr>
          <p:cNvPr id="10" name="Down Ribbon 9"/>
          <p:cNvSpPr/>
          <p:nvPr/>
        </p:nvSpPr>
        <p:spPr>
          <a:xfrm>
            <a:off x="-114301" y="-838200"/>
            <a:ext cx="7551419" cy="607889"/>
          </a:xfrm>
          <a:prstGeom prst="ribbon">
            <a:avLst>
              <a:gd name="adj1" fmla="val 16667"/>
              <a:gd name="adj2" fmla="val 72102"/>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400" b="1" i="1" dirty="0">
                <a:solidFill>
                  <a:schemeClr val="tx1"/>
                </a:solidFill>
                <a:latin typeface="Gabriola" panose="04040605051002020D02" pitchFamily="82" charset="0"/>
              </a:rPr>
              <a:t>Darrell Creek Elevated Home With Elevator &amp; Salt Pool</a:t>
            </a:r>
          </a:p>
        </p:txBody>
      </p:sp>
      <p:sp>
        <p:nvSpPr>
          <p:cNvPr id="20" name="Rectangle 19"/>
          <p:cNvSpPr/>
          <p:nvPr/>
        </p:nvSpPr>
        <p:spPr>
          <a:xfrm>
            <a:off x="919200" y="8935594"/>
            <a:ext cx="5476801" cy="200055"/>
          </a:xfrm>
          <a:prstGeom prst="rect">
            <a:avLst/>
          </a:prstGeom>
        </p:spPr>
        <p:txBody>
          <a:bodyPr wrap="square">
            <a:spAutoFit/>
          </a:bodyPr>
          <a:lstStyle/>
          <a:p>
            <a:pPr algn="ctr"/>
            <a:r>
              <a:rPr lang="en-US" sz="700" dirty="0" err="1">
                <a:latin typeface="Century Gothic" panose="020B0502020202020204" pitchFamily="34" charset="0"/>
                <a:cs typeface="Microsoft Sans Serif" panose="020B0604020202020204" pitchFamily="34" charset="0"/>
              </a:rPr>
              <a:t>AgentOwned</a:t>
            </a:r>
            <a:r>
              <a:rPr lang="en-US" sz="700" dirty="0">
                <a:latin typeface="Century Gothic" panose="020B0502020202020204" pitchFamily="34" charset="0"/>
                <a:cs typeface="Microsoft Sans Serif" panose="020B0604020202020204" pitchFamily="34" charset="0"/>
              </a:rPr>
              <a:t> Premiere Group, Inc. | 219 N Highway 52 Ste A | Moncks Corner, SC 29461-3926</a:t>
            </a:r>
          </a:p>
        </p:txBody>
      </p:sp>
      <p:sp>
        <p:nvSpPr>
          <p:cNvPr id="21" name="Rectangle 20"/>
          <p:cNvSpPr/>
          <p:nvPr/>
        </p:nvSpPr>
        <p:spPr>
          <a:xfrm>
            <a:off x="1" y="8458200"/>
            <a:ext cx="7315199" cy="423193"/>
          </a:xfrm>
          <a:prstGeom prst="rect">
            <a:avLst/>
          </a:prstGeom>
        </p:spPr>
        <p:txBody>
          <a:bodyPr wrap="square">
            <a:spAutoFit/>
          </a:bodyPr>
          <a:lstStyle/>
          <a:p>
            <a:pPr algn="ctr"/>
            <a:r>
              <a:rPr lang="en-US" sz="1100" b="1" dirty="0">
                <a:latin typeface="Century Gothic" panose="020B0502020202020204" pitchFamily="34" charset="0"/>
                <a:cs typeface="Microsoft Sans Serif" panose="020B0604020202020204" pitchFamily="34" charset="0"/>
              </a:rPr>
              <a:t>Rochelle </a:t>
            </a:r>
            <a:r>
              <a:rPr lang="en-US" sz="1100" b="1" dirty="0" err="1">
                <a:latin typeface="Century Gothic" panose="020B0502020202020204" pitchFamily="34" charset="0"/>
                <a:cs typeface="Microsoft Sans Serif" panose="020B0604020202020204" pitchFamily="34" charset="0"/>
              </a:rPr>
              <a:t>Rennert</a:t>
            </a:r>
            <a:endParaRPr lang="en-US" sz="1100" b="1" dirty="0">
              <a:latin typeface="Century Gothic" panose="020B0502020202020204" pitchFamily="34" charset="0"/>
              <a:cs typeface="Microsoft Sans Serif" panose="020B0604020202020204" pitchFamily="34" charset="0"/>
            </a:endParaRPr>
          </a:p>
          <a:p>
            <a:pPr algn="ctr"/>
            <a:r>
              <a:rPr lang="en-US" sz="1050" dirty="0">
                <a:latin typeface="Century Gothic" panose="020B0502020202020204" pitchFamily="34" charset="0"/>
              </a:rPr>
              <a:t>843-847-9694 | rochellesellscharleston@gmail.com </a:t>
            </a:r>
            <a:r>
              <a:rPr lang="en-US" sz="1050">
                <a:latin typeface="Century Gothic" panose="020B0502020202020204" pitchFamily="34" charset="0"/>
              </a:rPr>
              <a:t>| www.theunlockingdreamsteam.com</a:t>
            </a:r>
            <a:endParaRPr lang="en-US" sz="1050" dirty="0">
              <a:latin typeface="Century Gothic" panose="020B0502020202020204" pitchFamily="34" charset="0"/>
            </a:endParaRPr>
          </a:p>
        </p:txBody>
      </p:sp>
      <p:pic>
        <p:nvPicPr>
          <p:cNvPr id="5" name="Picture 4" descr="A picture containing building, porch, walkway, colonnade&#10;&#10;Description automatically generated">
            <a:extLst>
              <a:ext uri="{FF2B5EF4-FFF2-40B4-BE49-F238E27FC236}">
                <a16:creationId xmlns:a16="http://schemas.microsoft.com/office/drawing/2014/main" id="{06706907-D1C2-453C-28E6-D7D19130ADE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915400" y="1828800"/>
            <a:ext cx="1838400" cy="1225600"/>
          </a:xfrm>
          <a:prstGeom prst="rect">
            <a:avLst/>
          </a:prstGeom>
        </p:spPr>
      </p:pic>
      <p:pic>
        <p:nvPicPr>
          <p:cNvPr id="11" name="Picture 10">
            <a:extLst>
              <a:ext uri="{FF2B5EF4-FFF2-40B4-BE49-F238E27FC236}">
                <a16:creationId xmlns:a16="http://schemas.microsoft.com/office/drawing/2014/main" id="{BCA42E15-D4BC-28C4-E9AD-CFD1847D7710}"/>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4114800" y="2209800"/>
            <a:ext cx="1838400" cy="1225600"/>
          </a:xfrm>
          <a:prstGeom prst="rect">
            <a:avLst/>
          </a:prstGeom>
          <a:ln w="12700">
            <a:noFill/>
          </a:ln>
        </p:spPr>
      </p:pic>
      <p:pic>
        <p:nvPicPr>
          <p:cNvPr id="13" name="Picture 12">
            <a:extLst>
              <a:ext uri="{FF2B5EF4-FFF2-40B4-BE49-F238E27FC236}">
                <a16:creationId xmlns:a16="http://schemas.microsoft.com/office/drawing/2014/main" id="{5F9915FE-ADB6-4EA6-7B26-DC67699FDB52}"/>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4114800" y="3529931"/>
            <a:ext cx="1838400" cy="1226398"/>
          </a:xfrm>
          <a:prstGeom prst="rect">
            <a:avLst/>
          </a:prstGeom>
          <a:ln w="12700">
            <a:noFill/>
          </a:ln>
        </p:spPr>
      </p:pic>
      <p:pic>
        <p:nvPicPr>
          <p:cNvPr id="6" name="Picture 5">
            <a:extLst>
              <a:ext uri="{FF2B5EF4-FFF2-40B4-BE49-F238E27FC236}">
                <a16:creationId xmlns:a16="http://schemas.microsoft.com/office/drawing/2014/main" id="{D6304E3E-3385-7A0C-884D-EAF28995D4B8}"/>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2208008" y="7692170"/>
            <a:ext cx="1834820" cy="1221623"/>
          </a:xfrm>
          <a:prstGeom prst="rect">
            <a:avLst/>
          </a:prstGeom>
          <a:ln w="12700">
            <a:noFill/>
          </a:ln>
        </p:spPr>
      </p:pic>
      <p:pic>
        <p:nvPicPr>
          <p:cNvPr id="7" name="Picture 6">
            <a:extLst>
              <a:ext uri="{FF2B5EF4-FFF2-40B4-BE49-F238E27FC236}">
                <a16:creationId xmlns:a16="http://schemas.microsoft.com/office/drawing/2014/main" id="{47FCEB88-EAC6-7E4A-0BC6-B5FCDD8DA75D}"/>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4572" y="7539482"/>
            <a:ext cx="1367028" cy="911352"/>
          </a:xfrm>
          <a:prstGeom prst="rect">
            <a:avLst/>
          </a:prstGeom>
          <a:ln w="28575">
            <a:solidFill>
              <a:schemeClr val="bg1"/>
            </a:solidFill>
          </a:ln>
        </p:spPr>
      </p:pic>
      <p:pic>
        <p:nvPicPr>
          <p:cNvPr id="15" name="Picture 14">
            <a:extLst>
              <a:ext uri="{FF2B5EF4-FFF2-40B4-BE49-F238E27FC236}">
                <a16:creationId xmlns:a16="http://schemas.microsoft.com/office/drawing/2014/main" id="{C93028B1-4D67-3C2C-5CB4-7A83E2D4E04E}"/>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1490472" y="7539482"/>
            <a:ext cx="1367028" cy="911352"/>
          </a:xfrm>
          <a:prstGeom prst="rect">
            <a:avLst/>
          </a:prstGeom>
          <a:ln w="28575">
            <a:solidFill>
              <a:schemeClr val="bg1"/>
            </a:solidFill>
          </a:ln>
        </p:spPr>
      </p:pic>
      <p:pic>
        <p:nvPicPr>
          <p:cNvPr id="4" name="Picture 3">
            <a:extLst>
              <a:ext uri="{FF2B5EF4-FFF2-40B4-BE49-F238E27FC236}">
                <a16:creationId xmlns:a16="http://schemas.microsoft.com/office/drawing/2014/main" id="{415E4C6E-C430-7E19-2EED-A4F0FD4A6AD9}"/>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2976372" y="7539482"/>
            <a:ext cx="1367028" cy="911352"/>
          </a:xfrm>
          <a:prstGeom prst="rect">
            <a:avLst/>
          </a:prstGeom>
          <a:ln w="28575">
            <a:solidFill>
              <a:schemeClr val="bg1"/>
            </a:solidFill>
          </a:ln>
        </p:spPr>
      </p:pic>
      <p:pic>
        <p:nvPicPr>
          <p:cNvPr id="9" name="Picture 8">
            <a:extLst>
              <a:ext uri="{FF2B5EF4-FFF2-40B4-BE49-F238E27FC236}">
                <a16:creationId xmlns:a16="http://schemas.microsoft.com/office/drawing/2014/main" id="{FB1F376E-3331-E81E-7B42-37DC5B237BFB}"/>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4462272" y="7539482"/>
            <a:ext cx="1367028" cy="911352"/>
          </a:xfrm>
          <a:prstGeom prst="rect">
            <a:avLst/>
          </a:prstGeom>
          <a:ln w="28575">
            <a:solidFill>
              <a:schemeClr val="bg1"/>
            </a:solidFill>
          </a:ln>
        </p:spPr>
      </p:pic>
      <p:sp>
        <p:nvSpPr>
          <p:cNvPr id="14" name="Diagonal Stripe 13">
            <a:extLst>
              <a:ext uri="{FF2B5EF4-FFF2-40B4-BE49-F238E27FC236}">
                <a16:creationId xmlns:a16="http://schemas.microsoft.com/office/drawing/2014/main" id="{73FAF831-4F07-F129-876A-C82D99E74752}"/>
              </a:ext>
            </a:extLst>
          </p:cNvPr>
          <p:cNvSpPr/>
          <p:nvPr/>
        </p:nvSpPr>
        <p:spPr>
          <a:xfrm rot="5400000">
            <a:off x="7768494" y="930153"/>
            <a:ext cx="2065212" cy="1905000"/>
          </a:xfrm>
          <a:prstGeom prst="diagStrip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grpSp>
        <p:nvGrpSpPr>
          <p:cNvPr id="23" name="Group 22">
            <a:extLst>
              <a:ext uri="{FF2B5EF4-FFF2-40B4-BE49-F238E27FC236}">
                <a16:creationId xmlns:a16="http://schemas.microsoft.com/office/drawing/2014/main" id="{745C520F-502C-AF2B-869D-9329DFADA9A3}"/>
              </a:ext>
            </a:extLst>
          </p:cNvPr>
          <p:cNvGrpSpPr/>
          <p:nvPr/>
        </p:nvGrpSpPr>
        <p:grpSpPr>
          <a:xfrm>
            <a:off x="8915400" y="3740369"/>
            <a:ext cx="1975923" cy="1302584"/>
            <a:chOff x="5181597" y="760892"/>
            <a:chExt cx="1975923" cy="1302584"/>
          </a:xfrm>
        </p:grpSpPr>
        <p:sp>
          <p:nvSpPr>
            <p:cNvPr id="12" name="Star: 16 Points 11">
              <a:extLst>
                <a:ext uri="{FF2B5EF4-FFF2-40B4-BE49-F238E27FC236}">
                  <a16:creationId xmlns:a16="http://schemas.microsoft.com/office/drawing/2014/main" id="{1E2C8B57-FC53-61C9-6879-3B178F7187BF}"/>
                </a:ext>
              </a:extLst>
            </p:cNvPr>
            <p:cNvSpPr/>
            <p:nvPr/>
          </p:nvSpPr>
          <p:spPr>
            <a:xfrm>
              <a:off x="5181597" y="760892"/>
              <a:ext cx="1975923" cy="1302584"/>
            </a:xfrm>
            <a:prstGeom prst="star16">
              <a:avLst/>
            </a:prstGeom>
            <a:gradFill flip="none" rotWithShape="1">
              <a:gsLst>
                <a:gs pos="0">
                  <a:srgbClr val="FFFF00"/>
                </a:gs>
                <a:gs pos="100000">
                  <a:schemeClr val="bg2">
                    <a:lumMod val="9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3455790D-EA18-21FE-32C0-A28AF34EC4D4}"/>
                </a:ext>
              </a:extLst>
            </p:cNvPr>
            <p:cNvSpPr txBox="1"/>
            <p:nvPr/>
          </p:nvSpPr>
          <p:spPr>
            <a:xfrm>
              <a:off x="5389369" y="1458873"/>
              <a:ext cx="1560381" cy="430887"/>
            </a:xfrm>
            <a:prstGeom prst="rect">
              <a:avLst/>
            </a:prstGeom>
            <a:noFill/>
          </p:spPr>
          <p:txBody>
            <a:bodyPr wrap="square" rtlCol="0">
              <a:spAutoFit/>
            </a:bodyPr>
            <a:lstStyle/>
            <a:p>
              <a:pPr algn="ctr"/>
              <a:r>
                <a:rPr lang="en-US" sz="1100" b="1" dirty="0">
                  <a:solidFill>
                    <a:sysClr val="windowText" lastClr="000000"/>
                  </a:solidFill>
                  <a:latin typeface="Avenir Next LT Pro" panose="020B0504020202020204" pitchFamily="34" charset="0"/>
                </a:rPr>
                <a:t>Offering $3000</a:t>
              </a:r>
            </a:p>
            <a:p>
              <a:pPr algn="ctr"/>
              <a:r>
                <a:rPr lang="en-US" sz="1100" b="1" dirty="0">
                  <a:solidFill>
                    <a:sysClr val="windowText" lastClr="000000"/>
                  </a:solidFill>
                  <a:latin typeface="Avenir Next LT Pro" panose="020B0504020202020204" pitchFamily="34" charset="0"/>
                </a:rPr>
                <a:t>Lender Credit</a:t>
              </a:r>
            </a:p>
          </p:txBody>
        </p:sp>
        <p:pic>
          <p:nvPicPr>
            <p:cNvPr id="18" name="Picture 2">
              <a:extLst>
                <a:ext uri="{FF2B5EF4-FFF2-40B4-BE49-F238E27FC236}">
                  <a16:creationId xmlns:a16="http://schemas.microsoft.com/office/drawing/2014/main" id="{D4B76D46-7400-86B3-23B2-0B07A82F0774}"/>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5712358" y="1239360"/>
              <a:ext cx="914400" cy="209352"/>
            </a:xfrm>
            <a:prstGeom prst="rect">
              <a:avLst/>
            </a:prstGeom>
            <a:noFill/>
            <a:extLst>
              <a:ext uri="{909E8E84-426E-40DD-AFC4-6F175D3DCCD1}">
                <a14:hiddenFill xmlns:a14="http://schemas.microsoft.com/office/drawing/2010/main">
                  <a:solidFill>
                    <a:srgbClr val="FFFFFF"/>
                  </a:solidFill>
                </a14:hiddenFill>
              </a:ext>
            </a:extLst>
          </p:spPr>
        </p:pic>
        <p:sp>
          <p:nvSpPr>
            <p:cNvPr id="22" name="TextBox 21">
              <a:extLst>
                <a:ext uri="{FF2B5EF4-FFF2-40B4-BE49-F238E27FC236}">
                  <a16:creationId xmlns:a16="http://schemas.microsoft.com/office/drawing/2014/main" id="{DB696FFF-D012-C737-EBF4-FDCD6A1F1C03}"/>
                </a:ext>
              </a:extLst>
            </p:cNvPr>
            <p:cNvSpPr txBox="1"/>
            <p:nvPr/>
          </p:nvSpPr>
          <p:spPr>
            <a:xfrm>
              <a:off x="5449168" y="967589"/>
              <a:ext cx="1440780" cy="261610"/>
            </a:xfrm>
            <a:prstGeom prst="rect">
              <a:avLst/>
            </a:prstGeom>
            <a:noFill/>
          </p:spPr>
          <p:txBody>
            <a:bodyPr wrap="square">
              <a:spAutoFit/>
            </a:bodyPr>
            <a:lstStyle/>
            <a:p>
              <a:pPr algn="ctr"/>
              <a:r>
                <a:rPr lang="en-US" sz="1050" dirty="0">
                  <a:latin typeface="Avenir Next LT Pro" panose="020B0504020202020204" pitchFamily="34" charset="0"/>
                </a:rPr>
                <a:t>Co-sponsored by</a:t>
              </a:r>
            </a:p>
          </p:txBody>
        </p:sp>
      </p:grpSp>
      <p:pic>
        <p:nvPicPr>
          <p:cNvPr id="17" name="Picture 16">
            <a:extLst>
              <a:ext uri="{FF2B5EF4-FFF2-40B4-BE49-F238E27FC236}">
                <a16:creationId xmlns:a16="http://schemas.microsoft.com/office/drawing/2014/main" id="{F8A5EA8C-E59F-C84B-58FB-E9CCDBA8FD61}"/>
              </a:ext>
            </a:extLst>
          </p:cNvPr>
          <p:cNvPicPr>
            <a:picLocks noChangeAspect="1"/>
          </p:cNvPicPr>
          <p:nvPr/>
        </p:nvPicPr>
        <p:blipFill>
          <a:blip r:embed="rId12" cstate="print">
            <a:extLst>
              <a:ext uri="{28A0092B-C50C-407E-A947-70E740481C1C}">
                <a14:useLocalDpi xmlns:a14="http://schemas.microsoft.com/office/drawing/2010/main" val="0"/>
              </a:ext>
            </a:extLst>
          </a:blip>
          <a:srcRect t="167" b="167"/>
          <a:stretch/>
        </p:blipFill>
        <p:spPr>
          <a:xfrm>
            <a:off x="5943600" y="7539482"/>
            <a:ext cx="1371600" cy="911352"/>
          </a:xfrm>
          <a:prstGeom prst="rect">
            <a:avLst/>
          </a:prstGeom>
          <a:ln w="28575">
            <a:solidFill>
              <a:schemeClr val="bg1"/>
            </a:solidFill>
          </a:ln>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534</TotalTime>
  <Words>262</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Adobe Handwriting Frank</vt:lpstr>
      <vt:lpstr>Arial</vt:lpstr>
      <vt:lpstr>Avenir Next LT Pro</vt:lpstr>
      <vt:lpstr>Calibri</vt:lpstr>
      <vt:lpstr>Century Gothic</vt:lpstr>
      <vt:lpstr>Gabriola</vt:lpstr>
      <vt:lpstr>Office Theme</vt:lpstr>
      <vt:lpstr>135 Winding Grove Lane The Groves of Berkeley | Moncks Corner, SC 29461 | MLS# 25032963 | $465,000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87</cp:revision>
  <dcterms:created xsi:type="dcterms:W3CDTF">2006-08-16T00:00:00Z</dcterms:created>
  <dcterms:modified xsi:type="dcterms:W3CDTF">2025-12-30T18:03:18Z</dcterms:modified>
</cp:coreProperties>
</file>