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238" y="1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511CBA-21E7-4C7E-9EEC-B7CB974F9564}"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1418146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511CBA-21E7-4C7E-9EEC-B7CB974F9564}"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262620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511CBA-21E7-4C7E-9EEC-B7CB974F9564}"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352374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511CBA-21E7-4C7E-9EEC-B7CB974F9564}"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333959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511CBA-21E7-4C7E-9EEC-B7CB974F9564}" type="datetimeFigureOut">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360717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511CBA-21E7-4C7E-9EEC-B7CB974F9564}"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185098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511CBA-21E7-4C7E-9EEC-B7CB974F9564}" type="datetimeFigureOut">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219070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511CBA-21E7-4C7E-9EEC-B7CB974F9564}" type="datetimeFigureOut">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350247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11CBA-21E7-4C7E-9EEC-B7CB974F9564}" type="datetimeFigureOut">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306859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511CBA-21E7-4C7E-9EEC-B7CB974F9564}"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1793596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511CBA-21E7-4C7E-9EEC-B7CB974F9564}" type="datetimeFigureOut">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BB11F-93C4-40B8-97DE-013A6EB96A76}" type="slidenum">
              <a:rPr lang="en-US" smtClean="0"/>
              <a:t>‹#›</a:t>
            </a:fld>
            <a:endParaRPr lang="en-US"/>
          </a:p>
        </p:txBody>
      </p:sp>
    </p:spTree>
    <p:extLst>
      <p:ext uri="{BB962C8B-B14F-4D97-AF65-F5344CB8AC3E}">
        <p14:creationId xmlns:p14="http://schemas.microsoft.com/office/powerpoint/2010/main" val="203519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8511CBA-21E7-4C7E-9EEC-B7CB974F9564}" type="datetimeFigureOut">
              <a:rPr lang="en-US" smtClean="0"/>
              <a:t>3/9/2023</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5BABB11F-93C4-40B8-97DE-013A6EB96A76}" type="slidenum">
              <a:rPr lang="en-US" smtClean="0"/>
              <a:t>‹#›</a:t>
            </a:fld>
            <a:endParaRPr lang="en-US"/>
          </a:p>
        </p:txBody>
      </p:sp>
    </p:spTree>
    <p:extLst>
      <p:ext uri="{BB962C8B-B14F-4D97-AF65-F5344CB8AC3E}">
        <p14:creationId xmlns:p14="http://schemas.microsoft.com/office/powerpoint/2010/main" val="3889899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061437C-8206-4AE9-B0C4-290EDEC4AFCC}"/>
              </a:ext>
            </a:extLst>
          </p:cNvPr>
          <p:cNvSpPr>
            <a:spLocks noGrp="1"/>
          </p:cNvSpPr>
          <p:nvPr>
            <p:ph type="subTitle" idx="1"/>
          </p:nvPr>
        </p:nvSpPr>
        <p:spPr>
          <a:xfrm>
            <a:off x="68580" y="6982728"/>
            <a:ext cx="8092440" cy="2718423"/>
          </a:xfrm>
        </p:spPr>
        <p:txBody>
          <a:bodyPr anchor="ctr">
            <a:normAutofit fontScale="92500" lnSpcReduction="10000"/>
          </a:bodyPr>
          <a:lstStyle/>
          <a:p>
            <a:pPr>
              <a:lnSpc>
                <a:spcPct val="120000"/>
              </a:lnSpc>
            </a:pPr>
            <a:r>
              <a:rPr lang="en-US" sz="1000" dirty="0">
                <a:solidFill>
                  <a:schemeClr val="bg1"/>
                </a:solidFill>
                <a:latin typeface="Verdana" panose="020B0604030504040204" pitchFamily="34" charset="0"/>
                <a:ea typeface="Verdana" panose="020B0604030504040204" pitchFamily="34" charset="0"/>
                <a:cs typeface="Calibri" panose="020F0502020204030204" pitchFamily="34" charset="0"/>
              </a:rPr>
              <a:t>Don't miss out on this rare opportunity to own this incredible WATERFRONT home with a PRIVATE DOCK on the Clark Sound, Located in the sought after ESTATES section of Seaside Plantation. As you approach this stately home with it's well manicured landscaping you will drive through the iron gates and immediately take in the incredible view of the water and the grand Oaks dancing in the coastal breeze. Upon entering into the home you are greeted with a welcoming foyer, a half bath on the left and an Elevator on the right that takes you down to the 5 car garage or up to the second floor. As you proceed through the foyer it opens to a great room with a gas log fireplace that spills into a dining room that is great for entertaining and dining. Off the great room is a screened in porch that can be enjoyed all year round. To make your entertaining experience even more desirable, there is a renovated sun filled Navy and White kitchen that boasts Cambia Portrush Countertops throughout, Polished Nickel Hardware, Bosch Gas Cooktop, Refrigerator, Kitchen Aid built in oven and Viking Wine / Beverage refrigerator Located in the Large Navy Island! Off the great room is the first floor Master with it's own private entrance to the screened in porch. The bedroom has a private full bath with dual vanities, separate shower and tub, and two closets. The second floor includes another completely renovated master suit and bath. The private bath has Dual vanities, Kohler fixtures throughout, custom shower and separate tub. The master suite also has his and hers closets and a private entrance to a second floor deck, a perfect place to stargaze in the evenings while enjoying the coastal breeze. Off the master suite is a bonus/ flex room that can have multiple uses, an office, a play room or TV room just to name a few. There are two additional light filled bedrooms and third full bath with a shower and tub. A dumbwaiter is located outside the master suite and can make a stop at every floor down to the five garage with ample storage. Don't miss out on taking a stroll down the dock to the water where you can fish or take a boat ride just minutes from Charleston Harbor. This is an experience you don't' want miss out on! </a:t>
            </a:r>
          </a:p>
        </p:txBody>
      </p:sp>
      <p:sp>
        <p:nvSpPr>
          <p:cNvPr id="11" name="Rectangle 10">
            <a:extLst>
              <a:ext uri="{FF2B5EF4-FFF2-40B4-BE49-F238E27FC236}">
                <a16:creationId xmlns:a16="http://schemas.microsoft.com/office/drawing/2014/main" id="{01426D87-521C-47A7-B993-5F6F52F02CA6}"/>
              </a:ext>
            </a:extLst>
          </p:cNvPr>
          <p:cNvSpPr/>
          <p:nvPr/>
        </p:nvSpPr>
        <p:spPr>
          <a:xfrm>
            <a:off x="0" y="6388898"/>
            <a:ext cx="8229600" cy="615553"/>
          </a:xfrm>
          <a:prstGeom prst="rect">
            <a:avLst/>
          </a:prstGeom>
        </p:spPr>
        <p:txBody>
          <a:bodyPr wrap="square">
            <a:spAutoFit/>
          </a:bodyPr>
          <a:lstStyle/>
          <a:p>
            <a:pPr algn="ctr"/>
            <a:r>
              <a:rPr lang="en-US" sz="20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1364 Tidal Creek Cove</a:t>
            </a:r>
          </a:p>
          <a:p>
            <a:pPr algn="ctr"/>
            <a:r>
              <a:rPr lang="en-US" sz="14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Seaside Estates | Charleston, SC 29412 | MLS# 23005125 | $1,250,000</a:t>
            </a:r>
            <a:endParaRPr lang="nn-NO" sz="14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endParaRPr>
          </a:p>
        </p:txBody>
      </p:sp>
      <p:pic>
        <p:nvPicPr>
          <p:cNvPr id="16" name="Picture 15">
            <a:extLst>
              <a:ext uri="{FF2B5EF4-FFF2-40B4-BE49-F238E27FC236}">
                <a16:creationId xmlns:a16="http://schemas.microsoft.com/office/drawing/2014/main" id="{9601BBC2-7E5F-4148-BD6D-704A8AB6BB4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0"/>
            <a:ext cx="8229600" cy="5486400"/>
          </a:xfrm>
          <a:prstGeom prst="rect">
            <a:avLst/>
          </a:prstGeom>
          <a:effectLst/>
        </p:spPr>
      </p:pic>
      <p:pic>
        <p:nvPicPr>
          <p:cNvPr id="20" name="Picture 19">
            <a:extLst>
              <a:ext uri="{FF2B5EF4-FFF2-40B4-BE49-F238E27FC236}">
                <a16:creationId xmlns:a16="http://schemas.microsoft.com/office/drawing/2014/main" id="{31C80088-72A2-4A72-BF60-C7DE57A9865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743200" y="5465741"/>
            <a:ext cx="1371600" cy="914400"/>
          </a:xfrm>
          <a:prstGeom prst="rect">
            <a:avLst/>
          </a:prstGeom>
          <a:ln w="12700">
            <a:solidFill>
              <a:schemeClr val="bg1"/>
            </a:solidFill>
          </a:ln>
          <a:effectLst/>
        </p:spPr>
      </p:pic>
      <p:pic>
        <p:nvPicPr>
          <p:cNvPr id="22" name="Picture 21">
            <a:extLst>
              <a:ext uri="{FF2B5EF4-FFF2-40B4-BE49-F238E27FC236}">
                <a16:creationId xmlns:a16="http://schemas.microsoft.com/office/drawing/2014/main" id="{DA6E1C69-5C69-4BFF-8817-F17166EEA9E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858000" y="5465741"/>
            <a:ext cx="1371600" cy="914400"/>
          </a:xfrm>
          <a:prstGeom prst="rect">
            <a:avLst/>
          </a:prstGeom>
          <a:ln w="12700">
            <a:solidFill>
              <a:schemeClr val="bg1"/>
            </a:solidFill>
          </a:ln>
          <a:effectLst/>
        </p:spPr>
      </p:pic>
      <p:pic>
        <p:nvPicPr>
          <p:cNvPr id="24" name="Picture 23">
            <a:extLst>
              <a:ext uri="{FF2B5EF4-FFF2-40B4-BE49-F238E27FC236}">
                <a16:creationId xmlns:a16="http://schemas.microsoft.com/office/drawing/2014/main" id="{67A0BD6F-4C06-4497-8073-4BFA6B761D5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114800" y="5465741"/>
            <a:ext cx="1371600" cy="914399"/>
          </a:xfrm>
          <a:prstGeom prst="rect">
            <a:avLst/>
          </a:prstGeom>
          <a:ln w="12700">
            <a:solidFill>
              <a:schemeClr val="bg1"/>
            </a:solidFill>
          </a:ln>
          <a:effectLst/>
        </p:spPr>
      </p:pic>
      <p:pic>
        <p:nvPicPr>
          <p:cNvPr id="26" name="Picture 25">
            <a:extLst>
              <a:ext uri="{FF2B5EF4-FFF2-40B4-BE49-F238E27FC236}">
                <a16:creationId xmlns:a16="http://schemas.microsoft.com/office/drawing/2014/main" id="{9F54BAC1-C26C-4F33-802A-4600C71A354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371600" y="5465741"/>
            <a:ext cx="1371600" cy="914399"/>
          </a:xfrm>
          <a:prstGeom prst="rect">
            <a:avLst/>
          </a:prstGeom>
          <a:ln w="12700">
            <a:solidFill>
              <a:schemeClr val="bg1"/>
            </a:solidFill>
          </a:ln>
          <a:effectLst/>
        </p:spPr>
      </p:pic>
      <p:pic>
        <p:nvPicPr>
          <p:cNvPr id="27" name="Picture 26">
            <a:extLst>
              <a:ext uri="{FF2B5EF4-FFF2-40B4-BE49-F238E27FC236}">
                <a16:creationId xmlns:a16="http://schemas.microsoft.com/office/drawing/2014/main" id="{0CB30983-F7CA-41C6-A713-323F58347DD7}"/>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0" y="5465741"/>
            <a:ext cx="1371600" cy="914400"/>
          </a:xfrm>
          <a:prstGeom prst="rect">
            <a:avLst/>
          </a:prstGeom>
          <a:ln w="12700">
            <a:solidFill>
              <a:schemeClr val="bg1"/>
            </a:solidFill>
          </a:ln>
          <a:effectLst/>
        </p:spPr>
      </p:pic>
      <p:pic>
        <p:nvPicPr>
          <p:cNvPr id="28" name="Picture 27">
            <a:extLst>
              <a:ext uri="{FF2B5EF4-FFF2-40B4-BE49-F238E27FC236}">
                <a16:creationId xmlns:a16="http://schemas.microsoft.com/office/drawing/2014/main" id="{6213F174-7C94-43C0-BB1B-26769B8EF2A7}"/>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486400" y="5465741"/>
            <a:ext cx="1371600" cy="914400"/>
          </a:xfrm>
          <a:prstGeom prst="rect">
            <a:avLst/>
          </a:prstGeom>
          <a:ln w="12700">
            <a:solidFill>
              <a:schemeClr val="bg1"/>
            </a:solidFill>
          </a:ln>
          <a:effectLst/>
        </p:spPr>
      </p:pic>
      <p:sp>
        <p:nvSpPr>
          <p:cNvPr id="6" name="Rectangle 5">
            <a:extLst>
              <a:ext uri="{FF2B5EF4-FFF2-40B4-BE49-F238E27FC236}">
                <a16:creationId xmlns:a16="http://schemas.microsoft.com/office/drawing/2014/main" id="{5CE29B94-6571-EA76-FE0E-BF0130A6490F}"/>
              </a:ext>
            </a:extLst>
          </p:cNvPr>
          <p:cNvSpPr/>
          <p:nvPr/>
        </p:nvSpPr>
        <p:spPr>
          <a:xfrm>
            <a:off x="5288277" y="70385"/>
            <a:ext cx="2188467" cy="677108"/>
          </a:xfrm>
          <a:prstGeom prst="rect">
            <a:avLst/>
          </a:prstGeom>
        </p:spPr>
        <p:txBody>
          <a:bodyPr wrap="square" anchor="ctr">
            <a:spAutoFit/>
          </a:bodyPr>
          <a:lstStyle/>
          <a:p>
            <a:pPr algn="r"/>
            <a:r>
              <a:rPr lang="en-US" sz="1100" b="1" dirty="0">
                <a:latin typeface="Verdana" panose="020B0604030504040204" pitchFamily="34" charset="0"/>
                <a:ea typeface="Verdana" panose="020B0604030504040204" pitchFamily="34" charset="0"/>
              </a:rPr>
              <a:t>Mary </a:t>
            </a:r>
            <a:r>
              <a:rPr lang="en-US" sz="1100" b="1" dirty="0" err="1">
                <a:latin typeface="Verdana" panose="020B0604030504040204" pitchFamily="34" charset="0"/>
                <a:ea typeface="Verdana" panose="020B0604030504040204" pitchFamily="34" charset="0"/>
              </a:rPr>
              <a:t>Cederquist</a:t>
            </a:r>
            <a:endParaRPr lang="en-US" sz="1100" b="1" dirty="0">
              <a:latin typeface="Verdana" panose="020B0604030504040204" pitchFamily="34" charset="0"/>
              <a:ea typeface="Verdana" panose="020B0604030504040204" pitchFamily="34" charset="0"/>
            </a:endParaRPr>
          </a:p>
          <a:p>
            <a:pPr algn="r"/>
            <a:r>
              <a:rPr lang="nn-NO" sz="900" dirty="0">
                <a:latin typeface="Verdana" panose="020B0604030504040204" pitchFamily="34" charset="0"/>
                <a:ea typeface="Verdana" panose="020B0604030504040204" pitchFamily="34" charset="0"/>
              </a:rPr>
              <a:t>843-666-7558</a:t>
            </a:r>
          </a:p>
          <a:p>
            <a:pPr algn="r"/>
            <a:r>
              <a:rPr lang="nn-NO" sz="900" dirty="0">
                <a:latin typeface="Verdana" panose="020B0604030504040204" pitchFamily="34" charset="0"/>
                <a:ea typeface="Verdana" panose="020B0604030504040204" pitchFamily="34" charset="0"/>
              </a:rPr>
              <a:t>mary.cederquist@carolinaone.com</a:t>
            </a:r>
          </a:p>
          <a:p>
            <a:pPr algn="r"/>
            <a:r>
              <a:rPr lang="nn-NO" sz="900" dirty="0">
                <a:latin typeface="Verdana" panose="020B0604030504040204" pitchFamily="34" charset="0"/>
                <a:ea typeface="Verdana" panose="020B0604030504040204" pitchFamily="34" charset="0"/>
              </a:rPr>
              <a:t>www.MaryCRealEstate.com</a:t>
            </a:r>
          </a:p>
        </p:txBody>
      </p:sp>
      <p:pic>
        <p:nvPicPr>
          <p:cNvPr id="9" name="Picture 8" descr="A picture containing person, clothing&#10;&#10;Description automatically generated">
            <a:extLst>
              <a:ext uri="{FF2B5EF4-FFF2-40B4-BE49-F238E27FC236}">
                <a16:creationId xmlns:a16="http://schemas.microsoft.com/office/drawing/2014/main" id="{9846B2F0-A79D-02C3-F6F1-C548CE700EA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76744" y="67564"/>
            <a:ext cx="682750" cy="682750"/>
          </a:xfrm>
          <a:prstGeom prst="ellipse">
            <a:avLst/>
          </a:prstGeom>
        </p:spPr>
      </p:pic>
      <p:sp>
        <p:nvSpPr>
          <p:cNvPr id="12" name="TextBox 11">
            <a:extLst>
              <a:ext uri="{FF2B5EF4-FFF2-40B4-BE49-F238E27FC236}">
                <a16:creationId xmlns:a16="http://schemas.microsoft.com/office/drawing/2014/main" id="{E2C7D023-A8F5-92EA-9CA8-E6DB089C5845}"/>
              </a:ext>
            </a:extLst>
          </p:cNvPr>
          <p:cNvSpPr txBox="1"/>
          <p:nvPr/>
        </p:nvSpPr>
        <p:spPr>
          <a:xfrm>
            <a:off x="1" y="9683971"/>
            <a:ext cx="7725440" cy="369332"/>
          </a:xfrm>
          <a:prstGeom prst="rect">
            <a:avLst/>
          </a:prstGeom>
          <a:noFill/>
        </p:spPr>
        <p:txBody>
          <a:bodyPr wrap="square">
            <a:spAutoFit/>
          </a:bodyPr>
          <a:lstStyle/>
          <a:p>
            <a:r>
              <a:rPr lang="en-US" sz="600" dirty="0">
                <a:solidFill>
                  <a:schemeClr val="tx2">
                    <a:lumMod val="20000"/>
                    <a:lumOff val="80000"/>
                  </a:schemeClr>
                </a:solidFill>
              </a:rPr>
              <a:t>Carolina One Real Estate</a:t>
            </a:r>
          </a:p>
          <a:p>
            <a:r>
              <a:rPr lang="en-US" sz="600" dirty="0">
                <a:solidFill>
                  <a:schemeClr val="tx2">
                    <a:lumMod val="20000"/>
                    <a:lumOff val="80000"/>
                  </a:schemeClr>
                </a:solidFill>
              </a:rPr>
              <a:t>628 Long Point Rd</a:t>
            </a:r>
          </a:p>
          <a:p>
            <a:r>
              <a:rPr lang="en-US" sz="600" dirty="0">
                <a:solidFill>
                  <a:schemeClr val="tx2">
                    <a:lumMod val="20000"/>
                    <a:lumOff val="80000"/>
                  </a:schemeClr>
                </a:solidFill>
              </a:rPr>
              <a:t>Mt Pleasant, SC 29464-3032</a:t>
            </a:r>
          </a:p>
        </p:txBody>
      </p:sp>
      <p:sp>
        <p:nvSpPr>
          <p:cNvPr id="14" name="TextBox 13">
            <a:extLst>
              <a:ext uri="{FF2B5EF4-FFF2-40B4-BE49-F238E27FC236}">
                <a16:creationId xmlns:a16="http://schemas.microsoft.com/office/drawing/2014/main" id="{E0FB3384-4CD7-510E-59EA-09AD02828B2D}"/>
              </a:ext>
            </a:extLst>
          </p:cNvPr>
          <p:cNvSpPr txBox="1"/>
          <p:nvPr/>
        </p:nvSpPr>
        <p:spPr>
          <a:xfrm>
            <a:off x="0" y="27432"/>
            <a:ext cx="3794760" cy="1384995"/>
          </a:xfrm>
          <a:prstGeom prst="rect">
            <a:avLst/>
          </a:prstGeom>
          <a:noFill/>
        </p:spPr>
        <p:txBody>
          <a:bodyPr wrap="square">
            <a:spAutoFit/>
          </a:bodyPr>
          <a:lstStyle/>
          <a:p>
            <a:r>
              <a:rPr lang="en-US" sz="2800" dirty="0">
                <a:solidFill>
                  <a:schemeClr val="bg1"/>
                </a:solidFill>
                <a:latin typeface="Adobe Handwriting Ernie" panose="03050502040307020404" pitchFamily="66" charset="0"/>
              </a:rPr>
              <a:t>New to </a:t>
            </a:r>
            <a:r>
              <a:rPr lang="en-US" sz="2800">
                <a:solidFill>
                  <a:schemeClr val="bg1"/>
                </a:solidFill>
                <a:latin typeface="Adobe Handwriting Ernie" panose="03050502040307020404" pitchFamily="66" charset="0"/>
              </a:rPr>
              <a:t>the market</a:t>
            </a:r>
            <a:r>
              <a:rPr lang="en-US" sz="2800" dirty="0">
                <a:solidFill>
                  <a:schemeClr val="bg1"/>
                </a:solidFill>
                <a:latin typeface="Adobe Handwriting Ernie" panose="03050502040307020404" pitchFamily="66" charset="0"/>
              </a:rPr>
              <a:t>!</a:t>
            </a:r>
          </a:p>
          <a:p>
            <a:r>
              <a:rPr lang="en-US" sz="2800" dirty="0">
                <a:solidFill>
                  <a:schemeClr val="bg1"/>
                </a:solidFill>
                <a:latin typeface="Adobe Handwriting Ernie" panose="03050502040307020404" pitchFamily="66" charset="0"/>
              </a:rPr>
              <a:t>This home can be your own private paradise!</a:t>
            </a:r>
          </a:p>
        </p:txBody>
      </p:sp>
      <p:sp>
        <p:nvSpPr>
          <p:cNvPr id="15" name="TextBox 14">
            <a:extLst>
              <a:ext uri="{FF2B5EF4-FFF2-40B4-BE49-F238E27FC236}">
                <a16:creationId xmlns:a16="http://schemas.microsoft.com/office/drawing/2014/main" id="{D7BFF55A-AE02-3A9D-2508-4EBEEBE0FD6A}"/>
              </a:ext>
            </a:extLst>
          </p:cNvPr>
          <p:cNvSpPr txBox="1"/>
          <p:nvPr/>
        </p:nvSpPr>
        <p:spPr>
          <a:xfrm>
            <a:off x="5113020" y="3756660"/>
            <a:ext cx="3116580" cy="1200329"/>
          </a:xfrm>
          <a:prstGeom prst="rect">
            <a:avLst/>
          </a:prstGeom>
          <a:noFill/>
        </p:spPr>
        <p:txBody>
          <a:bodyPr wrap="square">
            <a:spAutoFit/>
          </a:bodyPr>
          <a:lstStyle/>
          <a:p>
            <a:pPr algn="ctr"/>
            <a:r>
              <a:rPr lang="en-US" sz="2400" b="1" dirty="0">
                <a:solidFill>
                  <a:schemeClr val="bg1"/>
                </a:solidFill>
                <a:latin typeface="Adobe Handwriting Frank" panose="03080402040302070206" pitchFamily="66" charset="0"/>
              </a:rPr>
              <a:t>Open House This Weekend</a:t>
            </a:r>
          </a:p>
          <a:p>
            <a:pPr algn="ctr"/>
            <a:r>
              <a:rPr lang="en-US" sz="2400" b="1" dirty="0">
                <a:solidFill>
                  <a:schemeClr val="bg1"/>
                </a:solidFill>
                <a:latin typeface="Adobe Handwriting Frank" panose="03080402040302070206" pitchFamily="66" charset="0"/>
              </a:rPr>
              <a:t>Saturday from 11-1</a:t>
            </a:r>
          </a:p>
          <a:p>
            <a:pPr algn="ctr"/>
            <a:r>
              <a:rPr lang="en-US" sz="2400" b="1" dirty="0">
                <a:solidFill>
                  <a:schemeClr val="bg1"/>
                </a:solidFill>
                <a:latin typeface="Adobe Handwriting Frank" panose="03080402040302070206" pitchFamily="66" charset="0"/>
              </a:rPr>
              <a:t>Sunday from  1-3</a:t>
            </a:r>
          </a:p>
        </p:txBody>
      </p:sp>
      <p:pic>
        <p:nvPicPr>
          <p:cNvPr id="4" name="Picture 3" descr="A black background with white text&#10;&#10;Description automatically generated with low confidence">
            <a:extLst>
              <a:ext uri="{FF2B5EF4-FFF2-40B4-BE49-F238E27FC236}">
                <a16:creationId xmlns:a16="http://schemas.microsoft.com/office/drawing/2014/main" id="{84857002-5754-9D74-AD60-50DC204C07C6}"/>
              </a:ext>
            </a:extLst>
          </p:cNvPr>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a:off x="7082084" y="9740389"/>
            <a:ext cx="1120032" cy="256496"/>
          </a:xfrm>
          <a:prstGeom prst="rect">
            <a:avLst/>
          </a:prstGeom>
        </p:spPr>
      </p:pic>
    </p:spTree>
    <p:extLst>
      <p:ext uri="{BB962C8B-B14F-4D97-AF65-F5344CB8AC3E}">
        <p14:creationId xmlns:p14="http://schemas.microsoft.com/office/powerpoint/2010/main" val="3059964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1062</TotalTime>
  <Words>499</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Handwriting Ernie</vt:lpstr>
      <vt:lpstr>Adobe Handwriting Frank</vt:lpstr>
      <vt:lpstr>Arial</vt:lpstr>
      <vt:lpstr>Calibri</vt:lpstr>
      <vt:lpstr>Calibri Light</vt:lpstr>
      <vt:lpstr>Verdana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25</cp:revision>
  <dcterms:created xsi:type="dcterms:W3CDTF">2018-07-10T20:03:41Z</dcterms:created>
  <dcterms:modified xsi:type="dcterms:W3CDTF">2023-03-10T13:29:56Z</dcterms:modified>
</cp:coreProperties>
</file>