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3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0A6F-428E-4148-9D79-B24E54367114}"/>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549D6ECD-9D3C-4FB9-AEAC-1E150DF128A8}"/>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43588FA7-ABDF-47D1-8B37-2F159320D2CD}"/>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5" name="Footer Placeholder 4">
            <a:extLst>
              <a:ext uri="{FF2B5EF4-FFF2-40B4-BE49-F238E27FC236}">
                <a16:creationId xmlns:a16="http://schemas.microsoft.com/office/drawing/2014/main" id="{D4A30240-5A86-43FA-99A6-CEF6AF7E2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5605F-563E-41BB-9EA8-0E20247BA9D3}"/>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110869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5C00-015C-4CF0-991E-C3D8CAB0D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11A4B6-1589-4780-B7C3-D605F7250E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B018B-9951-41D5-B01E-59E7138233F0}"/>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5" name="Footer Placeholder 4">
            <a:extLst>
              <a:ext uri="{FF2B5EF4-FFF2-40B4-BE49-F238E27FC236}">
                <a16:creationId xmlns:a16="http://schemas.microsoft.com/office/drawing/2014/main" id="{C49FE174-633A-4949-99A4-3EF4958B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15E94-7EC3-4172-8E04-82018EC8DCE2}"/>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291375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2D7AA-1CB9-42F5-A2C2-C589130C4ECB}"/>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B132D-225C-40FA-AD2B-0C4B560015A2}"/>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F4298-DABA-41D7-BA23-D8C89F6C6681}"/>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5" name="Footer Placeholder 4">
            <a:extLst>
              <a:ext uri="{FF2B5EF4-FFF2-40B4-BE49-F238E27FC236}">
                <a16:creationId xmlns:a16="http://schemas.microsoft.com/office/drawing/2014/main" id="{179E04D0-A054-405B-A2D0-09FB321A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A9DA8-2282-40B4-87DF-9DD78CA4AEF8}"/>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34624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A4B8-C145-44D3-955D-8E0A595AD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00FED-8A78-440A-AA22-E95D3D55BA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8A31B-4ABD-49DA-8CC0-79F6DCD9B909}"/>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5" name="Footer Placeholder 4">
            <a:extLst>
              <a:ext uri="{FF2B5EF4-FFF2-40B4-BE49-F238E27FC236}">
                <a16:creationId xmlns:a16="http://schemas.microsoft.com/office/drawing/2014/main" id="{9EDA5751-A53B-4924-9383-1DAB5A207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20C73-1B4A-4BE5-8B7E-75004D556783}"/>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376082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C8C8-5903-49F3-8E4A-F3E0770CD080}"/>
              </a:ext>
            </a:extLst>
          </p:cNvPr>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E7FD008E-6468-4DB9-840E-9F1E40E13DBA}"/>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E7E0F0-285A-4309-9D03-FB71356A5538}"/>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5" name="Footer Placeholder 4">
            <a:extLst>
              <a:ext uri="{FF2B5EF4-FFF2-40B4-BE49-F238E27FC236}">
                <a16:creationId xmlns:a16="http://schemas.microsoft.com/office/drawing/2014/main" id="{B83C8735-B9B1-4209-8ED5-B7A0EA44C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B9C3D-D414-4C4C-A8E5-F1AB71BC9FED}"/>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123860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E90A-3A87-44F1-B85E-920B2B8E5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DBB1B-4CFF-4CFC-B8F4-01C3DFA70B56}"/>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73C0E-3C5E-4B7E-A83B-E6D8BC0B284D}"/>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8F37D-5578-404C-B77E-8D8C18DB8BCE}"/>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6" name="Footer Placeholder 5">
            <a:extLst>
              <a:ext uri="{FF2B5EF4-FFF2-40B4-BE49-F238E27FC236}">
                <a16:creationId xmlns:a16="http://schemas.microsoft.com/office/drawing/2014/main" id="{D5CCDBE2-1219-402E-ABD2-20F9CE9CE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C9658-EECC-40C8-A1F2-8247C10A3243}"/>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302209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F912-F099-42F6-9CA5-D7A0785E015A}"/>
              </a:ext>
            </a:extLst>
          </p:cNvPr>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2DD85-CA75-444A-96AA-8C4A5B266104}"/>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7F2D3-3D70-4302-BFE8-D194713C8B2C}"/>
              </a:ext>
            </a:extLst>
          </p:cNvPr>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68D73-F513-400F-9E39-7C341C80E56D}"/>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6802D-C648-44C7-B419-E543CDE9DDC6}"/>
              </a:ext>
            </a:extLst>
          </p:cNvPr>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A6CA5-74D7-4371-BCC4-B47217075E6B}"/>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8" name="Footer Placeholder 7">
            <a:extLst>
              <a:ext uri="{FF2B5EF4-FFF2-40B4-BE49-F238E27FC236}">
                <a16:creationId xmlns:a16="http://schemas.microsoft.com/office/drawing/2014/main" id="{5D1418B0-F6E3-48D1-A1C4-D9168F101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E8C5BB-6616-4188-B0B4-0C1E463B8AB8}"/>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20788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B76B-21D4-4702-8487-0A6B1D7384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2FF372-0076-40E7-A248-12F1EE82820D}"/>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4" name="Footer Placeholder 3">
            <a:extLst>
              <a:ext uri="{FF2B5EF4-FFF2-40B4-BE49-F238E27FC236}">
                <a16:creationId xmlns:a16="http://schemas.microsoft.com/office/drawing/2014/main" id="{89BEDB74-E254-42F7-A67A-3AF2423ABC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6834C-C573-4E07-91E8-505CF57B6D2B}"/>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287684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6ED046-BD29-4344-8965-A40230F9E072}"/>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3" name="Footer Placeholder 2">
            <a:extLst>
              <a:ext uri="{FF2B5EF4-FFF2-40B4-BE49-F238E27FC236}">
                <a16:creationId xmlns:a16="http://schemas.microsoft.com/office/drawing/2014/main" id="{738F4A67-EA2B-495A-9B5F-63692B77D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6B54C6-7B31-4A8E-A9CA-DE87F122CF3B}"/>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225419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EC25-71A2-4DE9-B1D2-F36470F16DCD}"/>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F55CC4F-D71B-4A27-9425-92D9BB1512C0}"/>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BD8B90-6C56-4C5E-AAD5-F8E67F919630}"/>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CBF9C1F4-4082-4D09-BC0B-4807D1799A59}"/>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6" name="Footer Placeholder 5">
            <a:extLst>
              <a:ext uri="{FF2B5EF4-FFF2-40B4-BE49-F238E27FC236}">
                <a16:creationId xmlns:a16="http://schemas.microsoft.com/office/drawing/2014/main" id="{289C9EE3-41EF-4013-97B0-D11D7D12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D4A19-3026-4C00-8772-1086C3FA4B73}"/>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358534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5A79-99D1-4F8E-87B9-492128CCBC80}"/>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80298966-2267-458A-B964-2E74212EAB90}"/>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33F3AD36-18C1-4741-9900-9A1A5545A9C5}"/>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A9460BDD-6B96-4157-B26D-174F5D2393CD}"/>
              </a:ext>
            </a:extLst>
          </p:cNvPr>
          <p:cNvSpPr>
            <a:spLocks noGrp="1"/>
          </p:cNvSpPr>
          <p:nvPr>
            <p:ph type="dt" sz="half" idx="10"/>
          </p:nvPr>
        </p:nvSpPr>
        <p:spPr/>
        <p:txBody>
          <a:bodyPr/>
          <a:lstStyle/>
          <a:p>
            <a:fld id="{43B3D4AA-0666-437A-A68A-CE5A6404A874}" type="datetimeFigureOut">
              <a:rPr lang="en-US" smtClean="0"/>
              <a:t>5/17/2019</a:t>
            </a:fld>
            <a:endParaRPr lang="en-US"/>
          </a:p>
        </p:txBody>
      </p:sp>
      <p:sp>
        <p:nvSpPr>
          <p:cNvPr id="6" name="Footer Placeholder 5">
            <a:extLst>
              <a:ext uri="{FF2B5EF4-FFF2-40B4-BE49-F238E27FC236}">
                <a16:creationId xmlns:a16="http://schemas.microsoft.com/office/drawing/2014/main" id="{C48A9F8D-9F92-4AF5-87E2-8F8192821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62C60-5AF4-4E71-818F-C5C5CABBF5FF}"/>
              </a:ext>
            </a:extLst>
          </p:cNvPr>
          <p:cNvSpPr>
            <a:spLocks noGrp="1"/>
          </p:cNvSpPr>
          <p:nvPr>
            <p:ph type="sldNum" sz="quarter" idx="12"/>
          </p:nvPr>
        </p:nvSpPr>
        <p:spPr/>
        <p:txBody>
          <a:bodyPr/>
          <a:lstStyle/>
          <a:p>
            <a:fld id="{C4EEB8CC-2E3E-41A4-935D-89317C76A986}" type="slidenum">
              <a:rPr lang="en-US" smtClean="0"/>
              <a:t>‹#›</a:t>
            </a:fld>
            <a:endParaRPr lang="en-US"/>
          </a:p>
        </p:txBody>
      </p:sp>
    </p:spTree>
    <p:extLst>
      <p:ext uri="{BB962C8B-B14F-4D97-AF65-F5344CB8AC3E}">
        <p14:creationId xmlns:p14="http://schemas.microsoft.com/office/powerpoint/2010/main" val="52819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9ABDD-3940-4873-85E4-A449843C02E5}"/>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9E16FE-1142-418F-8204-A4C948BA8EE7}"/>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A476D-A8FB-4BAD-9C74-19780FAD30EA}"/>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43B3D4AA-0666-437A-A68A-CE5A6404A874}" type="datetimeFigureOut">
              <a:rPr lang="en-US" smtClean="0"/>
              <a:t>5/17/2019</a:t>
            </a:fld>
            <a:endParaRPr lang="en-US"/>
          </a:p>
        </p:txBody>
      </p:sp>
      <p:sp>
        <p:nvSpPr>
          <p:cNvPr id="5" name="Footer Placeholder 4">
            <a:extLst>
              <a:ext uri="{FF2B5EF4-FFF2-40B4-BE49-F238E27FC236}">
                <a16:creationId xmlns:a16="http://schemas.microsoft.com/office/drawing/2014/main" id="{6F8C1C16-F71B-4D00-BF67-EC5C8D882128}"/>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62043-CB8A-4B44-9FBD-334E3210C7A7}"/>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C4EEB8CC-2E3E-41A4-935D-89317C76A986}" type="slidenum">
              <a:rPr lang="en-US" smtClean="0"/>
              <a:t>‹#›</a:t>
            </a:fld>
            <a:endParaRPr lang="en-US"/>
          </a:p>
        </p:txBody>
      </p:sp>
    </p:spTree>
    <p:extLst>
      <p:ext uri="{BB962C8B-B14F-4D97-AF65-F5344CB8AC3E}">
        <p14:creationId xmlns:p14="http://schemas.microsoft.com/office/powerpoint/2010/main" val="134470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0E04-C8D5-418C-B129-951D55FE2341}"/>
              </a:ext>
            </a:extLst>
          </p:cNvPr>
          <p:cNvSpPr>
            <a:spLocks noGrp="1"/>
          </p:cNvSpPr>
          <p:nvPr>
            <p:ph type="ctrTitle"/>
          </p:nvPr>
        </p:nvSpPr>
        <p:spPr>
          <a:xfrm>
            <a:off x="0" y="57151"/>
            <a:ext cx="6858000" cy="1538883"/>
          </a:xfrm>
        </p:spPr>
        <p:txBody>
          <a:bodyPr anchor="t">
            <a:normAutofit fontScale="90000"/>
          </a:bodyPr>
          <a:lstStyle/>
          <a:p>
            <a:r>
              <a:rPr lang="en-US" dirty="0">
                <a:solidFill>
                  <a:srgbClr val="2E6257"/>
                </a:solidFill>
                <a:effectLst>
                  <a:outerShdw blurRad="38100" dist="38100" dir="2700000" algn="tl">
                    <a:srgbClr val="000000">
                      <a:alpha val="43137"/>
                    </a:srgbClr>
                  </a:outerShdw>
                </a:effectLst>
                <a:latin typeface="Perpetua Titling MT" panose="02020502060505020804" pitchFamily="18" charset="0"/>
              </a:rPr>
              <a:t>Agent Open House</a:t>
            </a:r>
            <a:br>
              <a:rPr lang="en-US" dirty="0">
                <a:solidFill>
                  <a:srgbClr val="2E6257"/>
                </a:solidFill>
                <a:effectLst>
                  <a:outerShdw blurRad="38100" dist="38100" dir="2700000" algn="tl">
                    <a:srgbClr val="000000">
                      <a:alpha val="43137"/>
                    </a:srgbClr>
                  </a:outerShdw>
                </a:effectLst>
                <a:latin typeface="Great Vibes" panose="02000507080000020002" pitchFamily="2" charset="0"/>
              </a:rPr>
            </a:br>
            <a:br>
              <a:rPr lang="en-US" sz="2200" dirty="0">
                <a:solidFill>
                  <a:srgbClr val="2E6257"/>
                </a:solidFill>
                <a:effectLst>
                  <a:outerShdw blurRad="38100" dist="38100" dir="2700000" algn="tl">
                    <a:srgbClr val="000000">
                      <a:alpha val="43137"/>
                    </a:srgbClr>
                  </a:outerShdw>
                </a:effectLst>
                <a:latin typeface="Great Vibes" panose="02000507080000020002" pitchFamily="2" charset="0"/>
              </a:rPr>
            </a:br>
            <a:r>
              <a:rPr lang="en-US" sz="3600" dirty="0">
                <a:solidFill>
                  <a:srgbClr val="2E6257"/>
                </a:solidFill>
                <a:effectLst>
                  <a:outerShdw blurRad="38100" dist="38100" dir="2700000" algn="tl">
                    <a:srgbClr val="000000">
                      <a:alpha val="43137"/>
                    </a:srgbClr>
                  </a:outerShdw>
                </a:effectLst>
                <a:latin typeface="Great Vibes" panose="02000507080000020002" pitchFamily="2" charset="0"/>
              </a:rPr>
              <a:t>136 Broad Street</a:t>
            </a:r>
            <a:br>
              <a:rPr lang="en-US" sz="2800" dirty="0">
                <a:solidFill>
                  <a:srgbClr val="2E6257"/>
                </a:solidFill>
                <a:effectLst>
                  <a:outerShdw blurRad="38100" dist="38100" dir="2700000" algn="tl">
                    <a:srgbClr val="000000">
                      <a:alpha val="43137"/>
                    </a:srgbClr>
                  </a:outerShdw>
                </a:effectLst>
                <a:latin typeface="Great Vibes" panose="02000507080000020002" pitchFamily="2" charset="0"/>
              </a:rPr>
            </a:br>
            <a:r>
              <a:rPr lang="en-US" sz="1600" dirty="0">
                <a:solidFill>
                  <a:srgbClr val="2E6257"/>
                </a:solidFill>
                <a:effectLst>
                  <a:outerShdw blurRad="38100" dist="38100" dir="2700000" algn="tl">
                    <a:srgbClr val="000000">
                      <a:alpha val="43137"/>
                    </a:srgbClr>
                  </a:outerShdw>
                </a:effectLst>
                <a:latin typeface="Futura Lt BT" panose="020B0402020204020303" pitchFamily="34" charset="0"/>
              </a:rPr>
              <a:t>MLS# 19012947:: $1,825,000</a:t>
            </a:r>
            <a:br>
              <a:rPr lang="en-US" sz="1600" dirty="0">
                <a:solidFill>
                  <a:srgbClr val="2E6257"/>
                </a:solidFill>
                <a:effectLst>
                  <a:outerShdw blurRad="38100" dist="38100" dir="2700000" algn="tl">
                    <a:srgbClr val="000000">
                      <a:alpha val="43137"/>
                    </a:srgbClr>
                  </a:outerShdw>
                </a:effectLst>
                <a:latin typeface="Futura Lt BT" panose="020B0402020204020303" pitchFamily="34" charset="0"/>
              </a:rPr>
            </a:br>
            <a:r>
              <a:rPr lang="en-US" sz="1600" dirty="0">
                <a:solidFill>
                  <a:srgbClr val="2E6257"/>
                </a:solidFill>
                <a:effectLst>
                  <a:outerShdw blurRad="38100" dist="38100" dir="2700000" algn="tl">
                    <a:srgbClr val="000000">
                      <a:alpha val="43137"/>
                    </a:srgbClr>
                  </a:outerShdw>
                </a:effectLst>
                <a:latin typeface="Futura Lt BT" panose="020B0402020204020303" pitchFamily="34" charset="0"/>
              </a:rPr>
              <a:t>Tuesday, May 21, 2019 :: 11:30a-1p </a:t>
            </a:r>
          </a:p>
        </p:txBody>
      </p:sp>
      <p:sp>
        <p:nvSpPr>
          <p:cNvPr id="3" name="Subtitle 2">
            <a:extLst>
              <a:ext uri="{FF2B5EF4-FFF2-40B4-BE49-F238E27FC236}">
                <a16:creationId xmlns:a16="http://schemas.microsoft.com/office/drawing/2014/main" id="{E33BA6AE-82AB-402E-9887-22001FE3B01C}"/>
              </a:ext>
            </a:extLst>
          </p:cNvPr>
          <p:cNvSpPr>
            <a:spLocks noGrp="1"/>
          </p:cNvSpPr>
          <p:nvPr>
            <p:ph type="subTitle" idx="1"/>
          </p:nvPr>
        </p:nvSpPr>
        <p:spPr>
          <a:xfrm>
            <a:off x="200025" y="7139167"/>
            <a:ext cx="6457950" cy="1538883"/>
          </a:xfrm>
        </p:spPr>
        <p:txBody>
          <a:bodyPr>
            <a:normAutofit/>
          </a:bodyPr>
          <a:lstStyle/>
          <a:p>
            <a:pPr algn="just"/>
            <a:r>
              <a:rPr lang="en-US" sz="1100" dirty="0">
                <a:latin typeface="Futura Bk BT" panose="020B0502020204020303" pitchFamily="34" charset="0"/>
              </a:rPr>
              <a:t>Within a decade after the Civil War, a new neighborhood rose from the ashes of the Great Fire of 1861 on the western end of Broad Street. New construction began on parts of Broad, </a:t>
            </a:r>
            <a:r>
              <a:rPr lang="en-US" sz="1100" dirty="0" err="1">
                <a:latin typeface="Futura Bk BT" panose="020B0502020204020303" pitchFamily="34" charset="0"/>
              </a:rPr>
              <a:t>Legare</a:t>
            </a:r>
            <a:r>
              <a:rPr lang="en-US" sz="1100" dirty="0">
                <a:latin typeface="Futura Bk BT" panose="020B0502020204020303" pitchFamily="34" charset="0"/>
              </a:rPr>
              <a:t>, New, Savage and Queen Streets. The house designs were also new. The Queen Ann style prevailed with many of the fashionable houses designed with bay windows, side hall entries, double parlors and double piazzas.</a:t>
            </a:r>
          </a:p>
          <a:p>
            <a:pPr algn="just"/>
            <a:r>
              <a:rPr lang="en-US" sz="1100" dirty="0">
                <a:latin typeface="Futura Bk BT" panose="020B0502020204020303" pitchFamily="34" charset="0"/>
              </a:rPr>
              <a:t> </a:t>
            </a:r>
          </a:p>
          <a:p>
            <a:pPr algn="just"/>
            <a:r>
              <a:rPr lang="en-US" sz="1100" dirty="0">
                <a:latin typeface="Futura Bk BT" panose="020B0502020204020303" pitchFamily="34" charset="0"/>
              </a:rPr>
              <a:t>136 Broad is an excellent example exhibiting these features in its design along with its exuberant plaster embellishments on the ceilings and cornices.</a:t>
            </a:r>
          </a:p>
        </p:txBody>
      </p:sp>
      <p:sp>
        <p:nvSpPr>
          <p:cNvPr id="4" name="Rectangle 3">
            <a:extLst>
              <a:ext uri="{FF2B5EF4-FFF2-40B4-BE49-F238E27FC236}">
                <a16:creationId xmlns:a16="http://schemas.microsoft.com/office/drawing/2014/main" id="{BE68F50B-C605-4567-886C-65EB075347B1}"/>
              </a:ext>
            </a:extLst>
          </p:cNvPr>
          <p:cNvSpPr/>
          <p:nvPr/>
        </p:nvSpPr>
        <p:spPr>
          <a:xfrm>
            <a:off x="609600" y="5826831"/>
            <a:ext cx="5638800" cy="1215717"/>
          </a:xfrm>
          <a:prstGeom prst="rect">
            <a:avLst/>
          </a:prstGeom>
        </p:spPr>
        <p:txBody>
          <a:bodyPr wrap="square">
            <a:spAutoFit/>
          </a:bodyPr>
          <a:lstStyle/>
          <a:p>
            <a:pPr algn="ctr"/>
            <a:r>
              <a:rPr lang="en-US" sz="1400" dirty="0">
                <a:latin typeface="Futura Bk BT" panose="020B0502020204020303" pitchFamily="34" charset="0"/>
              </a:rPr>
              <a:t>Join us for an Architect Lecture beginning at 12:15 PM</a:t>
            </a:r>
            <a:br>
              <a:rPr lang="en-US" sz="1400" i="1" dirty="0">
                <a:latin typeface="Futura Bk BT" panose="020B0502020204020303" pitchFamily="34" charset="0"/>
              </a:rPr>
            </a:br>
            <a:r>
              <a:rPr lang="en-US" sz="1400" b="1" i="1" dirty="0">
                <a:latin typeface="Futura Bk BT" panose="020B0502020204020303" pitchFamily="34" charset="0"/>
              </a:rPr>
              <a:t>“Charleston 1865 TO 1895”</a:t>
            </a:r>
          </a:p>
          <a:p>
            <a:pPr algn="ctr"/>
            <a:r>
              <a:rPr lang="en-US" sz="1200" u="sng" dirty="0">
                <a:latin typeface="Futura Bk BT" panose="020B0502020204020303" pitchFamily="34" charset="0"/>
              </a:rPr>
              <a:t>Presented by</a:t>
            </a:r>
          </a:p>
          <a:p>
            <a:pPr algn="ctr"/>
            <a:r>
              <a:rPr lang="en-US" sz="1100" dirty="0">
                <a:latin typeface="Futura Bk BT" panose="020B0502020204020303" pitchFamily="34" charset="0"/>
              </a:rPr>
              <a:t>Julie O’Connor, AID</a:t>
            </a:r>
          </a:p>
          <a:p>
            <a:pPr algn="ctr"/>
            <a:r>
              <a:rPr lang="en-US" sz="1100" dirty="0">
                <a:latin typeface="Futura Bk BT" panose="020B0502020204020303" pitchFamily="34" charset="0"/>
              </a:rPr>
              <a:t>American Vernacular</a:t>
            </a:r>
          </a:p>
          <a:p>
            <a:pPr algn="ctr"/>
            <a:r>
              <a:rPr lang="en-US" sz="1100" i="1" dirty="0">
                <a:latin typeface="Futura Bk BT" panose="020B0502020204020303" pitchFamily="34" charset="0"/>
              </a:rPr>
              <a:t>Queen Anne and Victorian</a:t>
            </a:r>
            <a:endParaRPr lang="en-US" sz="1400" dirty="0">
              <a:latin typeface="Futura Bk BT" panose="020B0502020204020303" pitchFamily="34" charset="0"/>
            </a:endParaRPr>
          </a:p>
        </p:txBody>
      </p:sp>
      <p:sp>
        <p:nvSpPr>
          <p:cNvPr id="5" name="Rectangle 4">
            <a:extLst>
              <a:ext uri="{FF2B5EF4-FFF2-40B4-BE49-F238E27FC236}">
                <a16:creationId xmlns:a16="http://schemas.microsoft.com/office/drawing/2014/main" id="{85670B67-2331-4C1E-9F67-1D1E3A793DBC}"/>
              </a:ext>
            </a:extLst>
          </p:cNvPr>
          <p:cNvSpPr/>
          <p:nvPr/>
        </p:nvSpPr>
        <p:spPr>
          <a:xfrm>
            <a:off x="0" y="8774668"/>
            <a:ext cx="6858000" cy="369332"/>
          </a:xfrm>
          <a:prstGeom prst="rect">
            <a:avLst/>
          </a:prstGeom>
        </p:spPr>
        <p:txBody>
          <a:bodyPr wrap="square">
            <a:spAutoFit/>
          </a:bodyPr>
          <a:lstStyle/>
          <a:p>
            <a:pPr algn="ctr">
              <a:tabLst>
                <a:tab pos="2971800" algn="ctr"/>
                <a:tab pos="5943600" algn="r"/>
              </a:tabLst>
            </a:pPr>
            <a:r>
              <a:rPr lang="en-US" dirty="0">
                <a:latin typeface="Futura Bk BT" panose="020B0502020204020303" pitchFamily="34" charset="0"/>
                <a:ea typeface="Calibri" panose="020F0502020204030204" pitchFamily="34" charset="0"/>
                <a:cs typeface="Times New Roman" panose="02020603050405020304" pitchFamily="18" charset="0"/>
              </a:rPr>
              <a:t>Kay E. Kennerty · Kay@AgentOwnedRealty.com · 843.345.5011</a:t>
            </a:r>
            <a:endParaRPr lang="en-US" sz="1200" dirty="0">
              <a:effectLst/>
              <a:latin typeface="Futura Bk BT" panose="020B0502020204020303"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743602A-0AE1-497F-9D53-6F1C04A3A809}"/>
              </a:ext>
            </a:extLst>
          </p:cNvPr>
          <p:cNvGrpSpPr/>
          <p:nvPr/>
        </p:nvGrpSpPr>
        <p:grpSpPr>
          <a:xfrm>
            <a:off x="428625" y="1692653"/>
            <a:ext cx="6000750" cy="4037559"/>
            <a:chOff x="400050" y="1238249"/>
            <a:chExt cx="6000750" cy="4037559"/>
          </a:xfrm>
        </p:grpSpPr>
        <p:pic>
          <p:nvPicPr>
            <p:cNvPr id="7" name="Picture 6" descr="A living room filled with furniture and a large window&#10;&#10;Description automatically generated">
              <a:extLst>
                <a:ext uri="{FF2B5EF4-FFF2-40B4-BE49-F238E27FC236}">
                  <a16:creationId xmlns:a16="http://schemas.microsoft.com/office/drawing/2014/main" id="{B85ADF55-407C-42E0-BFC1-AA131C535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1377193"/>
              <a:ext cx="5638800" cy="3759670"/>
            </a:xfrm>
            <a:prstGeom prst="rect">
              <a:avLst/>
            </a:prstGeom>
            <a:ln>
              <a:noFill/>
            </a:ln>
            <a:effectLst/>
          </p:spPr>
        </p:pic>
        <p:sp>
          <p:nvSpPr>
            <p:cNvPr id="8" name="Rectangle 7">
              <a:extLst>
                <a:ext uri="{FF2B5EF4-FFF2-40B4-BE49-F238E27FC236}">
                  <a16:creationId xmlns:a16="http://schemas.microsoft.com/office/drawing/2014/main" id="{F6787D64-12F7-48C0-95AB-89579FFDD74E}"/>
                </a:ext>
              </a:extLst>
            </p:cNvPr>
            <p:cNvSpPr/>
            <p:nvPr/>
          </p:nvSpPr>
          <p:spPr>
            <a:xfrm>
              <a:off x="400050" y="1238249"/>
              <a:ext cx="6000750" cy="4037559"/>
            </a:xfrm>
            <a:prstGeom prst="rect">
              <a:avLst/>
            </a:prstGeom>
            <a:noFill/>
            <a:ln w="63500" cmpd="tri">
              <a:solidFill>
                <a:srgbClr val="2E6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F9B7986A-3ED8-495E-832E-D5E634941F60}"/>
              </a:ext>
            </a:extLst>
          </p:cNvPr>
          <p:cNvCxnSpPr/>
          <p:nvPr/>
        </p:nvCxnSpPr>
        <p:spPr>
          <a:xfrm>
            <a:off x="1400175" y="600075"/>
            <a:ext cx="4057650" cy="0"/>
          </a:xfrm>
          <a:prstGeom prst="line">
            <a:avLst/>
          </a:prstGeom>
          <a:ln>
            <a:solidFill>
              <a:srgbClr val="2E625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CC15212-A91E-4022-B9AB-EDFF84815D30}"/>
              </a:ext>
            </a:extLst>
          </p:cNvPr>
          <p:cNvSpPr/>
          <p:nvPr/>
        </p:nvSpPr>
        <p:spPr>
          <a:xfrm>
            <a:off x="-4085775" y="2874601"/>
            <a:ext cx="3485249" cy="1292662"/>
          </a:xfrm>
          <a:prstGeom prst="rect">
            <a:avLst/>
          </a:prstGeom>
        </p:spPr>
        <p:txBody>
          <a:bodyPr wrap="none">
            <a:spAutoFit/>
          </a:bodyPr>
          <a:lstStyle/>
          <a:p>
            <a:r>
              <a:rPr lang="en-US" sz="7800" dirty="0">
                <a:solidFill>
                  <a:srgbClr val="FFFF00"/>
                </a:solidFill>
                <a:effectLst>
                  <a:outerShdw blurRad="38100" dist="38100" dir="2700000" algn="tl">
                    <a:srgbClr val="000000">
                      <a:alpha val="43137"/>
                    </a:srgbClr>
                  </a:outerShdw>
                </a:effectLst>
                <a:latin typeface="Perpetua Titling MT" panose="02020502060505020804" pitchFamily="18" charset="0"/>
              </a:rPr>
              <a:t>DRAFT</a:t>
            </a:r>
            <a:endParaRPr lang="en-US" sz="7800" dirty="0">
              <a:solidFill>
                <a:srgbClr val="FFFF00"/>
              </a:solidFill>
            </a:endParaRPr>
          </a:p>
        </p:txBody>
      </p:sp>
    </p:spTree>
    <p:extLst>
      <p:ext uri="{BB962C8B-B14F-4D97-AF65-F5344CB8AC3E}">
        <p14:creationId xmlns:p14="http://schemas.microsoft.com/office/powerpoint/2010/main" val="63209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130</Words>
  <Application>Microsoft Office PowerPoint</Application>
  <PresentationFormat>Letter Paper (8.5x11 in)</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Futura Bk BT</vt:lpstr>
      <vt:lpstr>Futura Lt BT</vt:lpstr>
      <vt:lpstr>Great Vibes</vt:lpstr>
      <vt:lpstr>Perpetua Titling MT</vt:lpstr>
      <vt:lpstr>Office Theme</vt:lpstr>
      <vt:lpstr>Agent Open House  136 Broad Street MLS# 19012947:: $1,825,000 Tuesday, May 21, 2019 :: 11:30a-1p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 OPEN HOUSE 136 Broad St :: $1,825,000 Tuesday, May 21, 2019 :: 11:30a to 1p </dc:title>
  <dc:creator>A. Thomas Price</dc:creator>
  <cp:lastModifiedBy>A. Thomas Price</cp:lastModifiedBy>
  <cp:revision>7</cp:revision>
  <dcterms:created xsi:type="dcterms:W3CDTF">2019-05-16T19:09:19Z</dcterms:created>
  <dcterms:modified xsi:type="dcterms:W3CDTF">2019-05-17T20:43:37Z</dcterms:modified>
</cp:coreProperties>
</file>