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090"/>
    <a:srgbClr val="848EA7"/>
    <a:srgbClr val="2E62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516" y="-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496484"/>
            <a:ext cx="6217920" cy="3183467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802717"/>
            <a:ext cx="5486400" cy="2207683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D4AA-0666-437A-A68A-CE5A6404A874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B8CC-2E3E-41A4-935D-89317C76A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28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D4AA-0666-437A-A68A-CE5A6404A874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B8CC-2E3E-41A4-935D-89317C76A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92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486834"/>
            <a:ext cx="157734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486834"/>
            <a:ext cx="464058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D4AA-0666-437A-A68A-CE5A6404A874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B8CC-2E3E-41A4-935D-89317C76A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85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D4AA-0666-437A-A68A-CE5A6404A874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B8CC-2E3E-41A4-935D-89317C76A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38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2279653"/>
            <a:ext cx="6309360" cy="380364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6119286"/>
            <a:ext cx="6309360" cy="2000249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/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D4AA-0666-437A-A68A-CE5A6404A874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B8CC-2E3E-41A4-935D-89317C76A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20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D4AA-0666-437A-A68A-CE5A6404A874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B8CC-2E3E-41A4-935D-89317C76A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29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486836"/>
            <a:ext cx="630936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2241551"/>
            <a:ext cx="3094672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3340100"/>
            <a:ext cx="3094672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2241551"/>
            <a:ext cx="3109913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3340100"/>
            <a:ext cx="310991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D4AA-0666-437A-A68A-CE5A6404A874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B8CC-2E3E-41A4-935D-89317C76A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01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D4AA-0666-437A-A68A-CE5A6404A874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B8CC-2E3E-41A4-935D-89317C76A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651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D4AA-0666-437A-A68A-CE5A6404A874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B8CC-2E3E-41A4-935D-89317C76A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3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1316569"/>
            <a:ext cx="3703320" cy="6498167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D4AA-0666-437A-A68A-CE5A6404A874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B8CC-2E3E-41A4-935D-89317C76A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40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1316569"/>
            <a:ext cx="3703320" cy="6498167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D4AA-0666-437A-A68A-CE5A6404A874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B8CC-2E3E-41A4-935D-89317C76A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07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486836"/>
            <a:ext cx="630936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434167"/>
            <a:ext cx="630936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3D4AA-0666-437A-A68A-CE5A6404A874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8475136"/>
            <a:ext cx="2468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EB8CC-2E3E-41A4-935D-89317C76A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0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www.pngall.com/decorative-line-black-png/download/3243" TargetMode="External"/><Relationship Id="rId3" Type="http://schemas.openxmlformats.org/officeDocument/2006/relationships/image" Target="../media/image2.jpg"/><Relationship Id="rId7" Type="http://schemas.openxmlformats.org/officeDocument/2006/relationships/hyperlink" Target="http://www.colieskitchen.com/2013/11/wordless-wednesday-fall-is-in-air.html" TargetMode="External"/><Relationship Id="rId12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hyperlink" Target="http://www.pngall.com/decorative-line-black-png/download/3078" TargetMode="External"/><Relationship Id="rId5" Type="http://schemas.openxmlformats.org/officeDocument/2006/relationships/image" Target="../media/image4.gif"/><Relationship Id="rId10" Type="http://schemas.openxmlformats.org/officeDocument/2006/relationships/image" Target="../media/image7.png"/><Relationship Id="rId4" Type="http://schemas.openxmlformats.org/officeDocument/2006/relationships/image" Target="../media/image3.jpg"/><Relationship Id="rId9" Type="http://schemas.openxmlformats.org/officeDocument/2006/relationships/hyperlink" Target="https://pixabay.com/en/abstract-decorative-divider-fancy-3166168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50E04-C8D5-418C-B129-951D55FE2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7628"/>
            <a:ext cx="7315200" cy="723898"/>
          </a:xfrm>
        </p:spPr>
        <p:txBody>
          <a:bodyPr anchor="ctr">
            <a:noAutofit/>
          </a:bodyPr>
          <a:lstStyle/>
          <a:p>
            <a:r>
              <a:rPr lang="en-US" sz="2800" dirty="0">
                <a:solidFill>
                  <a:srgbClr val="003090"/>
                </a:solidFill>
                <a:latin typeface="Cinzel" panose="00000500000000000000" pitchFamily="2" charset="0"/>
              </a:rPr>
              <a:t>136 B</a:t>
            </a:r>
            <a:r>
              <a:rPr lang="en-US" sz="2400" dirty="0">
                <a:solidFill>
                  <a:srgbClr val="003090"/>
                </a:solidFill>
                <a:latin typeface="Cinzel" panose="00000500000000000000" pitchFamily="2" charset="0"/>
              </a:rPr>
              <a:t>road</a:t>
            </a:r>
            <a:r>
              <a:rPr lang="en-US" sz="2800" dirty="0">
                <a:solidFill>
                  <a:srgbClr val="003090"/>
                </a:solidFill>
                <a:latin typeface="Cinzel" panose="00000500000000000000" pitchFamily="2" charset="0"/>
              </a:rPr>
              <a:t> S</a:t>
            </a:r>
            <a:r>
              <a:rPr lang="en-US" sz="2400" dirty="0">
                <a:solidFill>
                  <a:srgbClr val="003090"/>
                </a:solidFill>
                <a:latin typeface="Cinzel" panose="00000500000000000000" pitchFamily="2" charset="0"/>
              </a:rPr>
              <a:t>treet</a:t>
            </a:r>
            <a:r>
              <a:rPr lang="en-US" sz="2800" dirty="0">
                <a:solidFill>
                  <a:srgbClr val="003090"/>
                </a:solidFill>
                <a:latin typeface="Cinzel" panose="00000500000000000000" pitchFamily="2" charset="0"/>
              </a:rPr>
              <a:t> I</a:t>
            </a:r>
            <a:r>
              <a:rPr lang="en-US" sz="2400" dirty="0">
                <a:solidFill>
                  <a:srgbClr val="003090"/>
                </a:solidFill>
                <a:latin typeface="Cinzel" panose="00000500000000000000" pitchFamily="2" charset="0"/>
              </a:rPr>
              <a:t>n</a:t>
            </a:r>
            <a:r>
              <a:rPr lang="en-US" sz="2800" dirty="0">
                <a:solidFill>
                  <a:srgbClr val="003090"/>
                </a:solidFill>
                <a:latin typeface="Cinzel" panose="00000500000000000000" pitchFamily="2" charset="0"/>
              </a:rPr>
              <a:t> H</a:t>
            </a:r>
            <a:r>
              <a:rPr lang="en-US" sz="2400" dirty="0">
                <a:solidFill>
                  <a:srgbClr val="003090"/>
                </a:solidFill>
                <a:latin typeface="Cinzel" panose="00000500000000000000" pitchFamily="2" charset="0"/>
              </a:rPr>
              <a:t>istoric</a:t>
            </a:r>
            <a:r>
              <a:rPr lang="en-US" sz="2800" dirty="0">
                <a:solidFill>
                  <a:srgbClr val="003090"/>
                </a:solidFill>
                <a:latin typeface="Cinzel" panose="00000500000000000000" pitchFamily="2" charset="0"/>
              </a:rPr>
              <a:t> C</a:t>
            </a:r>
            <a:r>
              <a:rPr lang="en-US" sz="2400" dirty="0">
                <a:solidFill>
                  <a:srgbClr val="003090"/>
                </a:solidFill>
                <a:latin typeface="Cinzel" panose="00000500000000000000" pitchFamily="2" charset="0"/>
              </a:rPr>
              <a:t>harleston</a:t>
            </a:r>
            <a:endParaRPr lang="en-US" sz="1050" dirty="0">
              <a:solidFill>
                <a:srgbClr val="003090"/>
              </a:solidFill>
              <a:latin typeface="Cinzel" panose="000005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3BA6AE-82AB-402E-9887-22001FE3B0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21566" y="2585407"/>
            <a:ext cx="3279334" cy="3266508"/>
          </a:xfrm>
        </p:spPr>
        <p:txBody>
          <a:bodyPr numCol="1" spcCol="27432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3090"/>
                </a:solidFill>
                <a:latin typeface="Futura Bk BT" panose="020B0502020204020303" pitchFamily="34" charset="0"/>
              </a:rPr>
              <a:t>Built 1875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3090"/>
                </a:solidFill>
                <a:latin typeface="Futura Bk BT" panose="020B0502020204020303" pitchFamily="34" charset="0"/>
              </a:rPr>
              <a:t>High Ground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3090"/>
                </a:solidFill>
                <a:latin typeface="Futura Bk BT" panose="020B0502020204020303" pitchFamily="34" charset="0"/>
              </a:rPr>
              <a:t>4 Bedrooms/3.5 Baths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3090"/>
                </a:solidFill>
                <a:latin typeface="Futura Bk BT" panose="020B0502020204020303" pitchFamily="34" charset="0"/>
              </a:rPr>
              <a:t>3-4 Parking Spaces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3090"/>
                </a:solidFill>
                <a:latin typeface="Futura Bk BT" panose="020B0502020204020303" pitchFamily="34" charset="0"/>
              </a:rPr>
              <a:t>12' Ceiling 1st Floor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3090"/>
                </a:solidFill>
                <a:latin typeface="Futura Bk BT" panose="020B0502020204020303" pitchFamily="34" charset="0"/>
              </a:rPr>
              <a:t>11' Ceilings 2nd Floor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3090"/>
                </a:solidFill>
                <a:latin typeface="Futura Bk BT" panose="020B0502020204020303" pitchFamily="34" charset="0"/>
              </a:rPr>
              <a:t>3,500sf On 1st &amp; 2nd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3090"/>
                </a:solidFill>
                <a:latin typeface="Futura Bk BT" panose="020B0502020204020303" pitchFamily="34" charset="0"/>
              </a:rPr>
              <a:t>750sf On 3rd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670B67-2331-4C1E-9F67-1D1E3A793DBC}"/>
              </a:ext>
            </a:extLst>
          </p:cNvPr>
          <p:cNvSpPr/>
          <p:nvPr/>
        </p:nvSpPr>
        <p:spPr>
          <a:xfrm>
            <a:off x="3921566" y="6986032"/>
            <a:ext cx="32793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971800" algn="ctr"/>
                <a:tab pos="5943600" algn="r"/>
              </a:tabLst>
            </a:pPr>
            <a:r>
              <a:rPr lang="en-US" sz="1600" dirty="0">
                <a:solidFill>
                  <a:srgbClr val="003090"/>
                </a:solidFill>
                <a:latin typeface="Futura Bk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Kay E. Kennerty Kay@AgentOwnedRealty.com 843.345.5011</a:t>
            </a:r>
            <a:endParaRPr lang="en-US" sz="1100" dirty="0">
              <a:solidFill>
                <a:srgbClr val="003090"/>
              </a:solidFill>
              <a:latin typeface="Futura Bk BT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5ADF55-407C-42E0-BFC1-AA131C535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49666" y="1079630"/>
            <a:ext cx="3657600" cy="2427732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6787D64-12F7-48C0-95AB-89579FFDD74E}"/>
              </a:ext>
            </a:extLst>
          </p:cNvPr>
          <p:cNvSpPr/>
          <p:nvPr/>
        </p:nvSpPr>
        <p:spPr>
          <a:xfrm>
            <a:off x="8162925" y="3334695"/>
            <a:ext cx="1057275" cy="2474609"/>
          </a:xfrm>
          <a:prstGeom prst="rect">
            <a:avLst/>
          </a:prstGeom>
          <a:noFill/>
          <a:ln w="63500" cmpd="tri">
            <a:solidFill>
              <a:srgbClr val="2E62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B7986A-3ED8-495E-832E-D5E634941F60}"/>
              </a:ext>
            </a:extLst>
          </p:cNvPr>
          <p:cNvCxnSpPr>
            <a:cxnSpLocks/>
          </p:cNvCxnSpPr>
          <p:nvPr/>
        </p:nvCxnSpPr>
        <p:spPr>
          <a:xfrm>
            <a:off x="1185186" y="785813"/>
            <a:ext cx="1704524" cy="0"/>
          </a:xfrm>
          <a:prstGeom prst="line">
            <a:avLst/>
          </a:prstGeom>
          <a:ln>
            <a:solidFill>
              <a:srgbClr val="848EA7">
                <a:alpha val="50000"/>
              </a:srgb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0CC15212-A91E-4022-B9AB-EDFF84815D30}"/>
              </a:ext>
            </a:extLst>
          </p:cNvPr>
          <p:cNvSpPr/>
          <p:nvPr/>
        </p:nvSpPr>
        <p:spPr>
          <a:xfrm>
            <a:off x="-1943101" y="-1130592"/>
            <a:ext cx="3485249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 Titling MT" panose="02020502060505020804" pitchFamily="18" charset="0"/>
              </a:rPr>
              <a:t>DRAFT</a:t>
            </a:r>
            <a:endParaRPr lang="en-US" sz="7800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8D8F9B-02B4-4280-B4CA-3CA20CB8BF3A}"/>
              </a:ext>
            </a:extLst>
          </p:cNvPr>
          <p:cNvSpPr/>
          <p:nvPr/>
        </p:nvSpPr>
        <p:spPr>
          <a:xfrm>
            <a:off x="3807266" y="1079630"/>
            <a:ext cx="350793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3090"/>
                </a:solidFill>
                <a:latin typeface="Futura Lt BT" panose="020B0402020204020303" pitchFamily="34" charset="0"/>
              </a:rPr>
              <a:t>$1,575,000</a:t>
            </a:r>
          </a:p>
          <a:p>
            <a:pPr algn="ctr"/>
            <a:endParaRPr lang="en-US" dirty="0">
              <a:solidFill>
                <a:srgbClr val="003090"/>
              </a:solidFill>
              <a:latin typeface="Futura Lt BT" panose="020B0402020204020303" pitchFamily="34" charset="0"/>
            </a:endParaRPr>
          </a:p>
          <a:p>
            <a:pPr algn="ctr"/>
            <a:r>
              <a:rPr lang="en-US" sz="2800" dirty="0">
                <a:solidFill>
                  <a:srgbClr val="003090"/>
                </a:solidFill>
                <a:latin typeface="Great Vibes" panose="02000507080000020002" pitchFamily="2" charset="0"/>
              </a:rPr>
              <a:t>Unique &amp; Beautiful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8930CC-4A90-4F1B-AD9A-7D0136EE8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49666" y="3805941"/>
            <a:ext cx="3657600" cy="243870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BDB37FB-EE00-4957-9D73-203F05C605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49666" y="6543225"/>
            <a:ext cx="3657600" cy="243870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E5E9393D-3B00-451F-BA91-D96F0EC582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358" y="8153255"/>
            <a:ext cx="1809750" cy="82867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F0F57D7-81BD-4425-A49F-2AD085031C04}"/>
              </a:ext>
            </a:extLst>
          </p:cNvPr>
          <p:cNvCxnSpPr>
            <a:cxnSpLocks/>
          </p:cNvCxnSpPr>
          <p:nvPr/>
        </p:nvCxnSpPr>
        <p:spPr>
          <a:xfrm>
            <a:off x="4429566" y="785813"/>
            <a:ext cx="1704524" cy="0"/>
          </a:xfrm>
          <a:prstGeom prst="line">
            <a:avLst/>
          </a:prstGeom>
          <a:ln>
            <a:solidFill>
              <a:srgbClr val="848EA7">
                <a:alpha val="50000"/>
              </a:srgb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close up of a necklace&#10;&#10;Description automatically generated">
            <a:extLst>
              <a:ext uri="{FF2B5EF4-FFF2-40B4-BE49-F238E27FC236}">
                <a16:creationId xmlns:a16="http://schemas.microsoft.com/office/drawing/2014/main" id="{06D61034-8B0A-49ED-9623-F6DB87C723B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alphaModFix amt="7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973838" y="100013"/>
            <a:ext cx="1371600" cy="1371600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1F3A589F-4321-4309-B8B9-BC9859648F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-2062869" y="3463041"/>
            <a:ext cx="1371600" cy="685800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14DF45C5-673B-44C3-9AC7-A14CCB285F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-2062869" y="6247385"/>
            <a:ext cx="1371600" cy="1371600"/>
          </a:xfrm>
          <a:prstGeom prst="rect">
            <a:avLst/>
          </a:prstGeom>
        </p:spPr>
      </p:pic>
      <p:pic>
        <p:nvPicPr>
          <p:cNvPr id="26" name="Picture 25" descr="A picture containing animal, flying, kite, water&#10;&#10;Description automatically generated">
            <a:extLst>
              <a:ext uri="{FF2B5EF4-FFF2-40B4-BE49-F238E27FC236}">
                <a16:creationId xmlns:a16="http://schemas.microsoft.com/office/drawing/2014/main" id="{04331E6D-ACF8-4752-B2F1-DF2157B9FD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-2062869" y="1335160"/>
            <a:ext cx="1371600" cy="13716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7E749F1-1E55-49C6-AC1E-0CB205B375E2}"/>
              </a:ext>
            </a:extLst>
          </p:cNvPr>
          <p:cNvSpPr/>
          <p:nvPr/>
        </p:nvSpPr>
        <p:spPr>
          <a:xfrm>
            <a:off x="3807266" y="6188141"/>
            <a:ext cx="3507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3090"/>
                </a:solidFill>
                <a:latin typeface="Great Vibes" panose="02000507080000020002" pitchFamily="2" charset="0"/>
              </a:rPr>
              <a:t>Imagine Living at 136 Broad! </a:t>
            </a:r>
          </a:p>
        </p:txBody>
      </p:sp>
    </p:spTree>
    <p:extLst>
      <p:ext uri="{BB962C8B-B14F-4D97-AF65-F5344CB8AC3E}">
        <p14:creationId xmlns:p14="http://schemas.microsoft.com/office/powerpoint/2010/main" val="632093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58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Cinzel</vt:lpstr>
      <vt:lpstr>Futura Bk BT</vt:lpstr>
      <vt:lpstr>Futura Lt BT</vt:lpstr>
      <vt:lpstr>Great Vibes</vt:lpstr>
      <vt:lpstr>Perpetua Titling MT</vt:lpstr>
      <vt:lpstr>Office Theme</vt:lpstr>
      <vt:lpstr>136 Broad Street In Historic Charleston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AGENT OPEN HOUSE 136 Broad St :: $1,825,000 Tuesday, May 21, 2019 :: 11:30a to 1p </dc:title>
  <dc:creator>A. Thomas Price</dc:creator>
  <cp:lastModifiedBy>A. Thomas Price</cp:lastModifiedBy>
  <cp:revision>13</cp:revision>
  <dcterms:created xsi:type="dcterms:W3CDTF">2019-05-16T19:09:19Z</dcterms:created>
  <dcterms:modified xsi:type="dcterms:W3CDTF">2020-02-05T17:13:21Z</dcterms:modified>
</cp:coreProperties>
</file>