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E2306"/>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8/28/2015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8/28/2015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0.png"/><Relationship Id="rId3" Type="http://schemas.openxmlformats.org/officeDocument/2006/relationships/image" Target="../media/image2.JPG"/><Relationship Id="rId7" Type="http://schemas.openxmlformats.org/officeDocument/2006/relationships/image" Target="../media/image6.JPG"/><Relationship Id="rId12"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hyperlink" Target="http://www.omnicarolinarealestate.com/" TargetMode="External"/><Relationship Id="rId5" Type="http://schemas.openxmlformats.org/officeDocument/2006/relationships/image" Target="../media/image4.JPG"/><Relationship Id="rId10" Type="http://schemas.openxmlformats.org/officeDocument/2006/relationships/hyperlink" Target="mailto:powell_l@hotmail.com" TargetMode="External"/><Relationship Id="rId4" Type="http://schemas.openxmlformats.org/officeDocument/2006/relationships/image" Target="../media/image3.JPG"/><Relationship Id="rId9"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 y="0"/>
            <a:ext cx="9144001" cy="10758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1" y="0"/>
            <a:ext cx="5127009" cy="3619063"/>
          </a:xfrm>
          <a:prstGeom prst="rect">
            <a:avLst/>
          </a:prstGeom>
          <a:ln>
            <a:noFill/>
          </a:ln>
          <a:effectLst>
            <a:outerShdw blurRad="50800" dist="38100" dir="2700000" algn="tl" rotWithShape="0">
              <a:prstClr val="black">
                <a:alpha val="40000"/>
              </a:prstClr>
            </a:outerShdw>
          </a:effectLst>
        </p:spPr>
      </p:pic>
      <p:sp>
        <p:nvSpPr>
          <p:cNvPr id="2" name="Title 1"/>
          <p:cNvSpPr>
            <a:spLocks noGrp="1"/>
          </p:cNvSpPr>
          <p:nvPr>
            <p:ph type="ctrTitle"/>
          </p:nvPr>
        </p:nvSpPr>
        <p:spPr>
          <a:xfrm>
            <a:off x="5181600" y="1152030"/>
            <a:ext cx="3962398" cy="676770"/>
          </a:xfrm>
        </p:spPr>
        <p:txBody>
          <a:bodyPr>
            <a:noAutofit/>
          </a:bodyPr>
          <a:lstStyle/>
          <a:p>
            <a:r>
              <a:rPr lang="en-US" sz="3200" dirty="0" smtClean="0">
                <a:latin typeface="Trebuchet MS" panose="020B0603020202020204" pitchFamily="34" charset="0"/>
                <a:cs typeface="Arial" panose="020B0604020202020204" pitchFamily="34" charset="0"/>
              </a:rPr>
              <a:t>Country Club Living</a:t>
            </a:r>
            <a:endParaRPr lang="en-US" sz="2400" dirty="0">
              <a:latin typeface="Trebuchet MS" panose="020B0603020202020204" pitchFamily="34" charset="0"/>
              <a:cs typeface="Arial" panose="020B0604020202020204" pitchFamily="34" charset="0"/>
            </a:endParaRPr>
          </a:p>
        </p:txBody>
      </p:sp>
      <p:sp>
        <p:nvSpPr>
          <p:cNvPr id="3" name="Subtitle 2"/>
          <p:cNvSpPr>
            <a:spLocks noGrp="1"/>
          </p:cNvSpPr>
          <p:nvPr>
            <p:ph type="subTitle" idx="1"/>
          </p:nvPr>
        </p:nvSpPr>
        <p:spPr>
          <a:xfrm>
            <a:off x="0" y="3657600"/>
            <a:ext cx="9144000" cy="1738293"/>
          </a:xfrm>
        </p:spPr>
        <p:txBody>
          <a:bodyPr anchor="ctr">
            <a:noAutofit/>
          </a:bodyPr>
          <a:lstStyle/>
          <a:p>
            <a:r>
              <a:rPr lang="en-US" sz="1000" dirty="0" smtClean="0">
                <a:solidFill>
                  <a:schemeClr val="tx1"/>
                </a:solidFill>
                <a:latin typeface="Trebuchet MS" panose="020B0603020202020204" pitchFamily="34" charset="0"/>
              </a:rPr>
              <a:t>Gorgeous custom ranch home located on the 9th hole fairway with stunning views of the course!!! As you enter the home you are greeted with gleaming hardwood floors throughout the home (except for bedrooms). Off the foyer is a versatile room, perfect for a sitting area, study or home office. The formal dining offers tray ceiling and wainscoting. The eat-in kitchen has </a:t>
            </a:r>
            <a:r>
              <a:rPr lang="en-US" sz="1000" dirty="0" err="1" smtClean="0">
                <a:solidFill>
                  <a:schemeClr val="tx1"/>
                </a:solidFill>
                <a:latin typeface="Trebuchet MS" panose="020B0603020202020204" pitchFamily="34" charset="0"/>
              </a:rPr>
              <a:t>beadboard</a:t>
            </a:r>
            <a:r>
              <a:rPr lang="en-US" sz="1000" dirty="0" smtClean="0">
                <a:solidFill>
                  <a:schemeClr val="tx1"/>
                </a:solidFill>
                <a:latin typeface="Trebuchet MS" panose="020B0603020202020204" pitchFamily="34" charset="0"/>
              </a:rPr>
              <a:t>, custom cabinets, large pantry, accent lighting, </a:t>
            </a:r>
            <a:r>
              <a:rPr lang="en-US" sz="1000" dirty="0">
                <a:solidFill>
                  <a:schemeClr val="tx1"/>
                </a:solidFill>
                <a:latin typeface="Trebuchet MS" panose="020B0603020202020204" pitchFamily="34" charset="0"/>
              </a:rPr>
              <a:t>C</a:t>
            </a:r>
            <a:r>
              <a:rPr lang="en-US" sz="1000" dirty="0" smtClean="0">
                <a:solidFill>
                  <a:schemeClr val="tx1"/>
                </a:solidFill>
                <a:latin typeface="Trebuchet MS" panose="020B0603020202020204" pitchFamily="34" charset="0"/>
              </a:rPr>
              <a:t>orian countertops, upgraded fixtures and is open to the great room. The great room has gorgeous built-ins, soaring ceilings and gas fireplace. The sunny master has views of the golf course. Master bath with dual vanities, jetted tub and separate walk-in shower, water closet and huge walk-in closet. The two guest bedrooms are located on the opposite side of the home with bath located in between. As you travel upstairs you will find an expansive frog with a full bath. Also upstairs is an unfinished room over the garage with tons of storage room. The garage has overhead storage, storage cabinets and a sink. The heated and cooled sunroom with a custom built bar has surround sound, hot/cold sink, fridge, icemaker and shelving for glassware. The windows are hurricane resistant by the </a:t>
            </a:r>
            <a:r>
              <a:rPr lang="en-US" sz="1000" dirty="0">
                <a:solidFill>
                  <a:schemeClr val="tx1"/>
                </a:solidFill>
                <a:latin typeface="Trebuchet MS" panose="020B0603020202020204" pitchFamily="34" charset="0"/>
              </a:rPr>
              <a:t>H</a:t>
            </a:r>
            <a:r>
              <a:rPr lang="en-US" sz="1000" dirty="0" smtClean="0">
                <a:solidFill>
                  <a:schemeClr val="tx1"/>
                </a:solidFill>
                <a:latin typeface="Trebuchet MS" panose="020B0603020202020204" pitchFamily="34" charset="0"/>
              </a:rPr>
              <a:t>urd Company. This home offers extensive, professional landscaping with irrigations system. The crawlspace has a commercial de-humidifier, new liner and sealed vents. Roof was replaced in 2015. Transferrable termite bond.</a:t>
            </a:r>
            <a:endParaRPr lang="en-US" sz="1000" dirty="0">
              <a:solidFill>
                <a:schemeClr val="tx1"/>
              </a:solidFill>
              <a:latin typeface="Trebuchet MS" panose="020B0603020202020204" pitchFamily="34" charset="0"/>
            </a:endParaRPr>
          </a:p>
        </p:txBody>
      </p:sp>
      <p:sp>
        <p:nvSpPr>
          <p:cNvPr id="4" name="Rectangle 3"/>
          <p:cNvSpPr/>
          <p:nvPr/>
        </p:nvSpPr>
        <p:spPr>
          <a:xfrm>
            <a:off x="5181601" y="1905000"/>
            <a:ext cx="3962399" cy="1754326"/>
          </a:xfrm>
          <a:prstGeom prst="rect">
            <a:avLst/>
          </a:prstGeom>
        </p:spPr>
        <p:txBody>
          <a:bodyPr wrap="square">
            <a:spAutoFit/>
          </a:bodyPr>
          <a:lstStyle/>
          <a:p>
            <a:pPr algn="ctr"/>
            <a:r>
              <a:rPr lang="en-US" sz="2400" b="1" dirty="0">
                <a:latin typeface="Trebuchet MS" panose="020B0603020202020204" pitchFamily="34" charset="0"/>
                <a:cs typeface="Arial" panose="020B0604020202020204" pitchFamily="34" charset="0"/>
              </a:rPr>
              <a:t>136 Spalding </a:t>
            </a:r>
            <a:r>
              <a:rPr lang="en-US" sz="2400" b="1" dirty="0" smtClean="0">
                <a:latin typeface="Trebuchet MS" panose="020B0603020202020204" pitchFamily="34" charset="0"/>
                <a:cs typeface="Arial" panose="020B0604020202020204" pitchFamily="34" charset="0"/>
              </a:rPr>
              <a:t>Circle</a:t>
            </a:r>
          </a:p>
          <a:p>
            <a:pPr algn="ctr"/>
            <a:r>
              <a:rPr lang="en-US" sz="2000" dirty="0" err="1" smtClean="0">
                <a:latin typeface="Trebuchet MS" panose="020B0603020202020204" pitchFamily="34" charset="0"/>
                <a:cs typeface="Arial" panose="020B0604020202020204" pitchFamily="34" charset="0"/>
              </a:rPr>
              <a:t>Crowfield</a:t>
            </a:r>
            <a:r>
              <a:rPr lang="en-US" sz="2000" dirty="0" smtClean="0">
                <a:latin typeface="Trebuchet MS" panose="020B0603020202020204" pitchFamily="34" charset="0"/>
                <a:cs typeface="Arial" panose="020B0604020202020204" pitchFamily="34" charset="0"/>
              </a:rPr>
              <a:t> </a:t>
            </a:r>
            <a:r>
              <a:rPr lang="en-US" sz="2000" dirty="0">
                <a:latin typeface="Trebuchet MS" panose="020B0603020202020204" pitchFamily="34" charset="0"/>
                <a:cs typeface="Arial" panose="020B0604020202020204" pitchFamily="34" charset="0"/>
              </a:rPr>
              <a:t>Plantation</a:t>
            </a:r>
          </a:p>
          <a:p>
            <a:pPr algn="ctr"/>
            <a:r>
              <a:rPr lang="en-US" sz="2000" dirty="0">
                <a:latin typeface="Trebuchet MS" panose="020B0603020202020204" pitchFamily="34" charset="0"/>
                <a:cs typeface="Arial" panose="020B0604020202020204" pitchFamily="34" charset="0"/>
              </a:rPr>
              <a:t>Goose Creek, SC 29445</a:t>
            </a:r>
          </a:p>
          <a:p>
            <a:pPr algn="ctr"/>
            <a:r>
              <a:rPr lang="en-US" sz="2000" dirty="0">
                <a:latin typeface="Trebuchet MS" panose="020B0603020202020204" pitchFamily="34" charset="0"/>
                <a:cs typeface="Arial" panose="020B0604020202020204" pitchFamily="34" charset="0"/>
              </a:rPr>
              <a:t>MLS# 15022257</a:t>
            </a:r>
          </a:p>
          <a:p>
            <a:pPr algn="ctr"/>
            <a:r>
              <a:rPr lang="en-US" sz="2000" dirty="0">
                <a:latin typeface="Trebuchet MS" panose="020B0603020202020204" pitchFamily="34" charset="0"/>
                <a:cs typeface="Arial" panose="020B0604020202020204" pitchFamily="34" charset="0"/>
              </a:rPr>
              <a:t>$414,999</a:t>
            </a:r>
            <a:endParaRPr lang="en-US" sz="2000" dirty="0">
              <a:latin typeface="Trebuchet MS" panose="020B0603020202020204" pitchFamily="34" charset="0"/>
            </a:endParaRPr>
          </a:p>
        </p:txBody>
      </p:sp>
      <p:pic>
        <p:nvPicPr>
          <p:cNvPr id="6" name="Picture 5"/>
          <p:cNvPicPr>
            <a:picLocks noChangeAspect="1"/>
          </p:cNvPicPr>
          <p:nvPr/>
        </p:nvPicPr>
        <p:blipFill>
          <a:blip r:embed="rId3"/>
          <a:stretch>
            <a:fillRect/>
          </a:stretch>
        </p:blipFill>
        <p:spPr>
          <a:xfrm>
            <a:off x="3962400" y="5395893"/>
            <a:ext cx="1219200" cy="812800"/>
          </a:xfrm>
          <a:prstGeom prst="rect">
            <a:avLst/>
          </a:prstGeom>
          <a:ln w="38100" cap="sq">
            <a:noFill/>
            <a:prstDash val="solid"/>
            <a:miter lim="800000"/>
          </a:ln>
          <a:effectLst/>
        </p:spPr>
      </p:pic>
      <p:pic>
        <p:nvPicPr>
          <p:cNvPr id="7" name="Picture 6"/>
          <p:cNvPicPr>
            <a:picLocks noChangeAspect="1"/>
          </p:cNvPicPr>
          <p:nvPr/>
        </p:nvPicPr>
        <p:blipFill>
          <a:blip r:embed="rId4"/>
          <a:stretch>
            <a:fillRect/>
          </a:stretch>
        </p:blipFill>
        <p:spPr>
          <a:xfrm>
            <a:off x="0" y="5395893"/>
            <a:ext cx="1219200" cy="812800"/>
          </a:xfrm>
          <a:prstGeom prst="rect">
            <a:avLst/>
          </a:prstGeom>
          <a:ln w="38100" cap="sq">
            <a:noFill/>
            <a:prstDash val="solid"/>
            <a:miter lim="800000"/>
          </a:ln>
          <a:effectLst/>
        </p:spPr>
      </p:pic>
      <p:pic>
        <p:nvPicPr>
          <p:cNvPr id="8" name="Picture 7"/>
          <p:cNvPicPr>
            <a:picLocks noChangeAspect="1"/>
          </p:cNvPicPr>
          <p:nvPr/>
        </p:nvPicPr>
        <p:blipFill>
          <a:blip r:embed="rId5"/>
          <a:stretch>
            <a:fillRect/>
          </a:stretch>
        </p:blipFill>
        <p:spPr>
          <a:xfrm>
            <a:off x="2641600" y="5395893"/>
            <a:ext cx="1219200" cy="812800"/>
          </a:xfrm>
          <a:prstGeom prst="rect">
            <a:avLst/>
          </a:prstGeom>
          <a:ln w="38100" cap="sq">
            <a:noFill/>
            <a:prstDash val="solid"/>
            <a:miter lim="800000"/>
          </a:ln>
          <a:effectLst/>
        </p:spPr>
      </p:pic>
      <p:pic>
        <p:nvPicPr>
          <p:cNvPr id="9" name="Picture 8"/>
          <p:cNvPicPr>
            <a:picLocks noChangeAspect="1"/>
          </p:cNvPicPr>
          <p:nvPr/>
        </p:nvPicPr>
        <p:blipFill>
          <a:blip r:embed="rId6"/>
          <a:stretch>
            <a:fillRect/>
          </a:stretch>
        </p:blipFill>
        <p:spPr>
          <a:xfrm>
            <a:off x="7924801" y="5395893"/>
            <a:ext cx="1219200" cy="812800"/>
          </a:xfrm>
          <a:prstGeom prst="rect">
            <a:avLst/>
          </a:prstGeom>
          <a:ln w="38100" cap="sq">
            <a:noFill/>
            <a:prstDash val="solid"/>
            <a:miter lim="800000"/>
          </a:ln>
          <a:effectLst/>
        </p:spPr>
      </p:pic>
      <p:pic>
        <p:nvPicPr>
          <p:cNvPr id="10" name="Picture 9"/>
          <p:cNvPicPr>
            <a:picLocks noChangeAspect="1"/>
          </p:cNvPicPr>
          <p:nvPr/>
        </p:nvPicPr>
        <p:blipFill>
          <a:blip r:embed="rId7"/>
          <a:stretch>
            <a:fillRect/>
          </a:stretch>
        </p:blipFill>
        <p:spPr>
          <a:xfrm>
            <a:off x="5283200" y="5395893"/>
            <a:ext cx="1219200" cy="812800"/>
          </a:xfrm>
          <a:prstGeom prst="rect">
            <a:avLst/>
          </a:prstGeom>
          <a:ln w="38100" cap="sq">
            <a:noFill/>
            <a:prstDash val="solid"/>
            <a:miter lim="800000"/>
          </a:ln>
          <a:effectLst/>
        </p:spPr>
      </p:pic>
      <p:pic>
        <p:nvPicPr>
          <p:cNvPr id="11" name="Picture 10"/>
          <p:cNvPicPr>
            <a:picLocks noChangeAspect="1"/>
          </p:cNvPicPr>
          <p:nvPr/>
        </p:nvPicPr>
        <p:blipFill>
          <a:blip r:embed="rId8"/>
          <a:stretch>
            <a:fillRect/>
          </a:stretch>
        </p:blipFill>
        <p:spPr>
          <a:xfrm>
            <a:off x="6604000" y="5395893"/>
            <a:ext cx="1219200" cy="812800"/>
          </a:xfrm>
          <a:prstGeom prst="rect">
            <a:avLst/>
          </a:prstGeom>
          <a:ln w="38100" cap="sq">
            <a:noFill/>
            <a:prstDash val="solid"/>
            <a:miter lim="800000"/>
          </a:ln>
          <a:effectLst/>
        </p:spPr>
      </p:pic>
      <p:pic>
        <p:nvPicPr>
          <p:cNvPr id="12" name="Picture 11"/>
          <p:cNvPicPr>
            <a:picLocks noChangeAspect="1"/>
          </p:cNvPicPr>
          <p:nvPr/>
        </p:nvPicPr>
        <p:blipFill>
          <a:blip r:embed="rId9"/>
          <a:stretch>
            <a:fillRect/>
          </a:stretch>
        </p:blipFill>
        <p:spPr>
          <a:xfrm>
            <a:off x="1320800" y="5395893"/>
            <a:ext cx="1219200" cy="812800"/>
          </a:xfrm>
          <a:prstGeom prst="rect">
            <a:avLst/>
          </a:prstGeom>
          <a:ln w="38100" cap="sq">
            <a:noFill/>
            <a:prstDash val="solid"/>
            <a:miter lim="800000"/>
          </a:ln>
          <a:effectLst/>
        </p:spPr>
      </p:pic>
      <p:sp>
        <p:nvSpPr>
          <p:cNvPr id="14" name="Rectangle 13"/>
          <p:cNvSpPr/>
          <p:nvPr/>
        </p:nvSpPr>
        <p:spPr>
          <a:xfrm>
            <a:off x="1" y="6284893"/>
            <a:ext cx="9144000" cy="584775"/>
          </a:xfrm>
          <a:prstGeom prst="rect">
            <a:avLst/>
          </a:prstGeom>
        </p:spPr>
        <p:txBody>
          <a:bodyPr wrap="square">
            <a:spAutoFit/>
          </a:bodyPr>
          <a:lstStyle/>
          <a:p>
            <a:pPr algn="ctr"/>
            <a:r>
              <a:rPr lang="en-US" sz="1600" dirty="0">
                <a:latin typeface="Trebuchet MS" panose="020B0603020202020204" pitchFamily="34" charset="0"/>
              </a:rPr>
              <a:t>Lisa </a:t>
            </a:r>
            <a:r>
              <a:rPr lang="en-US" sz="1600" dirty="0" smtClean="0">
                <a:latin typeface="Trebuchet MS" panose="020B0603020202020204" pitchFamily="34" charset="0"/>
              </a:rPr>
              <a:t>Powell-</a:t>
            </a:r>
            <a:r>
              <a:rPr lang="en-US" sz="1600" dirty="0" err="1" smtClean="0">
                <a:latin typeface="Trebuchet MS" panose="020B0603020202020204" pitchFamily="34" charset="0"/>
              </a:rPr>
              <a:t>Berenyi</a:t>
            </a:r>
            <a:r>
              <a:rPr lang="en-US" sz="1600" dirty="0" smtClean="0">
                <a:latin typeface="Trebuchet MS" panose="020B0603020202020204" pitchFamily="34" charset="0"/>
              </a:rPr>
              <a:t> | 843-568-6608 | </a:t>
            </a:r>
            <a:r>
              <a:rPr lang="en-US" sz="1600" dirty="0" smtClean="0">
                <a:latin typeface="Trebuchet MS" panose="020B0603020202020204" pitchFamily="34" charset="0"/>
                <a:hlinkClick r:id="rId10"/>
              </a:rPr>
              <a:t>powell_l@hotmail.com</a:t>
            </a:r>
            <a:r>
              <a:rPr lang="en-US" sz="1600" dirty="0" smtClean="0">
                <a:latin typeface="Trebuchet MS" panose="020B0603020202020204" pitchFamily="34" charset="0"/>
              </a:rPr>
              <a:t> | </a:t>
            </a:r>
            <a:r>
              <a:rPr lang="en-US" sz="1600" dirty="0" smtClean="0">
                <a:latin typeface="Trebuchet MS" panose="020B0603020202020204" pitchFamily="34" charset="0"/>
                <a:hlinkClick r:id="rId11"/>
              </a:rPr>
              <a:t>www.omnicarolinarealestate.com</a:t>
            </a:r>
            <a:r>
              <a:rPr lang="en-US" sz="1600" dirty="0">
                <a:latin typeface="Trebuchet MS" panose="020B0603020202020204" pitchFamily="34" charset="0"/>
              </a:rPr>
              <a:t/>
            </a:r>
            <a:br>
              <a:rPr lang="en-US" sz="1600" dirty="0">
                <a:latin typeface="Trebuchet MS" panose="020B0603020202020204" pitchFamily="34" charset="0"/>
              </a:rPr>
            </a:br>
            <a:r>
              <a:rPr lang="en-US" sz="1600" dirty="0" smtClean="0">
                <a:latin typeface="Trebuchet MS" panose="020B0603020202020204" pitchFamily="34" charset="0"/>
              </a:rPr>
              <a:t>Omni </a:t>
            </a:r>
            <a:r>
              <a:rPr lang="en-US" sz="1600" dirty="0">
                <a:latin typeface="Trebuchet MS" panose="020B0603020202020204" pitchFamily="34" charset="0"/>
              </a:rPr>
              <a:t>Carolina Real </a:t>
            </a:r>
            <a:r>
              <a:rPr lang="en-US" sz="1600" dirty="0" smtClean="0">
                <a:latin typeface="Trebuchet MS" panose="020B0603020202020204" pitchFamily="34" charset="0"/>
              </a:rPr>
              <a:t>Estate | </a:t>
            </a:r>
            <a:r>
              <a:rPr lang="en-US" sz="1600" dirty="0">
                <a:latin typeface="Trebuchet MS" panose="020B0603020202020204" pitchFamily="34" charset="0"/>
              </a:rPr>
              <a:t>126 </a:t>
            </a:r>
            <a:r>
              <a:rPr lang="en-US" sz="1600" dirty="0" err="1">
                <a:latin typeface="Trebuchet MS" panose="020B0603020202020204" pitchFamily="34" charset="0"/>
              </a:rPr>
              <a:t>Eston</a:t>
            </a:r>
            <a:r>
              <a:rPr lang="en-US" sz="1600" dirty="0">
                <a:latin typeface="Trebuchet MS" panose="020B0603020202020204" pitchFamily="34" charset="0"/>
              </a:rPr>
              <a:t> </a:t>
            </a:r>
            <a:r>
              <a:rPr lang="en-US" sz="1600" dirty="0" smtClean="0">
                <a:latin typeface="Trebuchet MS" panose="020B0603020202020204" pitchFamily="34" charset="0"/>
              </a:rPr>
              <a:t>Dr | </a:t>
            </a:r>
            <a:r>
              <a:rPr lang="en-US" sz="1600" dirty="0">
                <a:latin typeface="Trebuchet MS" panose="020B0603020202020204" pitchFamily="34" charset="0"/>
              </a:rPr>
              <a:t>Goose Creek, SC 29445</a:t>
            </a:r>
          </a:p>
        </p:txBody>
      </p:sp>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53600" y="6202024"/>
            <a:ext cx="682270" cy="573107"/>
          </a:xfrm>
          <a:prstGeom prst="rect">
            <a:avLst/>
          </a:prstGeom>
        </p:spPr>
      </p:pic>
      <p:pic>
        <p:nvPicPr>
          <p:cNvPr id="1026" name="Picture 2" descr="Omni Carolina Real Estat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06754" y="109289"/>
            <a:ext cx="2857500" cy="85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374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TotalTime>
  <Words>292</Words>
  <Application>Microsoft Office PowerPoint</Application>
  <PresentationFormat>On-screen Show (4:3)</PresentationFormat>
  <Paragraphs>8</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Trebuchet MS</vt:lpstr>
      <vt:lpstr>Office Theme</vt:lpstr>
      <vt:lpstr>Country Club Living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Just Reduced!</dc:title>
  <dc:creator>CVH360</dc:creator>
  <cp:lastModifiedBy>A. Thomas</cp:lastModifiedBy>
  <cp:revision>14</cp:revision>
  <dcterms:created xsi:type="dcterms:W3CDTF">2006-08-16T00:00:00Z</dcterms:created>
  <dcterms:modified xsi:type="dcterms:W3CDTF">2015-08-28T14:12:05Z</dcterms:modified>
</cp:coreProperties>
</file>