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924" y="5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gif"/><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0"/>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22057"/>
            <a:ext cx="9144000" cy="1035943"/>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538036" y="39636"/>
            <a:ext cx="4605965" cy="1527488"/>
          </a:xfrm>
        </p:spPr>
        <p:txBody>
          <a:bodyPr>
            <a:noAutofit/>
          </a:bodyPr>
          <a:lstStyle/>
          <a:p>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136 </a:t>
            </a:r>
            <a:r>
              <a:rPr lang="en-US" sz="2400" dirty="0" err="1">
                <a:solidFill>
                  <a:schemeClr val="bg1"/>
                </a:solidFill>
                <a:effectLst>
                  <a:outerShdw blurRad="38100" dist="38100" dir="2700000" algn="tl">
                    <a:srgbClr val="000000">
                      <a:alpha val="43137"/>
                    </a:srgbClr>
                  </a:outerShdw>
                </a:effectLst>
                <a:latin typeface="Georgia" panose="02040502050405020303" pitchFamily="18" charset="0"/>
              </a:rPr>
              <a:t>Wappoo</a:t>
            </a:r>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 Creek Drive</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err="1">
                <a:solidFill>
                  <a:schemeClr val="bg1"/>
                </a:solidFill>
                <a:effectLst>
                  <a:outerShdw blurRad="38100" dist="38100" dir="2700000" algn="tl">
                    <a:srgbClr val="000000">
                      <a:alpha val="43137"/>
                    </a:srgbClr>
                  </a:outerShdw>
                </a:effectLst>
                <a:latin typeface="Georgia" panose="02040502050405020303" pitchFamily="18" charset="0"/>
              </a:rPr>
              <a:t>Wappoo</a:t>
            </a: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 Landing</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Charleston, SC 29412</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MLS# 21012423</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$649,900</a:t>
            </a:r>
            <a:endParaRPr lang="en-US" sz="16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4538035" y="1606761"/>
            <a:ext cx="4605966" cy="4188125"/>
          </a:xfrm>
        </p:spPr>
        <p:txBody>
          <a:bodyPr anchor="ctr">
            <a:noAutofit/>
          </a:bodyPr>
          <a:lstStyle/>
          <a:p>
            <a:r>
              <a:rPr lang="en-US" sz="1400" dirty="0">
                <a:solidFill>
                  <a:schemeClr val="bg1"/>
                </a:solidFill>
                <a:latin typeface="Georgia" panose="02040502050405020303" pitchFamily="18" charset="0"/>
              </a:rPr>
              <a:t>Lovely home overlooking the marsh of </a:t>
            </a:r>
            <a:r>
              <a:rPr lang="en-US" sz="1400" dirty="0" err="1">
                <a:solidFill>
                  <a:schemeClr val="bg1"/>
                </a:solidFill>
                <a:latin typeface="Georgia" panose="02040502050405020303" pitchFamily="18" charset="0"/>
              </a:rPr>
              <a:t>Wappoo</a:t>
            </a:r>
            <a:r>
              <a:rPr lang="en-US" sz="1400" dirty="0">
                <a:solidFill>
                  <a:schemeClr val="bg1"/>
                </a:solidFill>
                <a:latin typeface="Georgia" panose="02040502050405020303" pitchFamily="18" charset="0"/>
              </a:rPr>
              <a:t> Creek. Just minutes to downtown Charleston, shopping &amp; dining, conveniently located n James Island. A community dock and pier head on the </a:t>
            </a:r>
            <a:r>
              <a:rPr lang="en-US" sz="1400" dirty="0" err="1">
                <a:solidFill>
                  <a:schemeClr val="bg1"/>
                </a:solidFill>
                <a:latin typeface="Georgia" panose="02040502050405020303" pitchFamily="18" charset="0"/>
              </a:rPr>
              <a:t>Wappoo</a:t>
            </a:r>
            <a:r>
              <a:rPr lang="en-US" sz="1400" dirty="0">
                <a:solidFill>
                  <a:schemeClr val="bg1"/>
                </a:solidFill>
                <a:latin typeface="Georgia" panose="02040502050405020303" pitchFamily="18" charset="0"/>
              </a:rPr>
              <a:t> cut / Intercoastal waterway is just a minutes from the unit, A great spot for entertaining. relaxing and fishing. This home has an open floor plan with high ceilings and oversized windows and doors on the maim living level. Hardwood floors, granite countertops with eat-in breakfast area and stainless steel appliances. Home office/study or could be third bedroom on the first floor. Also has a cozy screened-in porch overlooking the marsh &amp; tidal creek, The master suite has walk-in closet, double vanity, garden tub &amp; walking-in shower. Also has a sun deck with the marsh view. Guest room with it's own bath.</a:t>
            </a:r>
          </a:p>
          <a:p>
            <a:endParaRPr lang="en-US" sz="1400" dirty="0">
              <a:solidFill>
                <a:schemeClr val="bg1"/>
              </a:solidFill>
              <a:latin typeface="Georgia" panose="02040502050405020303" pitchFamily="18" charset="0"/>
            </a:endParaRPr>
          </a:p>
          <a:p>
            <a:r>
              <a:rPr lang="en-US" sz="1400" dirty="0">
                <a:solidFill>
                  <a:schemeClr val="bg1"/>
                </a:solidFill>
                <a:latin typeface="Georgia" panose="02040502050405020303" pitchFamily="18" charset="0"/>
              </a:rPr>
              <a:t>Take a Virtual Tour: https://my.matterport.com/show/?m=mRxY9hmiBLP</a:t>
            </a:r>
          </a:p>
        </p:txBody>
      </p:sp>
      <p:pic>
        <p:nvPicPr>
          <p:cNvPr id="4" name="Picture 3"/>
          <p:cNvPicPr>
            <a:picLocks/>
          </p:cNvPicPr>
          <p:nvPr/>
        </p:nvPicPr>
        <p:blipFill>
          <a:blip r:embed="rId2" cstate="print">
            <a:extLst>
              <a:ext uri="{28A0092B-C50C-407E-A947-70E740481C1C}">
                <a14:useLocalDpi xmlns:a14="http://schemas.microsoft.com/office/drawing/2010/main" val="0"/>
              </a:ext>
            </a:extLst>
          </a:blip>
          <a:srcRect/>
          <a:stretch/>
        </p:blipFill>
        <p:spPr>
          <a:xfrm>
            <a:off x="1629361" y="5954384"/>
            <a:ext cx="1371600" cy="771289"/>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92292" y="79274"/>
            <a:ext cx="4445739" cy="2329803"/>
          </a:xfrm>
          <a:prstGeom prst="rect">
            <a:avLst/>
          </a:prstGeom>
        </p:spPr>
      </p:pic>
      <p:pic>
        <p:nvPicPr>
          <p:cNvPr id="6" name="Picture 5"/>
          <p:cNvPicPr>
            <a:picLocks/>
          </p:cNvPicPr>
          <p:nvPr/>
        </p:nvPicPr>
        <p:blipFill>
          <a:blip r:embed="rId4" cstate="print">
            <a:extLst>
              <a:ext uri="{28A0092B-C50C-407E-A947-70E740481C1C}">
                <a14:useLocalDpi xmlns:a14="http://schemas.microsoft.com/office/drawing/2010/main" val="0"/>
              </a:ext>
            </a:extLst>
          </a:blip>
          <a:srcRect/>
          <a:stretch/>
        </p:blipFill>
        <p:spPr>
          <a:xfrm>
            <a:off x="3166431" y="4774586"/>
            <a:ext cx="1371600" cy="771289"/>
          </a:xfrm>
          <a:prstGeom prst="rect">
            <a:avLst/>
          </a:prstGeom>
        </p:spPr>
      </p:pic>
      <p:pic>
        <p:nvPicPr>
          <p:cNvPr id="8" name="Picture 7"/>
          <p:cNvPicPr>
            <a:picLocks/>
          </p:cNvPicPr>
          <p:nvPr/>
        </p:nvPicPr>
        <p:blipFill>
          <a:blip r:embed="rId5" cstate="print">
            <a:extLst>
              <a:ext uri="{28A0092B-C50C-407E-A947-70E740481C1C}">
                <a14:useLocalDpi xmlns:a14="http://schemas.microsoft.com/office/drawing/2010/main" val="0"/>
              </a:ext>
            </a:extLst>
          </a:blip>
          <a:srcRect/>
          <a:stretch/>
        </p:blipFill>
        <p:spPr>
          <a:xfrm>
            <a:off x="92292" y="5954172"/>
            <a:ext cx="1371600" cy="771713"/>
          </a:xfrm>
          <a:prstGeom prst="rect">
            <a:avLst/>
          </a:prstGeom>
        </p:spPr>
      </p:pic>
      <p:pic>
        <p:nvPicPr>
          <p:cNvPr id="10" name="Picture 9"/>
          <p:cNvPicPr>
            <a:picLocks/>
          </p:cNvPicPr>
          <p:nvPr/>
        </p:nvPicPr>
        <p:blipFill>
          <a:blip r:embed="rId6" cstate="print">
            <a:extLst>
              <a:ext uri="{28A0092B-C50C-407E-A947-70E740481C1C}">
                <a14:useLocalDpi xmlns:a14="http://schemas.microsoft.com/office/drawing/2010/main" val="0"/>
              </a:ext>
            </a:extLst>
          </a:blip>
          <a:srcRect/>
          <a:stretch/>
        </p:blipFill>
        <p:spPr>
          <a:xfrm>
            <a:off x="1629361" y="4774586"/>
            <a:ext cx="1371600" cy="771289"/>
          </a:xfrm>
          <a:prstGeom prst="rect">
            <a:avLst/>
          </a:prstGeom>
        </p:spPr>
      </p:pic>
      <p:pic>
        <p:nvPicPr>
          <p:cNvPr id="12" name="Picture 11"/>
          <p:cNvPicPr>
            <a:picLocks/>
          </p:cNvPicPr>
          <p:nvPr/>
        </p:nvPicPr>
        <p:blipFill>
          <a:blip r:embed="rId7" cstate="print">
            <a:extLst>
              <a:ext uri="{28A0092B-C50C-407E-A947-70E740481C1C}">
                <a14:useLocalDpi xmlns:a14="http://schemas.microsoft.com/office/drawing/2010/main" val="0"/>
              </a:ext>
            </a:extLst>
          </a:blip>
          <a:srcRect/>
          <a:stretch/>
        </p:blipFill>
        <p:spPr>
          <a:xfrm>
            <a:off x="3166431" y="5954384"/>
            <a:ext cx="1371600" cy="771289"/>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rcRect/>
          <a:stretch/>
        </p:blipFill>
        <p:spPr>
          <a:xfrm>
            <a:off x="92292" y="4774586"/>
            <a:ext cx="1371600" cy="771289"/>
          </a:xfrm>
          <a:prstGeom prst="rect">
            <a:avLst/>
          </a:prstGeom>
        </p:spPr>
      </p:pic>
      <p:pic>
        <p:nvPicPr>
          <p:cNvPr id="15" name="Picture 1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568436" y="5920928"/>
            <a:ext cx="575564" cy="838200"/>
          </a:xfrm>
          <a:prstGeom prst="rect">
            <a:avLst/>
          </a:prstGeom>
        </p:spPr>
      </p:pic>
      <p:sp>
        <p:nvSpPr>
          <p:cNvPr id="16" name="Rectangle 15"/>
          <p:cNvSpPr/>
          <p:nvPr/>
        </p:nvSpPr>
        <p:spPr>
          <a:xfrm>
            <a:off x="6411298" y="5986085"/>
            <a:ext cx="1944763" cy="707886"/>
          </a:xfrm>
          <a:prstGeom prst="rect">
            <a:avLst/>
          </a:prstGeom>
        </p:spPr>
        <p:txBody>
          <a:bodyPr wrap="none">
            <a:spAutoFit/>
          </a:bodyPr>
          <a:lstStyle/>
          <a:p>
            <a:pPr algn="ctr"/>
            <a:r>
              <a:rPr lang="en-US" sz="1600" dirty="0">
                <a:solidFill>
                  <a:schemeClr val="bg1"/>
                </a:solidFill>
                <a:latin typeface="Georgia" panose="02040502050405020303" pitchFamily="18" charset="0"/>
              </a:rPr>
              <a:t>Cathy Rosenblum</a:t>
            </a:r>
          </a:p>
          <a:p>
            <a:pPr algn="ctr"/>
            <a:r>
              <a:rPr lang="en-US" sz="1200" dirty="0">
                <a:solidFill>
                  <a:schemeClr val="bg1"/>
                </a:solidFill>
                <a:latin typeface="Georgia" panose="02040502050405020303" pitchFamily="18" charset="0"/>
              </a:rPr>
              <a:t>843-817-7869</a:t>
            </a:r>
          </a:p>
          <a:p>
            <a:pPr algn="ctr"/>
            <a:r>
              <a:rPr lang="en-US" sz="1200" dirty="0">
                <a:solidFill>
                  <a:schemeClr val="bg1"/>
                </a:solidFill>
                <a:latin typeface="Georgia" panose="02040502050405020303" pitchFamily="18" charset="0"/>
              </a:rPr>
              <a:t>crosenblum@comcast.net</a:t>
            </a:r>
          </a:p>
        </p:txBody>
      </p:sp>
      <p:grpSp>
        <p:nvGrpSpPr>
          <p:cNvPr id="19" name="Group 18"/>
          <p:cNvGrpSpPr/>
          <p:nvPr/>
        </p:nvGrpSpPr>
        <p:grpSpPr>
          <a:xfrm>
            <a:off x="5101366" y="6088745"/>
            <a:ext cx="1097558" cy="502566"/>
            <a:chOff x="5455642" y="6187617"/>
            <a:chExt cx="1097558" cy="502566"/>
          </a:xfrm>
        </p:grpSpPr>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grpSp>
      <p:sp>
        <p:nvSpPr>
          <p:cNvPr id="22" name="Rectangle 21"/>
          <p:cNvSpPr/>
          <p:nvPr/>
        </p:nvSpPr>
        <p:spPr>
          <a:xfrm>
            <a:off x="92293" y="2648096"/>
            <a:ext cx="4445740" cy="707886"/>
          </a:xfrm>
          <a:prstGeom prst="rect">
            <a:avLst/>
          </a:prstGeom>
        </p:spPr>
        <p:txBody>
          <a:bodyPr wrap="square">
            <a:spAutoFit/>
          </a:bodyPr>
          <a:lstStyle/>
          <a:p>
            <a:pPr algn="ctr"/>
            <a:r>
              <a:rPr lang="en-US" sz="2000" b="1" i="1" dirty="0">
                <a:solidFill>
                  <a:srgbClr val="FFFF00"/>
                </a:solidFill>
                <a:effectLst>
                  <a:outerShdw blurRad="38100" dist="38100" dir="2700000" algn="tl">
                    <a:srgbClr val="000000">
                      <a:alpha val="43137"/>
                    </a:srgbClr>
                  </a:outerShdw>
                </a:effectLst>
                <a:latin typeface="Georgia" panose="02040502050405020303" pitchFamily="18" charset="0"/>
              </a:rPr>
              <a:t>Minutes to Downtown Charleston</a:t>
            </a:r>
          </a:p>
        </p:txBody>
      </p:sp>
      <p:cxnSp>
        <p:nvCxnSpPr>
          <p:cNvPr id="25" name="Straight Connector 24">
            <a:extLst>
              <a:ext uri="{FF2B5EF4-FFF2-40B4-BE49-F238E27FC236}">
                <a16:creationId xmlns:a16="http://schemas.microsoft.com/office/drawing/2014/main" id="{8AF687A7-5B0A-4939-BB92-4799DB14AC15}"/>
              </a:ext>
            </a:extLst>
          </p:cNvPr>
          <p:cNvCxnSpPr/>
          <p:nvPr/>
        </p:nvCxnSpPr>
        <p:spPr>
          <a:xfrm flipV="1">
            <a:off x="9677400" y="1214533"/>
            <a:ext cx="1284902"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Star: 5 Points 22">
            <a:extLst>
              <a:ext uri="{FF2B5EF4-FFF2-40B4-BE49-F238E27FC236}">
                <a16:creationId xmlns:a16="http://schemas.microsoft.com/office/drawing/2014/main" id="{66C753E8-F1BB-464C-9089-B32408C4CB87}"/>
              </a:ext>
            </a:extLst>
          </p:cNvPr>
          <p:cNvSpPr/>
          <p:nvPr/>
        </p:nvSpPr>
        <p:spPr>
          <a:xfrm>
            <a:off x="-304800" y="1290733"/>
            <a:ext cx="189517" cy="187220"/>
          </a:xfrm>
          <a:prstGeom prst="star5">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B60E143E-9953-479F-AF97-C2C5FEEA5DDD}"/>
              </a:ext>
            </a:extLst>
          </p:cNvPr>
          <p:cNvSpPr/>
          <p:nvPr/>
        </p:nvSpPr>
        <p:spPr>
          <a:xfrm>
            <a:off x="8602055" y="1528556"/>
            <a:ext cx="4445740" cy="338554"/>
          </a:xfrm>
          <a:prstGeom prst="rect">
            <a:avLst/>
          </a:prstGeom>
        </p:spPr>
        <p:txBody>
          <a:bodyPr wrap="square">
            <a:spAutoFit/>
          </a:bodyPr>
          <a:lstStyle/>
          <a:p>
            <a:pPr algn="ctr"/>
            <a:r>
              <a:rPr lang="en-US" sz="1600" b="1" i="1" dirty="0">
                <a:solidFill>
                  <a:srgbClr val="FFFF00"/>
                </a:solidFill>
                <a:effectLst>
                  <a:outerShdw blurRad="38100" dist="38100" dir="2700000" algn="tl">
                    <a:srgbClr val="000000">
                      <a:alpha val="43137"/>
                    </a:srgbClr>
                  </a:outerShdw>
                </a:effectLst>
                <a:latin typeface="Georgia" panose="02040502050405020303" pitchFamily="18" charset="0"/>
              </a:rPr>
              <a:t>Just Listed To $425,000</a:t>
            </a:r>
          </a:p>
        </p:txBody>
      </p:sp>
      <p:pic>
        <p:nvPicPr>
          <p:cNvPr id="24" name="Picture 23">
            <a:extLst>
              <a:ext uri="{FF2B5EF4-FFF2-40B4-BE49-F238E27FC236}">
                <a16:creationId xmlns:a16="http://schemas.microsoft.com/office/drawing/2014/main" id="{0E1C19A9-1F56-4A59-84D8-8CA9C1D98932}"/>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3166431" y="3595001"/>
            <a:ext cx="1371600" cy="771289"/>
          </a:xfrm>
          <a:prstGeom prst="rect">
            <a:avLst/>
          </a:prstGeom>
        </p:spPr>
      </p:pic>
      <p:pic>
        <p:nvPicPr>
          <p:cNvPr id="27" name="Picture 26">
            <a:extLst>
              <a:ext uri="{FF2B5EF4-FFF2-40B4-BE49-F238E27FC236}">
                <a16:creationId xmlns:a16="http://schemas.microsoft.com/office/drawing/2014/main" id="{5E93C836-B912-4F3D-B7F0-D31486D9625C}"/>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1629361" y="3595001"/>
            <a:ext cx="1371600" cy="771289"/>
          </a:xfrm>
          <a:prstGeom prst="rect">
            <a:avLst/>
          </a:prstGeom>
        </p:spPr>
      </p:pic>
      <p:pic>
        <p:nvPicPr>
          <p:cNvPr id="28" name="Picture 27">
            <a:extLst>
              <a:ext uri="{FF2B5EF4-FFF2-40B4-BE49-F238E27FC236}">
                <a16:creationId xmlns:a16="http://schemas.microsoft.com/office/drawing/2014/main" id="{2785A129-038C-4B33-AB1A-0848B545BC3E}"/>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92292" y="3595001"/>
            <a:ext cx="1371600" cy="771289"/>
          </a:xfrm>
          <a:prstGeom prst="rect">
            <a:avLst/>
          </a:prstGeom>
        </p:spPr>
      </p:pic>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TotalTime>
  <Words>205</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136 Wappoo Creek Drive Wappoo Landing Charleston, SC 29412 MLS# 21012423 $649,900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2021-05-24T12:53:04Z</dcterms:modified>
</cp:coreProperties>
</file>