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9/13/2016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4657"/>
          <a:stretch/>
        </p:blipFill>
        <p:spPr bwMode="auto">
          <a:xfrm>
            <a:off x="-1" y="-1"/>
            <a:ext cx="7772400" cy="4940295"/>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506728" y="5232979"/>
            <a:ext cx="4784344" cy="2844221"/>
          </a:xfrm>
        </p:spPr>
        <p:txBody>
          <a:bodyPr anchor="ctr">
            <a:noAutofit/>
          </a:bodyPr>
          <a:lstStyle/>
          <a:p>
            <a:r>
              <a:rPr lang="en-US" sz="1200" dirty="0">
                <a:solidFill>
                  <a:schemeClr val="tx1"/>
                </a:solidFill>
                <a:latin typeface="Palatino Linotype" panose="02040502050505030304" pitchFamily="18" charset="0"/>
                <a:cs typeface="Times New Roman" panose="02020603050405020304" pitchFamily="18" charset="0"/>
              </a:rPr>
              <a:t>Island Living in Charleston's Edgewater neighborhood, complete with neighborhood boat-ramp to the Stono River. Cape Cod Luxury home, built to perfection with Brick lined tabby driveway, lush landscaping, brick archways, metal roof, and full front porch. Step inside to find beautiful heart-pine floors, high ceilings with crown molding &amp; a wonderful open floor plan filled with natural light. From the gourmet kitchen flowing into the great room &amp; overflowing to the sun room, this floor plan easily lends itself to entertaining &amp; comfortable everyday living. The extension of the living space onto the screened-in porch allows for further enjoyment on the main level. The elevator makes for easy travel between the 1st &amp; 3rd levels. This home is one of the most well-built luxury homes in Charleston.</a:t>
            </a:r>
          </a:p>
          <a:p>
            <a:pPr algn="l"/>
            <a:endParaRPr lang="en-US" sz="950" dirty="0">
              <a:solidFill>
                <a:schemeClr val="tx1"/>
              </a:solidFill>
              <a:latin typeface="Palatino Linotype" panose="02040502050505030304" pitchFamily="18" charset="0"/>
              <a:cs typeface="Times New Roman" panose="02020603050405020304" pitchFamily="18" charset="0"/>
            </a:endParaRPr>
          </a:p>
          <a:p>
            <a:r>
              <a:rPr lang="en-US" sz="1000" b="1" u="sng" dirty="0">
                <a:latin typeface="Palatino Linotype" panose="02040502050505030304" pitchFamily="18" charset="0"/>
                <a:cs typeface="Times New Roman" panose="02020603050405020304" pitchFamily="18" charset="0"/>
              </a:rPr>
              <a:t>Additional features include:</a:t>
            </a:r>
          </a:p>
          <a:p>
            <a:pPr algn="l"/>
            <a:endParaRPr lang="en-US" sz="950" dirty="0">
              <a:solidFill>
                <a:schemeClr val="tx1"/>
              </a:solidFill>
              <a:latin typeface="Palatino Linotype" panose="02040502050505030304" pitchFamily="18" charset="0"/>
              <a:cs typeface="Times New Roman" panose="02020603050405020304" pitchFamily="18" charset="0"/>
            </a:endParaRPr>
          </a:p>
        </p:txBody>
      </p:sp>
      <p:sp>
        <p:nvSpPr>
          <p:cNvPr id="9" name="Rectangle 8"/>
          <p:cNvSpPr/>
          <p:nvPr/>
        </p:nvSpPr>
        <p:spPr>
          <a:xfrm>
            <a:off x="0"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4"/>
              </a:rPr>
              <a:t>matt@mattoneillteam.com</a:t>
            </a:r>
            <a:r>
              <a:rPr lang="en-US" sz="1600" dirty="0">
                <a:solidFill>
                  <a:schemeClr val="tx1"/>
                </a:solidFill>
                <a:latin typeface="Palatino Linotype" panose="02040502050505030304" pitchFamily="18" charset="0"/>
              </a:rPr>
              <a:t>   843-532-4220</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 y="5234159"/>
            <a:ext cx="1490472" cy="994339"/>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 y="7640602"/>
            <a:ext cx="1490472" cy="996696"/>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 y="11250755"/>
            <a:ext cx="1486738" cy="996696"/>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1" y="8845002"/>
            <a:ext cx="1490472" cy="996696"/>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1" y="10049402"/>
            <a:ext cx="1490472" cy="993648"/>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 y="6436202"/>
            <a:ext cx="1486738" cy="996696"/>
          </a:xfrm>
          <a:prstGeom prst="rect">
            <a:avLst/>
          </a:prstGeom>
        </p:spPr>
      </p:pic>
      <p:pic>
        <p:nvPicPr>
          <p:cNvPr id="26" name="Picture 25"/>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291482" y="5232981"/>
            <a:ext cx="1485490" cy="996696"/>
          </a:xfrm>
          <a:prstGeom prst="rect">
            <a:avLst/>
          </a:prstGeom>
        </p:spPr>
      </p:pic>
      <p:pic>
        <p:nvPicPr>
          <p:cNvPr id="27" name="Picture 2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290013" y="7633935"/>
            <a:ext cx="1486960" cy="996696"/>
          </a:xfrm>
          <a:prstGeom prst="rect">
            <a:avLst/>
          </a:prstGeom>
        </p:spPr>
      </p:pic>
      <p:pic>
        <p:nvPicPr>
          <p:cNvPr id="28" name="Picture 27"/>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286501" y="6433458"/>
            <a:ext cx="1490472" cy="996696"/>
          </a:xfrm>
          <a:prstGeom prst="rect">
            <a:avLst/>
          </a:prstGeom>
        </p:spPr>
      </p:pic>
      <p:pic>
        <p:nvPicPr>
          <p:cNvPr id="29" name="Picture 28"/>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286500" y="8835245"/>
            <a:ext cx="1490472" cy="995029"/>
          </a:xfrm>
          <a:prstGeom prst="rect">
            <a:avLst/>
          </a:prstGeom>
        </p:spPr>
      </p:pic>
      <p:pic>
        <p:nvPicPr>
          <p:cNvPr id="30" name="Picture 29"/>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290013" y="11250755"/>
            <a:ext cx="1486959" cy="996696"/>
          </a:xfrm>
          <a:prstGeom prst="rect">
            <a:avLst/>
          </a:prstGeom>
        </p:spPr>
      </p:pic>
      <p:pic>
        <p:nvPicPr>
          <p:cNvPr id="31" name="Picture 30"/>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6290013" y="10034889"/>
            <a:ext cx="1486959" cy="996696"/>
          </a:xfrm>
          <a:prstGeom prst="rect">
            <a:avLst/>
          </a:prstGeom>
        </p:spPr>
      </p:pic>
      <p:sp>
        <p:nvSpPr>
          <p:cNvPr id="4" name="Rectangle 3"/>
          <p:cNvSpPr/>
          <p:nvPr/>
        </p:nvSpPr>
        <p:spPr>
          <a:xfrm>
            <a:off x="1727" y="41910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137 Island Drive</a:t>
            </a:r>
          </a:p>
          <a:p>
            <a:pPr algn="ctr"/>
            <a:r>
              <a:rPr lang="en-US" sz="1800" dirty="0">
                <a:solidFill>
                  <a:schemeClr val="bg2">
                    <a:lumMod val="50000"/>
                  </a:schemeClr>
                </a:solidFill>
                <a:latin typeface="Palatino Linotype" panose="02040502050505030304" pitchFamily="18" charset="0"/>
              </a:rPr>
              <a:t>Edgewater Park ~ Charleston ~ MLS# 16011202 ~ $1,099,000</a:t>
            </a:r>
          </a:p>
        </p:txBody>
      </p:sp>
      <p:sp>
        <p:nvSpPr>
          <p:cNvPr id="5" name="Rectangle 4"/>
          <p:cNvSpPr/>
          <p:nvPr/>
        </p:nvSpPr>
        <p:spPr>
          <a:xfrm>
            <a:off x="1727" y="0"/>
            <a:ext cx="7764195" cy="523220"/>
          </a:xfrm>
          <a:prstGeom prst="rect">
            <a:avLst/>
          </a:prstGeom>
          <a:noFill/>
        </p:spPr>
        <p:txBody>
          <a:bodyPr wrap="square">
            <a:spAutoFit/>
          </a:bodyPr>
          <a:lstStyle/>
          <a:p>
            <a:pPr algn="ctr"/>
            <a:r>
              <a:rPr lang="en-US" sz="2800" b="1" i="1" dirty="0">
                <a:ln w="3175">
                  <a:solidFill>
                    <a:schemeClr val="bg2">
                      <a:lumMod val="9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Island Living…Just Got Better!</a:t>
            </a:r>
            <a:endParaRPr lang="en-US" sz="2800" b="1" i="1" dirty="0">
              <a:ln w="3175">
                <a:solidFill>
                  <a:schemeClr val="bg2">
                    <a:lumMod val="9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2" name="Rectangle 1"/>
          <p:cNvSpPr/>
          <p:nvPr/>
        </p:nvSpPr>
        <p:spPr>
          <a:xfrm>
            <a:off x="1493893" y="7999837"/>
            <a:ext cx="4779862" cy="3939540"/>
          </a:xfrm>
          <a:prstGeom prst="rect">
            <a:avLst/>
          </a:prstGeom>
        </p:spPr>
        <p:txBody>
          <a:bodyPr wrap="square" numCol="2">
            <a:spAutoFit/>
          </a:bodyPr>
          <a:lstStyle/>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Russell Rosen Engineered Home</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Harper James </a:t>
            </a:r>
            <a:r>
              <a:rPr lang="en-US" sz="1000" dirty="0" err="1">
                <a:solidFill>
                  <a:schemeClr val="bg1">
                    <a:lumMod val="50000"/>
                  </a:schemeClr>
                </a:solidFill>
                <a:latin typeface="Palatino Linotype" panose="02040502050505030304" pitchFamily="18" charset="0"/>
                <a:cs typeface="Times New Roman" panose="02020603050405020304" pitchFamily="18" charset="0"/>
              </a:rPr>
              <a:t>Finucan</a:t>
            </a:r>
            <a:r>
              <a:rPr lang="en-US" sz="1000" dirty="0">
                <a:solidFill>
                  <a:schemeClr val="bg1">
                    <a:lumMod val="50000"/>
                  </a:schemeClr>
                </a:solidFill>
                <a:latin typeface="Palatino Linotype" panose="02040502050505030304" pitchFamily="18" charset="0"/>
                <a:cs typeface="Times New Roman" panose="02020603050405020304" pitchFamily="18" charset="0"/>
              </a:rPr>
              <a:t> custom builder</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Anderson impact windows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Metal roof</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Heart pine floors from Virginia</a:t>
            </a:r>
          </a:p>
          <a:p>
            <a:pPr marL="171450" indent="-171450">
              <a:buFont typeface="Arial" panose="020B0604020202020204" pitchFamily="34" charset="0"/>
              <a:buChar char="•"/>
            </a:pPr>
            <a:r>
              <a:rPr lang="en-US" sz="1000" dirty="0" err="1">
                <a:solidFill>
                  <a:schemeClr val="bg1">
                    <a:lumMod val="50000"/>
                  </a:schemeClr>
                </a:solidFill>
                <a:latin typeface="Palatino Linotype" panose="02040502050505030304" pitchFamily="18" charset="0"/>
                <a:cs typeface="Times New Roman" panose="02020603050405020304" pitchFamily="18" charset="0"/>
              </a:rPr>
              <a:t>Halfround</a:t>
            </a:r>
            <a:r>
              <a:rPr lang="en-US" sz="1000" dirty="0">
                <a:solidFill>
                  <a:schemeClr val="bg1">
                    <a:lumMod val="50000"/>
                  </a:schemeClr>
                </a:solidFill>
                <a:latin typeface="Palatino Linotype" panose="02040502050505030304" pitchFamily="18" charset="0"/>
                <a:cs typeface="Times New Roman" panose="02020603050405020304" pitchFamily="18" charset="0"/>
              </a:rPr>
              <a:t> gutters</a:t>
            </a:r>
          </a:p>
          <a:p>
            <a:pPr marL="171450" indent="-171450">
              <a:buFont typeface="Arial" panose="020B0604020202020204" pitchFamily="34" charset="0"/>
              <a:buChar char="•"/>
            </a:pPr>
            <a:r>
              <a:rPr lang="en-US" sz="1000" dirty="0" err="1">
                <a:solidFill>
                  <a:schemeClr val="bg1">
                    <a:lumMod val="50000"/>
                  </a:schemeClr>
                </a:solidFill>
                <a:latin typeface="Palatino Linotype" panose="02040502050505030304" pitchFamily="18" charset="0"/>
                <a:cs typeface="Times New Roman" panose="02020603050405020304" pitchFamily="18" charset="0"/>
              </a:rPr>
              <a:t>Ranni</a:t>
            </a:r>
            <a:r>
              <a:rPr lang="en-US" sz="1000" dirty="0">
                <a:solidFill>
                  <a:schemeClr val="bg1">
                    <a:lumMod val="50000"/>
                  </a:schemeClr>
                </a:solidFill>
                <a:latin typeface="Palatino Linotype" panose="02040502050505030304" pitchFamily="18" charset="0"/>
                <a:cs typeface="Times New Roman" panose="02020603050405020304" pitchFamily="18" charset="0"/>
              </a:rPr>
              <a:t> hot water heater</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Custom cabinets in kitchen and all bathrooms</a:t>
            </a:r>
          </a:p>
          <a:p>
            <a:pPr marL="171450" indent="-171450">
              <a:buFont typeface="Arial" panose="020B0604020202020204" pitchFamily="34" charset="0"/>
              <a:buChar char="•"/>
            </a:pPr>
            <a:r>
              <a:rPr lang="en-US" sz="1000" dirty="0" err="1">
                <a:solidFill>
                  <a:schemeClr val="bg1">
                    <a:lumMod val="50000"/>
                  </a:schemeClr>
                </a:solidFill>
                <a:latin typeface="Palatino Linotype" panose="02040502050505030304" pitchFamily="18" charset="0"/>
                <a:cs typeface="Times New Roman" panose="02020603050405020304" pitchFamily="18" charset="0"/>
              </a:rPr>
              <a:t>Ipe</a:t>
            </a:r>
            <a:r>
              <a:rPr lang="en-US" sz="1000" dirty="0">
                <a:solidFill>
                  <a:schemeClr val="bg1">
                    <a:lumMod val="50000"/>
                  </a:schemeClr>
                </a:solidFill>
                <a:latin typeface="Palatino Linotype" panose="02040502050505030304" pitchFamily="18" charset="0"/>
                <a:cs typeface="Times New Roman" panose="02020603050405020304" pitchFamily="18" charset="0"/>
              </a:rPr>
              <a:t> steps and porches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Screened porch shades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Security system</a:t>
            </a:r>
          </a:p>
          <a:p>
            <a:pPr marL="171450" indent="-171450">
              <a:buFont typeface="Arial" panose="020B0604020202020204" pitchFamily="34" charset="0"/>
              <a:buChar char="•"/>
            </a:pPr>
            <a:r>
              <a:rPr lang="en-US" sz="1000" dirty="0" err="1">
                <a:solidFill>
                  <a:schemeClr val="bg1">
                    <a:lumMod val="50000"/>
                  </a:schemeClr>
                </a:solidFill>
                <a:latin typeface="Palatino Linotype" panose="02040502050505030304" pitchFamily="18" charset="0"/>
                <a:cs typeface="Times New Roman" panose="02020603050405020304" pitchFamily="18" charset="0"/>
              </a:rPr>
              <a:t>Hydrolic</a:t>
            </a:r>
            <a:r>
              <a:rPr lang="en-US" sz="1000" dirty="0">
                <a:solidFill>
                  <a:schemeClr val="bg1">
                    <a:lumMod val="50000"/>
                  </a:schemeClr>
                </a:solidFill>
                <a:latin typeface="Palatino Linotype" panose="02040502050505030304" pitchFamily="18" charset="0"/>
                <a:cs typeface="Times New Roman" panose="02020603050405020304" pitchFamily="18" charset="0"/>
              </a:rPr>
              <a:t> elevator</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Foam insulation in attic</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Heat and AC in the attic</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2 heat pumps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3 car garage and ample storage</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Built-in closet shelving</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Gas hook-ups for grill in garage</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Fans in all rooms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Fresh outdoor paint</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Irrigation system</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All interior doors are solid</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10' inch crown molding in all rooms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Lighted outside steps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Boat ramp for residents of Edgewater Park</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Exterior impact doors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Central vacuum</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Sound system</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The kitchen features granite counters, SS appliances, a wine refrigerator, double wall oven, gas range, tile backsplash and breakfast bar</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Living room has a wood burning fireplace with built-ins on either side</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The great room has a beautiful beamed ceiling</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Master bedroom has pocket doors leading to a sitting room with big picture windows</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Master bath has two walk-in closets, a dual vanity and huge walk-in shower with bench</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The walk-up 4th floor is a floored, unfinished attic perfect for storage</a:t>
            </a:r>
          </a:p>
          <a:p>
            <a:pPr marL="171450" indent="-171450">
              <a:buFont typeface="Arial" panose="020B0604020202020204" pitchFamily="34" charset="0"/>
              <a:buChar char="•"/>
            </a:pPr>
            <a:r>
              <a:rPr lang="en-US" sz="1000" dirty="0">
                <a:solidFill>
                  <a:schemeClr val="bg1">
                    <a:lumMod val="50000"/>
                  </a:schemeClr>
                </a:solidFill>
                <a:latin typeface="Palatino Linotype" panose="02040502050505030304" pitchFamily="18" charset="0"/>
                <a:cs typeface="Times New Roman" panose="02020603050405020304" pitchFamily="18" charset="0"/>
              </a:rPr>
              <a:t>The three car garage also has massive storage spaces and a half bath</a:t>
            </a:r>
          </a:p>
        </p:txBody>
      </p:sp>
      <p:sp>
        <p:nvSpPr>
          <p:cNvPr id="6" name="Rectangle 5"/>
          <p:cNvSpPr/>
          <p:nvPr/>
        </p:nvSpPr>
        <p:spPr>
          <a:xfrm>
            <a:off x="1506728" y="11985841"/>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
        <p:nvSpPr>
          <p:cNvPr id="21" name="Rectangle 20"/>
          <p:cNvSpPr/>
          <p:nvPr/>
        </p:nvSpPr>
        <p:spPr>
          <a:xfrm>
            <a:off x="0" y="3488163"/>
            <a:ext cx="7772400" cy="523220"/>
          </a:xfrm>
          <a:prstGeom prst="rect">
            <a:avLst/>
          </a:prstGeom>
          <a:noFill/>
        </p:spPr>
        <p:txBody>
          <a:bodyPr wrap="square">
            <a:spAutoFit/>
          </a:bodyPr>
          <a:lstStyle/>
          <a:p>
            <a:pPr algn="ctr"/>
            <a:r>
              <a:rPr lang="en-US" sz="2800" b="1" i="1" dirty="0">
                <a:ln w="3175">
                  <a:solidFill>
                    <a:schemeClr val="bg2">
                      <a:lumMod val="50000"/>
                    </a:schemeClr>
                  </a:solid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800" b="1" i="1" dirty="0">
              <a:ln w="3175">
                <a:solidFill>
                  <a:schemeClr val="bg2">
                    <a:lumMod val="50000"/>
                  </a:schemeClr>
                </a:solid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TotalTime>
  <Words>388</Words>
  <Application>Microsoft Office PowerPoint</Application>
  <PresentationFormat>Custom</PresentationFormat>
  <Paragraphs>44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2016-09-13T13:50:37Z</dcterms:modified>
</cp:coreProperties>
</file>