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24" y="45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8/10/2016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8/10/2016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5" y="-3486"/>
            <a:ext cx="7315200" cy="4876800"/>
          </a:xfrm>
          <a:prstGeom prst="rect">
            <a:avLst/>
          </a:prstGeom>
        </p:spPr>
      </p:pic>
      <p:sp>
        <p:nvSpPr>
          <p:cNvPr id="21" name="Rectangle 20"/>
          <p:cNvSpPr/>
          <p:nvPr/>
        </p:nvSpPr>
        <p:spPr>
          <a:xfrm>
            <a:off x="-3174" y="8686800"/>
            <a:ext cx="7315198" cy="1377984"/>
          </a:xfrm>
          <a:prstGeom prst="rect">
            <a:avLst/>
          </a:prstGeom>
          <a:solidFill>
            <a:srgbClr val="002060"/>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85685" y="-1169857"/>
            <a:ext cx="7315198" cy="617534"/>
          </a:xfrm>
          <a:prstGeom prst="rect">
            <a:avLst/>
          </a:prstGeom>
          <a:solidFill>
            <a:srgbClr val="00206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863176"/>
            <a:ext cx="7315200" cy="1725950"/>
          </a:xfrm>
        </p:spPr>
        <p:txBody>
          <a:bodyPr anchor="ctr">
            <a:noAutofit/>
          </a:bodyPr>
          <a:lstStyle/>
          <a:p>
            <a:r>
              <a:rPr lang="en-US" sz="1400" dirty="0">
                <a:solidFill>
                  <a:schemeClr val="tx2">
                    <a:lumMod val="75000"/>
                  </a:schemeClr>
                </a:solidFill>
                <a:latin typeface="Trebuchet MS" panose="020B0603020202020204" pitchFamily="34" charset="0"/>
              </a:rPr>
              <a:t>Fabulous home located on the water in highly desired Seaside Farms. Short walk to the neighborhood pool and playground. Spacious open floor plan with lots of natural light. 12ft ceilings in main living area. Huge eat-in kitchen with bar and island. Sunroom for your morning coffee:) Separate Dining. Office/Study. New roof, new wood flooring, entire interior freshly painted including walls, trim and ceilings. FP in great room. 2-car garage. Extra built in storage platform above garage.</a:t>
            </a:r>
            <a:endParaRPr lang="en-US" sz="1400" b="1"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3174" y="4869676"/>
            <a:ext cx="7315199" cy="950839"/>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latin typeface="Trebuchet MS" panose="020B0603020202020204" pitchFamily="34" charset="0"/>
              </a:rPr>
              <a:t>1384 Southern Magnolia Lane</a:t>
            </a:r>
            <a:br>
              <a:rPr lang="en-US" sz="2400" cap="none" dirty="0">
                <a:ln w="10541" cmpd="sng">
                  <a:noFill/>
                  <a:prstDash val="solid"/>
                </a:ln>
                <a:solidFill>
                  <a:schemeClr val="tx2"/>
                </a:solidFill>
                <a:effectLst/>
                <a:latin typeface="Trebuchet MS" panose="020B0603020202020204" pitchFamily="34" charset="0"/>
              </a:rPr>
            </a:br>
            <a:br>
              <a:rPr lang="en-US" sz="1600" cap="none" dirty="0">
                <a:ln w="10541" cmpd="sng">
                  <a:noFill/>
                  <a:prstDash val="solid"/>
                </a:ln>
                <a:solidFill>
                  <a:schemeClr val="tx2"/>
                </a:solidFill>
                <a:effectLst/>
                <a:latin typeface="Trebuchet MS" panose="020B0603020202020204" pitchFamily="34" charset="0"/>
              </a:rPr>
            </a:br>
            <a:r>
              <a:rPr lang="en-US" sz="1800" cap="none" dirty="0">
                <a:ln w="10541" cmpd="sng">
                  <a:noFill/>
                  <a:prstDash val="solid"/>
                </a:ln>
                <a:solidFill>
                  <a:schemeClr val="tx2"/>
                </a:solidFill>
                <a:effectLst/>
                <a:latin typeface="Trebuchet MS" panose="020B0603020202020204" pitchFamily="34" charset="0"/>
              </a:rPr>
              <a:t>Seaside Farms | Mount Pleasant | MLS# 16020448 | $599,000</a:t>
            </a:r>
            <a:endParaRPr lang="en-US" sz="1600" cap="none" dirty="0">
              <a:ln w="10541" cmpd="sng">
                <a:noFill/>
                <a:prstDash val="solid"/>
              </a:ln>
              <a:solidFill>
                <a:schemeClr val="tx2"/>
              </a:solidFill>
              <a:effectLst/>
              <a:latin typeface="Trebuchet MS" panose="020B0603020202020204" pitchFamily="34" charset="0"/>
            </a:endParaRPr>
          </a:p>
        </p:txBody>
      </p:sp>
      <p:sp>
        <p:nvSpPr>
          <p:cNvPr id="17" name="Rectangle 16"/>
          <p:cNvSpPr/>
          <p:nvPr/>
        </p:nvSpPr>
        <p:spPr>
          <a:xfrm>
            <a:off x="-2288" y="8729461"/>
            <a:ext cx="7315200" cy="1292662"/>
          </a:xfrm>
          <a:prstGeom prst="rect">
            <a:avLst/>
          </a:prstGeom>
        </p:spPr>
        <p:txBody>
          <a:bodyPr wrap="square">
            <a:spAutoFit/>
          </a:bodyPr>
          <a:lstStyle/>
          <a:p>
            <a:pPr algn="ctr"/>
            <a:r>
              <a:rPr lang="en-US" sz="1800" dirty="0">
                <a:solidFill>
                  <a:srgbClr val="FFFF00"/>
                </a:solidFill>
                <a:effectLst>
                  <a:outerShdw blurRad="38100" dist="38100" dir="2700000" algn="tl">
                    <a:srgbClr val="000000">
                      <a:alpha val="43137"/>
                    </a:srgbClr>
                  </a:outerShdw>
                </a:effectLst>
                <a:latin typeface="Trebuchet MS" panose="020B0603020202020204" pitchFamily="34" charset="0"/>
              </a:rPr>
              <a:t>Barbara Walker</a:t>
            </a:r>
          </a:p>
          <a:p>
            <a:pPr algn="ctr"/>
            <a:r>
              <a:rPr lang="en-US" sz="1200" dirty="0">
                <a:solidFill>
                  <a:srgbClr val="FFFF00"/>
                </a:solidFill>
                <a:effectLst>
                  <a:outerShdw blurRad="38100" dist="38100" dir="2700000" algn="tl">
                    <a:srgbClr val="000000">
                      <a:alpha val="43137"/>
                    </a:srgbClr>
                  </a:outerShdw>
                </a:effectLst>
                <a:latin typeface="Trebuchet MS" panose="020B0603020202020204" pitchFamily="34" charset="0"/>
              </a:rPr>
              <a:t>REALTOR</a:t>
            </a:r>
          </a:p>
          <a:p>
            <a:pPr algn="ctr"/>
            <a:r>
              <a:rPr lang="en-US" sz="1200" dirty="0">
                <a:solidFill>
                  <a:srgbClr val="FFFF00"/>
                </a:solidFill>
                <a:effectLst>
                  <a:outerShdw blurRad="38100" dist="38100" dir="2700000" algn="tl">
                    <a:srgbClr val="000000">
                      <a:alpha val="43137"/>
                    </a:srgbClr>
                  </a:outerShdw>
                </a:effectLst>
                <a:latin typeface="Trebuchet MS" panose="020B0603020202020204" pitchFamily="34" charset="0"/>
              </a:rPr>
              <a:t>Office - (843) 886-8110</a:t>
            </a:r>
          </a:p>
          <a:p>
            <a:pPr algn="ctr"/>
            <a:r>
              <a:rPr lang="en-US" sz="1200" dirty="0">
                <a:solidFill>
                  <a:srgbClr val="FFFF00"/>
                </a:solidFill>
                <a:effectLst>
                  <a:outerShdw blurRad="38100" dist="38100" dir="2700000" algn="tl">
                    <a:srgbClr val="000000">
                      <a:alpha val="43137"/>
                    </a:srgbClr>
                  </a:outerShdw>
                </a:effectLst>
                <a:latin typeface="Trebuchet MS" panose="020B0603020202020204" pitchFamily="34" charset="0"/>
              </a:rPr>
              <a:t>Mobile - (843) 906-5404</a:t>
            </a:r>
          </a:p>
          <a:p>
            <a:pPr algn="ctr"/>
            <a:r>
              <a:rPr lang="en-US" sz="1200" dirty="0">
                <a:solidFill>
                  <a:srgbClr val="FFFF00"/>
                </a:solidFill>
                <a:effectLst>
                  <a:outerShdw blurRad="38100" dist="38100" dir="2700000" algn="tl">
                    <a:srgbClr val="000000">
                      <a:alpha val="43137"/>
                    </a:srgbClr>
                  </a:outerShdw>
                </a:effectLst>
                <a:latin typeface="Trebuchet MS" panose="020B0603020202020204" pitchFamily="34" charset="0"/>
              </a:rPr>
              <a:t>bwalker@carolinaone.com</a:t>
            </a:r>
          </a:p>
          <a:p>
            <a:pPr algn="ctr"/>
            <a:r>
              <a:rPr lang="en-US" sz="1200" dirty="0">
                <a:solidFill>
                  <a:srgbClr val="FFFF00"/>
                </a:solidFill>
                <a:effectLst>
                  <a:outerShdw blurRad="38100" dist="38100" dir="2700000" algn="tl">
                    <a:srgbClr val="000000">
                      <a:alpha val="43137"/>
                    </a:srgbClr>
                  </a:outerShdw>
                </a:effectLst>
                <a:latin typeface="Trebuchet MS" panose="020B0603020202020204" pitchFamily="34" charset="0"/>
              </a:rPr>
              <a:t>www.barbarawalkerrealtor.com</a:t>
            </a:r>
            <a:endParaRPr lang="en-US" sz="900" dirty="0">
              <a:solidFill>
                <a:srgbClr val="FFFF00"/>
              </a:solidFill>
              <a:latin typeface="Trebuchet MS" panose="020B0603020202020204" pitchFamily="34" charset="0"/>
            </a:endParaRPr>
          </a:p>
        </p:txBody>
      </p:sp>
      <p:grpSp>
        <p:nvGrpSpPr>
          <p:cNvPr id="9" name="Group 8"/>
          <p:cNvGrpSpPr/>
          <p:nvPr/>
        </p:nvGrpSpPr>
        <p:grpSpPr>
          <a:xfrm>
            <a:off x="5791200" y="8792172"/>
            <a:ext cx="1524000" cy="1167241"/>
            <a:chOff x="0" y="8814959"/>
            <a:chExt cx="1524000" cy="1167241"/>
          </a:xfrm>
        </p:grpSpPr>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775" y="8814959"/>
              <a:ext cx="700449"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rgbClr val="FFFF00"/>
                  </a:solidFill>
                  <a:latin typeface="Trebuchet MS" panose="020B0603020202020204" pitchFamily="34" charset="0"/>
                </a:rPr>
                <a:t>Carolina One Real Estate</a:t>
              </a:r>
            </a:p>
            <a:p>
              <a:pPr algn="ctr"/>
              <a:r>
                <a:rPr lang="en-US" sz="700" dirty="0">
                  <a:solidFill>
                    <a:srgbClr val="FFFF00"/>
                  </a:solidFill>
                  <a:latin typeface="Trebuchet MS" panose="020B0603020202020204" pitchFamily="34" charset="0"/>
                </a:rPr>
                <a:t>1503 Palm Blvd</a:t>
              </a:r>
            </a:p>
            <a:p>
              <a:pPr algn="ctr"/>
              <a:r>
                <a:rPr lang="en-US" sz="700" dirty="0">
                  <a:solidFill>
                    <a:srgbClr val="FFFF00"/>
                  </a:solidFill>
                  <a:latin typeface="Trebuchet MS" panose="020B0603020202020204" pitchFamily="34" charset="0"/>
                </a:rPr>
                <a:t>Isle of Palms, SC 29451-2280</a:t>
              </a:r>
            </a:p>
          </p:txBody>
        </p:sp>
      </p:grpSp>
      <p:sp>
        <p:nvSpPr>
          <p:cNvPr id="23" name="Rectangle 22"/>
          <p:cNvSpPr/>
          <p:nvPr/>
        </p:nvSpPr>
        <p:spPr>
          <a:xfrm>
            <a:off x="-2288" y="77935"/>
            <a:ext cx="7315200" cy="830997"/>
          </a:xfrm>
          <a:prstGeom prst="rect">
            <a:avLst/>
          </a:prstGeom>
        </p:spPr>
        <p:txBody>
          <a:bodyPr wrap="square">
            <a:spAutoFit/>
          </a:bodyPr>
          <a:lstStyle/>
          <a:p>
            <a: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Fabulous Home On Water</a:t>
            </a:r>
          </a:p>
          <a:p>
            <a: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In Seaside Farms!</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4053" y="8814960"/>
            <a:ext cx="732699" cy="1121664"/>
          </a:xfrm>
          <a:prstGeom prst="rect">
            <a:avLst/>
          </a:prstGeom>
        </p:spPr>
      </p:pic>
      <p:grpSp>
        <p:nvGrpSpPr>
          <p:cNvPr id="30" name="Group 29"/>
          <p:cNvGrpSpPr/>
          <p:nvPr/>
        </p:nvGrpSpPr>
        <p:grpSpPr>
          <a:xfrm>
            <a:off x="102316" y="3268158"/>
            <a:ext cx="7104219" cy="1479597"/>
            <a:chOff x="98955" y="3268158"/>
            <a:chExt cx="7104219" cy="1479597"/>
          </a:xfrm>
        </p:grpSpPr>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955" y="3268159"/>
              <a:ext cx="2219394" cy="1479596"/>
            </a:xfrm>
            <a:prstGeom prst="rect">
              <a:avLst/>
            </a:prstGeom>
            <a:ln w="3175">
              <a:solidFill>
                <a:schemeClr val="bg1"/>
              </a:solidFill>
            </a:ln>
            <a:effectLst>
              <a:outerShdw blurRad="50800" dist="38100" dir="2700000" algn="tl" rotWithShape="0">
                <a:prstClr val="black">
                  <a:alpha val="40000"/>
                </a:prstClr>
              </a:outerShdw>
            </a:effectLst>
          </p:spPr>
        </p:pic>
        <p:pic>
          <p:nvPicPr>
            <p:cNvPr id="24" name="Picture 2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983778" y="3268158"/>
              <a:ext cx="2219396" cy="1479597"/>
            </a:xfrm>
            <a:prstGeom prst="rect">
              <a:avLst/>
            </a:prstGeom>
            <a:ln w="3175">
              <a:solidFill>
                <a:schemeClr val="bg1"/>
              </a:solidFill>
            </a:ln>
            <a:effectLst>
              <a:outerShdw blurRad="50800" dist="38100" dir="8100000" algn="tr" rotWithShape="0">
                <a:prstClr val="black">
                  <a:alpha val="40000"/>
                </a:prstClr>
              </a:outerShdw>
            </a:effectLst>
          </p:spPr>
        </p:pic>
      </p:grpSp>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3555" y="7620000"/>
            <a:ext cx="1371600" cy="9144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2585" y="7620000"/>
            <a:ext cx="1371600" cy="91440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20645" y="7620000"/>
            <a:ext cx="1371600" cy="91440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9674" y="7620000"/>
            <a:ext cx="1371600" cy="914400"/>
          </a:xfrm>
          <a:prstGeom prst="rect">
            <a:avLst/>
          </a:prstGeom>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71615" y="7620000"/>
            <a:ext cx="1371600" cy="914400"/>
          </a:xfrm>
          <a:prstGeom prst="rect">
            <a:avLst/>
          </a:prstGeom>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149</TotalTime>
  <Words>133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1384 Southern Magnolia Lane  Seaside Farms | Mount Pleasant | MLS# 16020448 | $599,000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2016-08-10T13:12:35Z</dcterms:modified>
</cp:coreProperties>
</file>