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0"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16">
          <p15:clr>
            <a:srgbClr val="A4A3A4"/>
          </p15:clr>
        </p15:guide>
        <p15:guide id="2" pos="45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200"/>
    <a:srgbClr val="AC93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0" autoAdjust="0"/>
    <p:restoredTop sz="94686"/>
  </p:normalViewPr>
  <p:slideViewPr>
    <p:cSldViewPr snapToGrid="0" snapToObjects="1">
      <p:cViewPr>
        <p:scale>
          <a:sx n="125" d="100"/>
          <a:sy n="125" d="100"/>
        </p:scale>
        <p:origin x="366" y="-4122"/>
      </p:cViewPr>
      <p:guideLst>
        <p:guide orient="horz" pos="2816"/>
        <p:guide pos="45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ena Thornton" userId="1825c168-5261-4b6e-9b95-203605f35ad4" providerId="ADAL" clId="{4139474B-8962-4B00-9AEB-F570042BDD9A}"/>
    <pc:docChg chg="modSld">
      <pc:chgData name="Celena Thornton" userId="1825c168-5261-4b6e-9b95-203605f35ad4" providerId="ADAL" clId="{4139474B-8962-4B00-9AEB-F570042BDD9A}" dt="2019-11-05T16:13:57.522" v="23" actId="255"/>
      <pc:docMkLst>
        <pc:docMk/>
      </pc:docMkLst>
      <pc:sldChg chg="modSp">
        <pc:chgData name="Celena Thornton" userId="1825c168-5261-4b6e-9b95-203605f35ad4" providerId="ADAL" clId="{4139474B-8962-4B00-9AEB-F570042BDD9A}" dt="2019-11-05T16:13:57.522" v="23" actId="255"/>
        <pc:sldMkLst>
          <pc:docMk/>
          <pc:sldMk cId="1087158743" sldId="260"/>
        </pc:sldMkLst>
        <pc:spChg chg="mod">
          <ac:chgData name="Celena Thornton" userId="1825c168-5261-4b6e-9b95-203605f35ad4" providerId="ADAL" clId="{4139474B-8962-4B00-9AEB-F570042BDD9A}" dt="2019-11-05T16:13:57.522" v="23" actId="255"/>
          <ac:spMkLst>
            <pc:docMk/>
            <pc:sldMk cId="1087158743" sldId="260"/>
            <ac:spMk id="3" creationId="{00000000-0000-0000-0000-000000000000}"/>
          </ac:spMkLst>
        </pc:spChg>
        <pc:spChg chg="mod">
          <ac:chgData name="Celena Thornton" userId="1825c168-5261-4b6e-9b95-203605f35ad4" providerId="ADAL" clId="{4139474B-8962-4B00-9AEB-F570042BDD9A}" dt="2019-11-05T16:13:41.445" v="21" actId="255"/>
          <ac:spMkLst>
            <pc:docMk/>
            <pc:sldMk cId="1087158743" sldId="26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12DAF8-ED3F-924B-9B80-FC936D82723D}" type="datetimeFigureOut">
              <a:rPr lang="en-US" smtClean="0"/>
              <a:t>11/6/2019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9CFB19-A8C2-5B4A-8010-1807F53AF94A}" type="slidenum">
              <a:rPr lang="en-US" smtClean="0"/>
              <a:t>‹#›</a:t>
            </a:fld>
            <a:endParaRPr lang="en-US"/>
          </a:p>
        </p:txBody>
      </p:sp>
    </p:spTree>
    <p:extLst>
      <p:ext uri="{BB962C8B-B14F-4D97-AF65-F5344CB8AC3E}">
        <p14:creationId xmlns:p14="http://schemas.microsoft.com/office/powerpoint/2010/main" val="327602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45F08-5E8E-4292-94BF-ABF7C9AD0F0E}" type="datetimeFigureOut">
              <a:rPr lang="en-US" smtClean="0"/>
              <a:t>11/6/2019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6D3A6-A442-4CED-A557-74599A576AE3}" type="slidenum">
              <a:rPr lang="en-US" smtClean="0"/>
              <a:t>‹#›</a:t>
            </a:fld>
            <a:endParaRPr lang="en-US"/>
          </a:p>
        </p:txBody>
      </p:sp>
    </p:spTree>
    <p:extLst>
      <p:ext uri="{BB962C8B-B14F-4D97-AF65-F5344CB8AC3E}">
        <p14:creationId xmlns:p14="http://schemas.microsoft.com/office/powerpoint/2010/main" val="418195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6D3A6-A442-4CED-A557-74599A576AE3}" type="slidenum">
              <a:rPr lang="en-US" smtClean="0"/>
              <a:t>1</a:t>
            </a:fld>
            <a:endParaRPr lang="en-US"/>
          </a:p>
        </p:txBody>
      </p:sp>
    </p:spTree>
    <p:extLst>
      <p:ext uri="{BB962C8B-B14F-4D97-AF65-F5344CB8AC3E}">
        <p14:creationId xmlns:p14="http://schemas.microsoft.com/office/powerpoint/2010/main" val="269599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sting Flyer Templat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
            <a:ext cx="7772400" cy="4108804"/>
          </a:xfrm>
        </p:spPr>
        <p:txBody>
          <a:bodyPr anchor="ctr" anchorCtr="1"/>
          <a:lstStyle>
            <a:lvl1pPr marL="0" indent="0" algn="ctr">
              <a:lnSpc>
                <a:spcPct val="100000"/>
              </a:lnSpc>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Photo</a:t>
            </a:r>
          </a:p>
        </p:txBody>
      </p:sp>
      <p:sp>
        <p:nvSpPr>
          <p:cNvPr id="8" name="Rectangle 7"/>
          <p:cNvSpPr/>
          <p:nvPr userDrawn="1"/>
        </p:nvSpPr>
        <p:spPr>
          <a:xfrm>
            <a:off x="0" y="8861944"/>
            <a:ext cx="7772400" cy="119645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687025" y="4862317"/>
            <a:ext cx="3577494" cy="401660"/>
          </a:xfrm>
        </p:spPr>
        <p:txBody>
          <a:bodyPr anchor="b">
            <a:noAutofit/>
          </a:bodyPr>
          <a:lstStyle>
            <a:lvl1pPr algn="l">
              <a:defRPr sz="2900" b="0" i="0" baseline="0">
                <a:solidFill>
                  <a:srgbClr val="AC934A"/>
                </a:solidFill>
                <a:latin typeface="Museo Sans 100"/>
              </a:defRPr>
            </a:lvl1pPr>
          </a:lstStyle>
          <a:p>
            <a:r>
              <a:rPr lang="en-US" dirty="0"/>
              <a:t>$1,234,456</a:t>
            </a:r>
          </a:p>
        </p:txBody>
      </p:sp>
      <p:sp>
        <p:nvSpPr>
          <p:cNvPr id="4" name="Text Placeholder 3"/>
          <p:cNvSpPr>
            <a:spLocks noGrp="1"/>
          </p:cNvSpPr>
          <p:nvPr>
            <p:ph type="body" sz="half" idx="2" hasCustomPrompt="1"/>
          </p:nvPr>
        </p:nvSpPr>
        <p:spPr>
          <a:xfrm>
            <a:off x="3691067" y="7120005"/>
            <a:ext cx="3577494" cy="1379496"/>
          </a:xfrm>
        </p:spPr>
        <p:txBody>
          <a:bodyPr>
            <a:noAutofit/>
          </a:bodyPr>
          <a:lstStyle>
            <a:lvl1pPr marL="171450" indent="-171450">
              <a:lnSpc>
                <a:spcPts val="1400"/>
              </a:lnSpc>
              <a:buFont typeface="Arial"/>
              <a:buChar char="•"/>
              <a:defRPr sz="900" b="0" i="0" cap="none" baseline="0">
                <a:solidFill>
                  <a:schemeClr val="tx1"/>
                </a:solidFill>
                <a:latin typeface="Museo Sans 30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Bullet Point 1</a:t>
            </a:r>
          </a:p>
          <a:p>
            <a:pPr lvl="0"/>
            <a:r>
              <a:rPr lang="en-US" dirty="0"/>
              <a:t>Bullet Point 2</a:t>
            </a:r>
          </a:p>
          <a:p>
            <a:pPr lvl="0"/>
            <a:r>
              <a:rPr lang="en-US" dirty="0"/>
              <a:t>Bullet Point 3</a:t>
            </a:r>
          </a:p>
          <a:p>
            <a:pPr lvl="0"/>
            <a:r>
              <a:rPr lang="en-US" dirty="0"/>
              <a:t>Bullet Point 4</a:t>
            </a:r>
          </a:p>
        </p:txBody>
      </p:sp>
      <p:sp>
        <p:nvSpPr>
          <p:cNvPr id="10" name="Text Placeholder 9"/>
          <p:cNvSpPr>
            <a:spLocks noGrp="1"/>
          </p:cNvSpPr>
          <p:nvPr>
            <p:ph type="body" sz="quarter" idx="13" hasCustomPrompt="1"/>
          </p:nvPr>
        </p:nvSpPr>
        <p:spPr>
          <a:xfrm>
            <a:off x="3686991" y="4392471"/>
            <a:ext cx="3577527" cy="458265"/>
          </a:xfrm>
        </p:spPr>
        <p:txBody>
          <a:bodyPr wrap="none" anchor="b" anchorCtr="0">
            <a:noAutofit/>
          </a:bodyPr>
          <a:lstStyle>
            <a:lvl1pPr marL="0" indent="0">
              <a:buNone/>
              <a:defRPr sz="2900" cap="all" baseline="0">
                <a:solidFill>
                  <a:schemeClr val="tx1"/>
                </a:solidFill>
                <a:latin typeface="Museo Sans 100"/>
              </a:defRPr>
            </a:lvl1pPr>
          </a:lstStyle>
          <a:p>
            <a:pPr lvl="0"/>
            <a:r>
              <a:rPr lang="en-US" dirty="0"/>
              <a:t>Just Listed</a:t>
            </a:r>
          </a:p>
        </p:txBody>
      </p:sp>
      <p:sp>
        <p:nvSpPr>
          <p:cNvPr id="12" name="Text Placeholder 11"/>
          <p:cNvSpPr>
            <a:spLocks noGrp="1"/>
          </p:cNvSpPr>
          <p:nvPr>
            <p:ph type="body" sz="quarter" idx="14" hasCustomPrompt="1"/>
          </p:nvPr>
        </p:nvSpPr>
        <p:spPr>
          <a:xfrm>
            <a:off x="3687021" y="5215841"/>
            <a:ext cx="3585317" cy="242767"/>
          </a:xfrm>
        </p:spPr>
        <p:txBody>
          <a:bodyPr>
            <a:noAutofit/>
          </a:bodyPr>
          <a:lstStyle>
            <a:lvl1pPr marL="0" indent="0">
              <a:buNone/>
              <a:defRPr sz="1100" cap="all" baseline="0">
                <a:solidFill>
                  <a:schemeClr val="tx1"/>
                </a:solidFill>
                <a:latin typeface="Museo Sans 500"/>
              </a:defRPr>
            </a:lvl1pPr>
          </a:lstStyle>
          <a:p>
            <a:pPr lvl="0"/>
            <a:r>
              <a:rPr lang="en-US" dirty="0"/>
              <a:t>5 Bedroom, 5 Bath, 3,200 Sq. Ft.</a:t>
            </a:r>
          </a:p>
        </p:txBody>
      </p:sp>
      <p:sp>
        <p:nvSpPr>
          <p:cNvPr id="14" name="Text Placeholder 13"/>
          <p:cNvSpPr>
            <a:spLocks noGrp="1"/>
          </p:cNvSpPr>
          <p:nvPr>
            <p:ph type="body" sz="quarter" idx="15" hasCustomPrompt="1"/>
          </p:nvPr>
        </p:nvSpPr>
        <p:spPr>
          <a:xfrm>
            <a:off x="3687763" y="5484008"/>
            <a:ext cx="3577527" cy="200025"/>
          </a:xfrm>
        </p:spPr>
        <p:txBody>
          <a:bodyPr>
            <a:noAutofit/>
          </a:bodyPr>
          <a:lstStyle>
            <a:lvl1pPr marL="0" indent="0">
              <a:lnSpc>
                <a:spcPct val="100000"/>
              </a:lnSpc>
              <a:buNone/>
              <a:defRPr sz="900" baseline="0">
                <a:solidFill>
                  <a:schemeClr val="tx1"/>
                </a:solidFill>
                <a:latin typeface="Museo Sans 300"/>
              </a:defRPr>
            </a:lvl1pPr>
          </a:lstStyle>
          <a:p>
            <a:pPr lvl="0"/>
            <a:r>
              <a:rPr lang="en-US" dirty="0"/>
              <a:t>Street Address, Unit #, City, State, Zip</a:t>
            </a:r>
          </a:p>
        </p:txBody>
      </p:sp>
      <p:sp>
        <p:nvSpPr>
          <p:cNvPr id="16" name="Picture Placeholder 15"/>
          <p:cNvSpPr>
            <a:spLocks noGrp="1"/>
          </p:cNvSpPr>
          <p:nvPr>
            <p:ph type="pic" sz="quarter" idx="16"/>
          </p:nvPr>
        </p:nvSpPr>
        <p:spPr>
          <a:xfrm>
            <a:off x="341709" y="4480017"/>
            <a:ext cx="2935572" cy="1823350"/>
          </a:xfrm>
        </p:spPr>
        <p:txBody>
          <a:bodyPr anchor="ctr" anchorCtr="1"/>
          <a:lstStyle>
            <a:lvl1pPr marL="0" indent="0">
              <a:buFontTx/>
              <a:buNone/>
              <a:defRPr/>
            </a:lvl1pPr>
          </a:lstStyle>
          <a:p>
            <a:endParaRPr lang="en-US" dirty="0"/>
          </a:p>
        </p:txBody>
      </p:sp>
      <p:sp>
        <p:nvSpPr>
          <p:cNvPr id="18" name="Picture Placeholder 17"/>
          <p:cNvSpPr>
            <a:spLocks noGrp="1"/>
          </p:cNvSpPr>
          <p:nvPr>
            <p:ph type="pic" sz="quarter" idx="17"/>
          </p:nvPr>
        </p:nvSpPr>
        <p:spPr>
          <a:xfrm>
            <a:off x="334434" y="6676192"/>
            <a:ext cx="2935288" cy="1823308"/>
          </a:xfrm>
        </p:spPr>
        <p:txBody>
          <a:bodyPr anchor="ctr" anchorCtr="1"/>
          <a:lstStyle>
            <a:lvl1pPr marL="0" indent="0">
              <a:buFontTx/>
              <a:buNone/>
              <a:defRPr/>
            </a:lvl1pPr>
          </a:lstStyle>
          <a:p>
            <a:endParaRPr lang="en-US" dirty="0"/>
          </a:p>
        </p:txBody>
      </p:sp>
      <p:sp>
        <p:nvSpPr>
          <p:cNvPr id="21" name="Picture Placeholder 20"/>
          <p:cNvSpPr>
            <a:spLocks noGrp="1"/>
          </p:cNvSpPr>
          <p:nvPr>
            <p:ph type="pic" sz="quarter" idx="18"/>
          </p:nvPr>
        </p:nvSpPr>
        <p:spPr>
          <a:xfrm>
            <a:off x="0" y="8861944"/>
            <a:ext cx="1195215" cy="1196456"/>
          </a:xfrm>
        </p:spPr>
        <p:txBody>
          <a:bodyPr/>
          <a:lstStyle/>
          <a:p>
            <a:endParaRPr lang="en-US" dirty="0"/>
          </a:p>
        </p:txBody>
      </p:sp>
      <p:sp>
        <p:nvSpPr>
          <p:cNvPr id="25" name="Text Placeholder 24"/>
          <p:cNvSpPr>
            <a:spLocks noGrp="1"/>
          </p:cNvSpPr>
          <p:nvPr>
            <p:ph type="body" sz="quarter" idx="19" hasCustomPrompt="1"/>
          </p:nvPr>
        </p:nvSpPr>
        <p:spPr>
          <a:xfrm>
            <a:off x="3691072" y="5933357"/>
            <a:ext cx="3577829" cy="1155755"/>
          </a:xfrm>
        </p:spPr>
        <p:txBody>
          <a:bodyPr/>
          <a:lstStyle>
            <a:lvl1pPr marL="0" marR="0" indent="0" algn="l" defTabSz="457200" rtl="0" eaLnBrk="1" fontAlgn="auto" latinLnBrk="0" hangingPunct="1">
              <a:lnSpc>
                <a:spcPts val="1400"/>
              </a:lnSpc>
              <a:spcBef>
                <a:spcPct val="20000"/>
              </a:spcBef>
              <a:spcAft>
                <a:spcPts val="0"/>
              </a:spcAft>
              <a:buClrTx/>
              <a:buSzTx/>
              <a:buFontTx/>
              <a:buNone/>
              <a:tabLst/>
              <a:defRPr baseline="0">
                <a:solidFill>
                  <a:schemeClr val="tx1"/>
                </a:solidFill>
              </a:defRPr>
            </a:lvl1pPr>
          </a:lstStyle>
          <a:p>
            <a:pPr marL="0" marR="0" lvl="0" indent="0" algn="l" defTabSz="457200" rtl="0" eaLnBrk="1" fontAlgn="auto" latinLnBrk="0" hangingPunct="1">
              <a:lnSpc>
                <a:spcPts val="1400"/>
              </a:lnSpc>
              <a:spcBef>
                <a:spcPct val="20000"/>
              </a:spcBef>
              <a:spcAft>
                <a:spcPts val="0"/>
              </a:spcAft>
              <a:buClrTx/>
              <a:buSzTx/>
              <a:buFontTx/>
              <a:buNone/>
              <a:tabLst/>
              <a:defRPr/>
            </a:pPr>
            <a:r>
              <a:rPr lang="en-US" dirty="0"/>
              <a:t>Insert your listing description here. We have prepared a sample of a listing flyer to get you started and help save you time and money. We hope our flyers will help you sell or rent a property! Insert your listing description here. We have prepared a sample of a listing flyer to get you started and help save you time and money. We hope our flyers will help you sell or rent a property!</a:t>
            </a:r>
          </a:p>
        </p:txBody>
      </p:sp>
      <p:sp>
        <p:nvSpPr>
          <p:cNvPr id="43" name="Text Placeholder 42"/>
          <p:cNvSpPr>
            <a:spLocks noGrp="1"/>
          </p:cNvSpPr>
          <p:nvPr>
            <p:ph type="body" sz="quarter" idx="20" hasCustomPrompt="1"/>
          </p:nvPr>
        </p:nvSpPr>
        <p:spPr>
          <a:xfrm>
            <a:off x="1287463" y="8907606"/>
            <a:ext cx="3119437" cy="878064"/>
          </a:xfrm>
        </p:spPr>
        <p:txBody>
          <a:bodyPr anchor="ctr" anchorCtr="0"/>
          <a:lstStyle>
            <a:lvl1pPr>
              <a:lnSpc>
                <a:spcPts val="1100"/>
              </a:lnSpc>
              <a:defRPr sz="800" baseline="0">
                <a:solidFill>
                  <a:schemeClr val="bg1"/>
                </a:solidFill>
              </a:defRPr>
            </a:lvl1pPr>
          </a:lstStyle>
          <a:p>
            <a:pPr lvl="0"/>
            <a:r>
              <a:rPr lang="en-US" dirty="0"/>
              <a:t>AGENT NAME &amp; CONTACT INFO</a:t>
            </a:r>
          </a:p>
          <a:p>
            <a:pPr lvl="0"/>
            <a:r>
              <a:rPr lang="en-US" dirty="0"/>
              <a:t>REALTOR ® • BRE# 12334568900</a:t>
            </a:r>
          </a:p>
          <a:p>
            <a:pPr lvl="0"/>
            <a:r>
              <a:rPr lang="en-US" dirty="0"/>
              <a:t>O 949.370.7140  C 949.370.7140</a:t>
            </a:r>
          </a:p>
          <a:p>
            <a:pPr lvl="0"/>
            <a:r>
              <a:rPr lang="en-US" dirty="0" err="1"/>
              <a:t>Agent@RealtyONEGroup.com</a:t>
            </a:r>
            <a:endParaRPr lang="en-US" dirty="0"/>
          </a:p>
          <a:p>
            <a:pPr lvl="0"/>
            <a:r>
              <a:rPr lang="en-US" dirty="0"/>
              <a:t>YOURSITENAME.COM</a:t>
            </a:r>
          </a:p>
        </p:txBody>
      </p:sp>
      <p:pic>
        <p:nvPicPr>
          <p:cNvPr id="9" name="Picture 8" descr="Equal Housing.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1930" y="9788845"/>
            <a:ext cx="167990" cy="167990"/>
          </a:xfrm>
          <a:prstGeom prst="rect">
            <a:avLst/>
          </a:prstGeom>
        </p:spPr>
      </p:pic>
      <p:pic>
        <p:nvPicPr>
          <p:cNvPr id="11" name="Picture 10" descr="Realtor.t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6695" y="9785670"/>
            <a:ext cx="167990" cy="167990"/>
          </a:xfrm>
          <a:prstGeom prst="rect">
            <a:avLst/>
          </a:prstGeom>
        </p:spPr>
      </p:pic>
      <p:sp>
        <p:nvSpPr>
          <p:cNvPr id="13" name="TextBox 12"/>
          <p:cNvSpPr txBox="1"/>
          <p:nvPr userDrawn="1"/>
        </p:nvSpPr>
        <p:spPr>
          <a:xfrm>
            <a:off x="1849967" y="9788314"/>
            <a:ext cx="5003800" cy="169277"/>
          </a:xfrm>
          <a:prstGeom prst="rect">
            <a:avLst/>
          </a:prstGeom>
          <a:noFill/>
        </p:spPr>
        <p:txBody>
          <a:bodyPr wrap="square" rtlCol="0">
            <a:spAutoFit/>
          </a:bodyPr>
          <a:lstStyle/>
          <a:p>
            <a:r>
              <a:rPr lang="en-US" sz="500" baseline="0" dirty="0">
                <a:solidFill>
                  <a:schemeClr val="bg1">
                    <a:lumMod val="75000"/>
                  </a:schemeClr>
                </a:solidFill>
                <a:latin typeface="Museo Sans 300"/>
              </a:rPr>
              <a:t>If your property is already listed with another broker, this is not intended as a solicitation. Information is deemed reliable but not guaranteed.</a:t>
            </a:r>
          </a:p>
        </p:txBody>
      </p:sp>
    </p:spTree>
    <p:extLst>
      <p:ext uri="{BB962C8B-B14F-4D97-AF65-F5344CB8AC3E}">
        <p14:creationId xmlns:p14="http://schemas.microsoft.com/office/powerpoint/2010/main" val="12599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DC380E-1DEC-F845-A0F8-4776A55FBA63}"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41C3A-97E7-FA4A-BADF-5E00E99355CF}" type="slidenum">
              <a:rPr lang="en-US" smtClean="0"/>
              <a:t>‹#›</a:t>
            </a:fld>
            <a:endParaRPr lang="en-US"/>
          </a:p>
        </p:txBody>
      </p:sp>
    </p:spTree>
    <p:extLst>
      <p:ext uri="{BB962C8B-B14F-4D97-AF65-F5344CB8AC3E}">
        <p14:creationId xmlns:p14="http://schemas.microsoft.com/office/powerpoint/2010/main" val="928028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9DC380E-1DEC-F845-A0F8-4776A55FBA63}" type="datetimeFigureOut">
              <a:rPr lang="en-US" smtClean="0"/>
              <a:t>11/6/2019</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8D41C3A-97E7-FA4A-BADF-5E00E99355CF}" type="slidenum">
              <a:rPr lang="en-US" smtClean="0"/>
              <a:t>‹#›</a:t>
            </a:fld>
            <a:endParaRPr lang="en-US" dirty="0"/>
          </a:p>
        </p:txBody>
      </p:sp>
    </p:spTree>
    <p:extLst>
      <p:ext uri="{BB962C8B-B14F-4D97-AF65-F5344CB8AC3E}">
        <p14:creationId xmlns:p14="http://schemas.microsoft.com/office/powerpoint/2010/main" val="2554417826"/>
      </p:ext>
    </p:extLst>
  </p:cSld>
  <p:clrMap bg1="lt1" tx1="dk1" bg2="lt2" tx2="dk2" accent1="accent1" accent2="accent2" accent3="accent3" accent4="accent4" accent5="accent5" accent6="accent6" hlink="hlink" folHlink="folHlink"/>
  <p:sldLayoutIdLst>
    <p:sldLayoutId id="2147483657" r:id="rId1"/>
    <p:sldLayoutId id="2147483649" r:id="rId2"/>
  </p:sldLayoutIdLst>
  <p:txStyles>
    <p:titleStyle>
      <a:lvl1pPr algn="ctr" defTabSz="457200" rtl="0" eaLnBrk="1" latinLnBrk="0" hangingPunct="1">
        <a:spcBef>
          <a:spcPct val="0"/>
        </a:spcBef>
        <a:buNone/>
        <a:defRPr sz="2900" b="0" i="0" kern="1200" cap="all" baseline="0">
          <a:solidFill>
            <a:srgbClr val="AC934A"/>
          </a:solidFill>
          <a:latin typeface="Museo Sans 100"/>
          <a:ea typeface="+mj-ea"/>
          <a:cs typeface="+mj-cs"/>
        </a:defRPr>
      </a:lvl1pPr>
    </p:titleStyle>
    <p:bodyStyle>
      <a:lvl1pPr marL="0" indent="0" algn="l" defTabSz="457200" rtl="0" eaLnBrk="1" latinLnBrk="0" hangingPunct="1">
        <a:lnSpc>
          <a:spcPts val="1400"/>
        </a:lnSpc>
        <a:spcBef>
          <a:spcPct val="20000"/>
        </a:spcBef>
        <a:buFontTx/>
        <a:buNone/>
        <a:defRPr sz="900" b="0" i="0" kern="1200" cap="none" baseline="0">
          <a:solidFill>
            <a:schemeClr val="tx1">
              <a:lumMod val="50000"/>
              <a:lumOff val="50000"/>
            </a:schemeClr>
          </a:solidFill>
          <a:latin typeface="Museo Sans 300"/>
          <a:ea typeface="+mn-ea"/>
          <a:cs typeface="+mn-cs"/>
        </a:defRPr>
      </a:lvl1pPr>
      <a:lvl2pPr marL="457200" indent="0" algn="l" defTabSz="457200" rtl="0" eaLnBrk="1" latinLnBrk="0" hangingPunct="1">
        <a:lnSpc>
          <a:spcPts val="1400"/>
        </a:lnSpc>
        <a:spcBef>
          <a:spcPct val="20000"/>
        </a:spcBef>
        <a:buFontTx/>
        <a:buNone/>
        <a:defRPr sz="900" b="0" i="0" kern="1200" cap="none" baseline="0">
          <a:solidFill>
            <a:schemeClr val="tx1">
              <a:lumMod val="50000"/>
              <a:lumOff val="50000"/>
            </a:schemeClr>
          </a:solidFill>
          <a:latin typeface="Museo Sans 300"/>
          <a:ea typeface="+mn-ea"/>
          <a:cs typeface="+mn-cs"/>
        </a:defRPr>
      </a:lvl2pPr>
      <a:lvl3pPr marL="914400" indent="0" algn="l" defTabSz="457200" rtl="0" eaLnBrk="1" latinLnBrk="0" hangingPunct="1">
        <a:lnSpc>
          <a:spcPts val="1400"/>
        </a:lnSpc>
        <a:spcBef>
          <a:spcPct val="20000"/>
        </a:spcBef>
        <a:buFontTx/>
        <a:buNone/>
        <a:defRPr sz="900" b="0" i="0" kern="1200" cap="none" baseline="0">
          <a:solidFill>
            <a:schemeClr val="tx1">
              <a:lumMod val="50000"/>
              <a:lumOff val="50000"/>
            </a:schemeClr>
          </a:solidFill>
          <a:latin typeface="Museo Sans 300"/>
          <a:ea typeface="+mn-ea"/>
          <a:cs typeface="+mn-cs"/>
        </a:defRPr>
      </a:lvl3pPr>
      <a:lvl4pPr marL="1371600" indent="0" algn="l" defTabSz="457200" rtl="0" eaLnBrk="1" latinLnBrk="0" hangingPunct="1">
        <a:lnSpc>
          <a:spcPts val="1400"/>
        </a:lnSpc>
        <a:spcBef>
          <a:spcPct val="20000"/>
        </a:spcBef>
        <a:buFontTx/>
        <a:buNone/>
        <a:defRPr sz="900" b="0" i="0" kern="1200" cap="none" baseline="0">
          <a:solidFill>
            <a:schemeClr val="tx1">
              <a:lumMod val="50000"/>
              <a:lumOff val="50000"/>
            </a:schemeClr>
          </a:solidFill>
          <a:latin typeface="Museo Sans 300"/>
          <a:ea typeface="+mn-ea"/>
          <a:cs typeface="+mn-cs"/>
        </a:defRPr>
      </a:lvl4pPr>
      <a:lvl5pPr marL="1828800" indent="0" algn="l" defTabSz="457200" rtl="0" eaLnBrk="1" latinLnBrk="0" hangingPunct="1">
        <a:lnSpc>
          <a:spcPts val="1400"/>
        </a:lnSpc>
        <a:spcBef>
          <a:spcPct val="20000"/>
        </a:spcBef>
        <a:buFontTx/>
        <a:buNone/>
        <a:defRPr sz="900" b="0" i="0" kern="1200" cap="none" baseline="0">
          <a:solidFill>
            <a:schemeClr val="tx1">
              <a:lumMod val="50000"/>
              <a:lumOff val="50000"/>
            </a:schemeClr>
          </a:solidFill>
          <a:latin typeface="Museo Sans 3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pattFill prst="pct5">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29850" y="4862317"/>
            <a:ext cx="3577494" cy="401660"/>
          </a:xfrm>
        </p:spPr>
        <p:txBody>
          <a:bodyPr/>
          <a:lstStyle/>
          <a:p>
            <a:pPr algn="ctr"/>
            <a:r>
              <a:rPr lang="en-US" sz="2800" dirty="0"/>
              <a:t>$249,900</a:t>
            </a:r>
          </a:p>
        </p:txBody>
      </p:sp>
      <p:sp>
        <p:nvSpPr>
          <p:cNvPr id="4" name="Text Placeholder 3"/>
          <p:cNvSpPr>
            <a:spLocks noGrp="1"/>
          </p:cNvSpPr>
          <p:nvPr>
            <p:ph type="body" sz="half" idx="2"/>
          </p:nvPr>
        </p:nvSpPr>
        <p:spPr>
          <a:xfrm>
            <a:off x="3729850" y="7449014"/>
            <a:ext cx="3577494" cy="1408626"/>
          </a:xfrm>
        </p:spPr>
        <p:txBody>
          <a:bodyPr/>
          <a:lstStyle/>
          <a:p>
            <a:r>
              <a:rPr lang="en-US" sz="1000" dirty="0"/>
              <a:t>Fresh Paint, New carpet and New LVP flooring</a:t>
            </a:r>
          </a:p>
          <a:p>
            <a:r>
              <a:rPr lang="en-US" sz="1000" dirty="0"/>
              <a:t>Downstairs guest room</a:t>
            </a:r>
          </a:p>
          <a:p>
            <a:r>
              <a:rPr lang="en-US" sz="1000" dirty="0"/>
              <a:t>Large kitchen w/ granite countertops and stainless appliances</a:t>
            </a:r>
          </a:p>
          <a:p>
            <a:r>
              <a:rPr lang="en-US" sz="1000" dirty="0"/>
              <a:t>Amenities include Neighborhood Pool, Play Park and Walk/Jog Trails</a:t>
            </a:r>
          </a:p>
          <a:p>
            <a:r>
              <a:rPr lang="en-US" sz="1000" dirty="0"/>
              <a:t>54,000 square foot YMCA located in neighborhood</a:t>
            </a:r>
          </a:p>
          <a:p>
            <a:endParaRPr lang="en-US" dirty="0"/>
          </a:p>
        </p:txBody>
      </p:sp>
      <p:sp>
        <p:nvSpPr>
          <p:cNvPr id="5" name="Text Placeholder 4"/>
          <p:cNvSpPr>
            <a:spLocks noGrp="1"/>
          </p:cNvSpPr>
          <p:nvPr>
            <p:ph type="body" sz="quarter" idx="13"/>
          </p:nvPr>
        </p:nvSpPr>
        <p:spPr>
          <a:xfrm>
            <a:off x="3400023" y="4387568"/>
            <a:ext cx="4237149" cy="457207"/>
          </a:xfrm>
        </p:spPr>
        <p:txBody>
          <a:bodyPr/>
          <a:lstStyle/>
          <a:p>
            <a:pPr algn="ctr"/>
            <a:r>
              <a:rPr lang="en-US" sz="3600" dirty="0"/>
              <a:t>JUST </a:t>
            </a:r>
            <a:r>
              <a:rPr lang="en-US" sz="3600" dirty="0" err="1"/>
              <a:t>LISTed</a:t>
            </a:r>
            <a:r>
              <a:rPr lang="en-US" sz="3600" dirty="0"/>
              <a:t>!</a:t>
            </a:r>
          </a:p>
        </p:txBody>
      </p:sp>
      <p:sp>
        <p:nvSpPr>
          <p:cNvPr id="6" name="Text Placeholder 5"/>
          <p:cNvSpPr>
            <a:spLocks noGrp="1"/>
          </p:cNvSpPr>
          <p:nvPr>
            <p:ph type="body" sz="quarter" idx="14"/>
          </p:nvPr>
        </p:nvSpPr>
        <p:spPr>
          <a:xfrm>
            <a:off x="3646762" y="5215842"/>
            <a:ext cx="3743670" cy="187082"/>
          </a:xfrm>
        </p:spPr>
        <p:txBody>
          <a:bodyPr/>
          <a:lstStyle/>
          <a:p>
            <a:pPr algn="ctr"/>
            <a:r>
              <a:rPr lang="en-US" sz="1200" dirty="0"/>
              <a:t>4 Bedroom 2.5 Bathroom w/ LOFT ON POND LOT </a:t>
            </a:r>
          </a:p>
        </p:txBody>
      </p:sp>
      <p:sp>
        <p:nvSpPr>
          <p:cNvPr id="7" name="Text Placeholder 6"/>
          <p:cNvSpPr>
            <a:spLocks noGrp="1"/>
          </p:cNvSpPr>
          <p:nvPr>
            <p:ph type="body" sz="quarter" idx="15"/>
          </p:nvPr>
        </p:nvSpPr>
        <p:spPr>
          <a:xfrm>
            <a:off x="3729834" y="5534024"/>
            <a:ext cx="3577527" cy="289948"/>
          </a:xfrm>
        </p:spPr>
        <p:txBody>
          <a:bodyPr/>
          <a:lstStyle/>
          <a:p>
            <a:pPr algn="ctr"/>
            <a:r>
              <a:rPr lang="en-US" sz="1400" dirty="0"/>
              <a:t>138 Brookhaven Rd., Summerville, SC 29486</a:t>
            </a:r>
          </a:p>
        </p:txBody>
      </p:sp>
      <p:pic>
        <p:nvPicPr>
          <p:cNvPr id="21" name="Picture Placeholder 20">
            <a:extLst>
              <a:ext uri="{FF2B5EF4-FFF2-40B4-BE49-F238E27FC236}">
                <a16:creationId xmlns:a16="http://schemas.microsoft.com/office/drawing/2014/main" id="{9DD91B58-A19B-4324-A503-08A01EFC2375}"/>
              </a:ext>
            </a:extLst>
          </p:cNvPr>
          <p:cNvPicPr>
            <a:picLocks noGrp="1" noChangeAspect="1"/>
          </p:cNvPicPr>
          <p:nvPr>
            <p:ph type="pic" sz="quarter" idx="18"/>
          </p:nvPr>
        </p:nvPicPr>
        <p:blipFill>
          <a:blip r:embed="rId3"/>
          <a:srcRect/>
          <a:stretch/>
        </p:blipFill>
        <p:spPr>
          <a:xfrm>
            <a:off x="251676" y="8907606"/>
            <a:ext cx="695574" cy="923330"/>
          </a:xfrm>
          <a:effectLst>
            <a:softEdge rad="12700"/>
          </a:effectLst>
        </p:spPr>
      </p:pic>
      <p:sp>
        <p:nvSpPr>
          <p:cNvPr id="11" name="Text Placeholder 10"/>
          <p:cNvSpPr>
            <a:spLocks noGrp="1"/>
          </p:cNvSpPr>
          <p:nvPr>
            <p:ph type="body" sz="quarter" idx="19"/>
          </p:nvPr>
        </p:nvSpPr>
        <p:spPr>
          <a:xfrm>
            <a:off x="3706533" y="5962917"/>
            <a:ext cx="3624128" cy="1650569"/>
          </a:xfrm>
        </p:spPr>
        <p:txBody>
          <a:bodyPr/>
          <a:lstStyle/>
          <a:p>
            <a:r>
              <a:rPr lang="en-US" sz="1000" dirty="0"/>
              <a:t>Beautiful home in the highly desired community of Cane Bay Plantation. The living room is ample in size with corner fireplace. Open Kitchen with eat in area, stainless appliances and granite countertops.  Guest bedroom downstairs is the 4</a:t>
            </a:r>
            <a:r>
              <a:rPr lang="en-US" sz="1000" baseline="30000" dirty="0"/>
              <a:t>th</a:t>
            </a:r>
            <a:r>
              <a:rPr lang="en-US" sz="1000" dirty="0"/>
              <a:t> bedroom. Upstairs you will find a huge master bedroom with </a:t>
            </a:r>
            <a:r>
              <a:rPr lang="en-US" sz="1000" dirty="0" err="1"/>
              <a:t>en</a:t>
            </a:r>
            <a:r>
              <a:rPr lang="en-US" sz="1000" dirty="0"/>
              <a:t>-suite bath, complete with dual vanities. The loft and second &amp; third bedrooms are also located upstairs. The backyard, which backs up to a pond, is open and airy!</a:t>
            </a:r>
          </a:p>
        </p:txBody>
      </p:sp>
      <p:sp>
        <p:nvSpPr>
          <p:cNvPr id="12" name="Text Placeholder 11"/>
          <p:cNvSpPr>
            <a:spLocks noGrp="1"/>
          </p:cNvSpPr>
          <p:nvPr>
            <p:ph type="body" sz="quarter" idx="20"/>
          </p:nvPr>
        </p:nvSpPr>
        <p:spPr>
          <a:xfrm>
            <a:off x="947250" y="8907606"/>
            <a:ext cx="1755188" cy="828098"/>
          </a:xfrm>
        </p:spPr>
        <p:txBody>
          <a:bodyPr/>
          <a:lstStyle/>
          <a:p>
            <a:r>
              <a:rPr lang="en-US" sz="900" dirty="0"/>
              <a:t>Celena Thornton       </a:t>
            </a:r>
          </a:p>
          <a:p>
            <a:r>
              <a:rPr lang="en-US" sz="900" dirty="0"/>
              <a:t>REALTOR®- Broker Associate</a:t>
            </a:r>
          </a:p>
          <a:p>
            <a:r>
              <a:rPr lang="en-US" sz="900" dirty="0"/>
              <a:t>Cell  843-408-8977</a:t>
            </a:r>
          </a:p>
          <a:p>
            <a:r>
              <a:rPr lang="en-US" sz="900" dirty="0"/>
              <a:t>Celena@CarolinaGirlsRealty.com</a:t>
            </a:r>
          </a:p>
          <a:p>
            <a:r>
              <a:rPr lang="en-US" sz="900" dirty="0"/>
              <a:t>www.CarolinaGirlsRealty.com</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390" y="9171776"/>
            <a:ext cx="1943100" cy="563928"/>
          </a:xfrm>
          <a:prstGeom prst="rect">
            <a:avLst/>
          </a:prstGeom>
        </p:spPr>
      </p:pic>
      <p:pic>
        <p:nvPicPr>
          <p:cNvPr id="20" name="Picture Placeholder 19" descr="An empty road with grass on the side of a building&#10;&#10;Description automatically generated">
            <a:extLst>
              <a:ext uri="{FF2B5EF4-FFF2-40B4-BE49-F238E27FC236}">
                <a16:creationId xmlns:a16="http://schemas.microsoft.com/office/drawing/2014/main" id="{468410EE-3309-4858-AFBD-071FE54BD74D}"/>
              </a:ext>
            </a:extLst>
          </p:cNvPr>
          <p:cNvPicPr>
            <a:picLocks noGrp="1" noChangeAspect="1"/>
          </p:cNvPicPr>
          <p:nvPr>
            <p:ph type="pic" sz="quarter" idx="17"/>
          </p:nvPr>
        </p:nvPicPr>
        <p:blipFill>
          <a:blip r:embed="rId5"/>
          <a:srcRect t="3394" b="3394"/>
          <a:stretch>
            <a:fillRect/>
          </a:stretch>
        </p:blipFill>
        <p:spPr>
          <a:xfrm>
            <a:off x="334434" y="6676192"/>
            <a:ext cx="2935288" cy="1823308"/>
          </a:xfrm>
        </p:spPr>
      </p:pic>
      <p:pic>
        <p:nvPicPr>
          <p:cNvPr id="25" name="Picture Placeholder 24" descr="A large empty room&#10;&#10;Description automatically generated">
            <a:extLst>
              <a:ext uri="{FF2B5EF4-FFF2-40B4-BE49-F238E27FC236}">
                <a16:creationId xmlns:a16="http://schemas.microsoft.com/office/drawing/2014/main" id="{A0DCF3A1-7E15-4704-B385-0DAA059D51AD}"/>
              </a:ext>
            </a:extLst>
          </p:cNvPr>
          <p:cNvPicPr>
            <a:picLocks noGrp="1" noChangeAspect="1"/>
          </p:cNvPicPr>
          <p:nvPr>
            <p:ph type="pic" sz="quarter" idx="16"/>
          </p:nvPr>
        </p:nvPicPr>
        <p:blipFill>
          <a:blip r:embed="rId6"/>
          <a:srcRect t="3394" b="3394"/>
          <a:stretch>
            <a:fillRect/>
          </a:stretch>
        </p:blipFill>
        <p:spPr>
          <a:xfrm>
            <a:off x="334434" y="4480017"/>
            <a:ext cx="2935572" cy="1823350"/>
          </a:xfrm>
        </p:spPr>
      </p:pic>
      <p:pic>
        <p:nvPicPr>
          <p:cNvPr id="33" name="Picture Placeholder 32" descr="A large brick building with grass in front of a house&#10;&#10;Description automatically generated">
            <a:extLst>
              <a:ext uri="{FF2B5EF4-FFF2-40B4-BE49-F238E27FC236}">
                <a16:creationId xmlns:a16="http://schemas.microsoft.com/office/drawing/2014/main" id="{1796859A-4A2F-46B3-B47D-CB689A0E0F39}"/>
              </a:ext>
            </a:extLst>
          </p:cNvPr>
          <p:cNvPicPr>
            <a:picLocks noGrp="1" noChangeAspect="1"/>
          </p:cNvPicPr>
          <p:nvPr>
            <p:ph type="pic" idx="1"/>
          </p:nvPr>
        </p:nvPicPr>
        <p:blipFill>
          <a:blip r:embed="rId7"/>
          <a:srcRect t="9558" b="9558"/>
          <a:stretch>
            <a:fillRect/>
          </a:stretch>
        </p:blipFill>
        <p:spPr>
          <a:xfrm>
            <a:off x="0" y="0"/>
            <a:ext cx="7772400" cy="4108804"/>
          </a:xfrm>
        </p:spPr>
      </p:pic>
      <p:pic>
        <p:nvPicPr>
          <p:cNvPr id="34" name="Picture 33" descr="A person smiling and posing for the camera&#10;&#10;Description automatically generated">
            <a:extLst>
              <a:ext uri="{FF2B5EF4-FFF2-40B4-BE49-F238E27FC236}">
                <a16:creationId xmlns:a16="http://schemas.microsoft.com/office/drawing/2014/main" id="{9248CB30-C078-430F-A0F3-5B906C9743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4843" y="8907606"/>
            <a:ext cx="738664" cy="923330"/>
          </a:xfrm>
          <a:prstGeom prst="rect">
            <a:avLst/>
          </a:prstGeom>
        </p:spPr>
      </p:pic>
      <p:sp>
        <p:nvSpPr>
          <p:cNvPr id="35" name="TextBox 34">
            <a:extLst>
              <a:ext uri="{FF2B5EF4-FFF2-40B4-BE49-F238E27FC236}">
                <a16:creationId xmlns:a16="http://schemas.microsoft.com/office/drawing/2014/main" id="{9CA57C4E-C6DB-4274-A097-80C229CB3FA8}"/>
              </a:ext>
            </a:extLst>
          </p:cNvPr>
          <p:cNvSpPr txBox="1"/>
          <p:nvPr/>
        </p:nvSpPr>
        <p:spPr>
          <a:xfrm>
            <a:off x="3465912" y="8907606"/>
            <a:ext cx="1699954" cy="923330"/>
          </a:xfrm>
          <a:prstGeom prst="rect">
            <a:avLst/>
          </a:prstGeom>
          <a:noFill/>
        </p:spPr>
        <p:txBody>
          <a:bodyPr wrap="square" rtlCol="0">
            <a:spAutoFit/>
          </a:bodyPr>
          <a:lstStyle/>
          <a:p>
            <a:r>
              <a:rPr lang="en-US" sz="900" dirty="0">
                <a:solidFill>
                  <a:schemeClr val="bg1"/>
                </a:solidFill>
                <a:latin typeface="Museo Sans 300"/>
              </a:rPr>
              <a:t>Laurie Johnson</a:t>
            </a:r>
          </a:p>
          <a:p>
            <a:r>
              <a:rPr lang="en-US" sz="900" dirty="0">
                <a:solidFill>
                  <a:schemeClr val="bg1"/>
                </a:solidFill>
                <a:latin typeface="Museo Sans 300"/>
              </a:rPr>
              <a:t>Mortgage Loan Originator</a:t>
            </a:r>
          </a:p>
          <a:p>
            <a:r>
              <a:rPr lang="en-US" sz="900" dirty="0">
                <a:solidFill>
                  <a:schemeClr val="bg1"/>
                </a:solidFill>
                <a:latin typeface="Museo Sans 300"/>
              </a:rPr>
              <a:t>NMLS# 1837491</a:t>
            </a:r>
          </a:p>
          <a:p>
            <a:r>
              <a:rPr lang="en-US" sz="900" dirty="0">
                <a:solidFill>
                  <a:schemeClr val="bg1"/>
                </a:solidFill>
                <a:latin typeface="Museo Sans 300"/>
              </a:rPr>
              <a:t>843.708.4440</a:t>
            </a:r>
          </a:p>
          <a:p>
            <a:r>
              <a:rPr lang="en-US" sz="900" dirty="0">
                <a:solidFill>
                  <a:schemeClr val="bg1"/>
                </a:solidFill>
                <a:latin typeface="Museo Sans 300"/>
              </a:rPr>
              <a:t>Laurie.Johnson@htlenders.com </a:t>
            </a:r>
          </a:p>
          <a:p>
            <a:r>
              <a:rPr lang="en-US" sz="900" dirty="0">
                <a:solidFill>
                  <a:schemeClr val="bg1"/>
                </a:solidFill>
                <a:latin typeface="Museo Sans 300"/>
              </a:rPr>
              <a:t>www.ljhomeloans.com</a:t>
            </a:r>
          </a:p>
        </p:txBody>
      </p:sp>
    </p:spTree>
    <p:extLst>
      <p:ext uri="{BB962C8B-B14F-4D97-AF65-F5344CB8AC3E}">
        <p14:creationId xmlns:p14="http://schemas.microsoft.com/office/powerpoint/2010/main" val="1087158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191</Words>
  <Application>Microsoft Office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Museo Sans 100</vt:lpstr>
      <vt:lpstr>Museo Sans 300</vt:lpstr>
      <vt:lpstr>Museo Sans 500</vt:lpstr>
      <vt:lpstr>Office Theme</vt:lpstr>
      <vt:lpstr>$249,900</vt:lpstr>
    </vt:vector>
  </TitlesOfParts>
  <Company>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Schwausch</dc:creator>
  <cp:lastModifiedBy>A. Thomas Price</cp:lastModifiedBy>
  <cp:revision>40</cp:revision>
  <cp:lastPrinted>2016-11-22T23:37:19Z</cp:lastPrinted>
  <dcterms:created xsi:type="dcterms:W3CDTF">2016-11-22T22:35:25Z</dcterms:created>
  <dcterms:modified xsi:type="dcterms:W3CDTF">2019-11-06T13:20:12Z</dcterms:modified>
</cp:coreProperties>
</file>