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9A1"/>
    <a:srgbClr val="7A600F"/>
    <a:srgbClr val="1EC2F3"/>
    <a:srgbClr val="FEBE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678" y="-291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9/26/2019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296042"/>
            <a:ext cx="7772400" cy="4371975"/>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3482262"/>
            <a:ext cx="7772400" cy="594525"/>
          </a:xfrm>
          <a:solidFill>
            <a:srgbClr val="2369A1">
              <a:alpha val="50000"/>
            </a:srgbClr>
          </a:solidFill>
        </p:spPr>
        <p:txBody>
          <a:bodyPr anchor="ctr">
            <a:noAutofit/>
          </a:bodyPr>
          <a:lstStyle/>
          <a:p>
            <a:r>
              <a:rPr lang="en-US" sz="2400" b="1" i="1" dirty="0">
                <a:solidFill>
                  <a:schemeClr val="bg1"/>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rPr>
              <a:t>Three Lots to Choose From!</a:t>
            </a:r>
            <a:endParaRPr lang="en-US" sz="1600" b="1" i="1" dirty="0">
              <a:solidFill>
                <a:schemeClr val="bg1"/>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64627" y="8981184"/>
            <a:ext cx="2243146" cy="86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011962"/>
            <a:ext cx="3174149" cy="800219"/>
          </a:xfrm>
          <a:prstGeom prst="rect">
            <a:avLst/>
          </a:prstGeom>
        </p:spPr>
        <p:txBody>
          <a:bodyPr wrap="square">
            <a:spAutoFit/>
          </a:bodyPr>
          <a:lstStyle/>
          <a:p>
            <a:r>
              <a:rPr lang="pt-BR" sz="1800" b="1" dirty="0">
                <a:latin typeface="Arial" panose="020B0604020202020204" pitchFamily="34" charset="0"/>
                <a:cs typeface="Arial" panose="020B0604020202020204" pitchFamily="34" charset="0"/>
              </a:rPr>
              <a:t>Kim Adinolfi</a:t>
            </a:r>
          </a:p>
          <a:p>
            <a:r>
              <a:rPr lang="pt-BR" sz="1400" dirty="0">
                <a:latin typeface="Arial" panose="020B0604020202020204" pitchFamily="34" charset="0"/>
                <a:cs typeface="Arial" panose="020B0604020202020204" pitchFamily="34" charset="0"/>
              </a:rPr>
              <a:t>843-452-9923</a:t>
            </a:r>
          </a:p>
          <a:p>
            <a:r>
              <a:rPr lang="en-US" sz="1400" dirty="0">
                <a:latin typeface="Arial" panose="020B0604020202020204" pitchFamily="34" charset="0"/>
                <a:cs typeface="Arial" panose="020B0604020202020204" pitchFamily="34" charset="0"/>
              </a:rPr>
              <a:t>kim.adinolfi@yahoo.com</a:t>
            </a:r>
          </a:p>
        </p:txBody>
      </p:sp>
      <p:sp>
        <p:nvSpPr>
          <p:cNvPr id="3" name="Rectangle 2"/>
          <p:cNvSpPr/>
          <p:nvPr/>
        </p:nvSpPr>
        <p:spPr>
          <a:xfrm>
            <a:off x="152401" y="6016602"/>
            <a:ext cx="7467600" cy="954107"/>
          </a:xfrm>
          <a:prstGeom prst="rect">
            <a:avLst/>
          </a:prstGeom>
        </p:spPr>
        <p:txBody>
          <a:bodyPr wrap="square">
            <a:spAutoFit/>
          </a:bodyPr>
          <a:lstStyle/>
          <a:p>
            <a:pPr algn="ctr"/>
            <a:r>
              <a:rPr lang="en-US" sz="1400" dirty="0">
                <a:solidFill>
                  <a:srgbClr val="2369A1"/>
                </a:solidFill>
                <a:latin typeface="Arial" panose="020B0604020202020204" pitchFamily="34" charset="0"/>
                <a:cs typeface="Arial" panose="020B0604020202020204" pitchFamily="34" charset="0"/>
              </a:rPr>
              <a:t>Located on Guy Creek with easy access to downtown , this beautiful secluded marsh front lot is conveniently located to dining, shopping and all the popular activities that Charleston has to offer. Surrounded by tremendous live oaks, this lot offers astonishing views of Charleston at its best. Complete with a dock permit, your dream home awaits!</a:t>
            </a:r>
          </a:p>
        </p:txBody>
      </p:sp>
      <p:sp>
        <p:nvSpPr>
          <p:cNvPr id="4" name="Rectangle 3"/>
          <p:cNvSpPr/>
          <p:nvPr/>
        </p:nvSpPr>
        <p:spPr>
          <a:xfrm>
            <a:off x="5007772" y="9088906"/>
            <a:ext cx="2764627" cy="738664"/>
          </a:xfrm>
          <a:prstGeom prst="rect">
            <a:avLst/>
          </a:prstGeom>
        </p:spPr>
        <p:txBody>
          <a:bodyPr wrap="square">
            <a:spAutoFit/>
          </a:bodyPr>
          <a:lstStyle/>
          <a:p>
            <a:pPr algn="r"/>
            <a:r>
              <a:rPr lang="en-US" sz="1400" dirty="0">
                <a:latin typeface="Arial" panose="020B0604020202020204" pitchFamily="34" charset="0"/>
                <a:cs typeface="Arial" panose="020B0604020202020204" pitchFamily="34" charset="0"/>
              </a:rPr>
              <a:t>Armada Realty Group</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7301 Rivers Ave. Ste 182</a:t>
            </a:r>
          </a:p>
          <a:p>
            <a:pPr algn="r"/>
            <a:r>
              <a:rPr lang="en-US" sz="1400" dirty="0">
                <a:latin typeface="Arial" panose="020B0604020202020204" pitchFamily="34" charset="0"/>
                <a:cs typeface="Arial" panose="020B0604020202020204" pitchFamily="34" charset="0"/>
              </a:rPr>
              <a:t>N Charleston, SC 29406</a:t>
            </a:r>
          </a:p>
        </p:txBody>
      </p:sp>
      <p:sp>
        <p:nvSpPr>
          <p:cNvPr id="20" name="Rectangle 19"/>
          <p:cNvSpPr/>
          <p:nvPr/>
        </p:nvSpPr>
        <p:spPr>
          <a:xfrm>
            <a:off x="7734300" y="8486054"/>
            <a:ext cx="3174149" cy="800219"/>
          </a:xfrm>
          <a:prstGeom prst="rect">
            <a:avLst/>
          </a:prstGeom>
        </p:spPr>
        <p:txBody>
          <a:bodyPr wrap="square">
            <a:spAutoFit/>
          </a:bodyPr>
          <a:lstStyle/>
          <a:p>
            <a:pPr algn="r"/>
            <a:r>
              <a:rPr lang="pt-BR" sz="1800" b="1" dirty="0">
                <a:latin typeface="Arial" panose="020B0604020202020204" pitchFamily="34" charset="0"/>
                <a:cs typeface="Arial" panose="020B0604020202020204" pitchFamily="34" charset="0"/>
              </a:rPr>
              <a:t>Heather Spraker</a:t>
            </a:r>
          </a:p>
          <a:p>
            <a:pPr algn="r"/>
            <a:r>
              <a:rPr lang="pt-BR" sz="1400" dirty="0">
                <a:latin typeface="Arial" panose="020B0604020202020204" pitchFamily="34" charset="0"/>
                <a:cs typeface="Arial" panose="020B0604020202020204" pitchFamily="34" charset="0"/>
              </a:rPr>
              <a:t>843-475-2624</a:t>
            </a:r>
          </a:p>
          <a:p>
            <a:pPr algn="r"/>
            <a:r>
              <a:rPr lang="en-US" sz="1400" dirty="0">
                <a:latin typeface="Arial" panose="020B0604020202020204" pitchFamily="34" charset="0"/>
                <a:cs typeface="Arial" panose="020B0604020202020204" pitchFamily="34" charset="0"/>
              </a:rPr>
              <a:t>heather@armadarealestate.org</a:t>
            </a:r>
            <a:endParaRPr lang="en-US" sz="1600" dirty="0">
              <a:latin typeface="Arial" panose="020B0604020202020204" pitchFamily="34" charset="0"/>
              <a:cs typeface="Arial" panose="020B0604020202020204" pitchFamily="34" charset="0"/>
            </a:endParaRPr>
          </a:p>
        </p:txBody>
      </p:sp>
      <p:pic>
        <p:nvPicPr>
          <p:cNvPr id="10" name="Picture 6">
            <a:extLst>
              <a:ext uri="{FF2B5EF4-FFF2-40B4-BE49-F238E27FC236}">
                <a16:creationId xmlns:a16="http://schemas.microsoft.com/office/drawing/2014/main" id="{A4C1BB69-3FCA-430B-982D-38F54B08D76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88" r="6788"/>
          <a:stretch/>
        </p:blipFill>
        <p:spPr bwMode="auto">
          <a:xfrm>
            <a:off x="152400" y="7332758"/>
            <a:ext cx="2286000" cy="1286378"/>
          </a:xfrm>
          <a:prstGeom prst="rect">
            <a:avLst/>
          </a:prstGeom>
          <a:ln>
            <a:solidFill>
              <a:schemeClr val="bg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a:off x="152400" y="4191000"/>
            <a:ext cx="2286000" cy="1538883"/>
          </a:xfrm>
          <a:prstGeom prst="rect">
            <a:avLst/>
          </a:prstGeom>
        </p:spPr>
        <p:txBody>
          <a:bodyPr wrap="square">
            <a:spAutoFit/>
          </a:bodyPr>
          <a:lstStyle/>
          <a:p>
            <a:pPr algn="ctr"/>
            <a:r>
              <a:rPr lang="en-US" sz="1600" b="1" dirty="0">
                <a:solidFill>
                  <a:srgbClr val="2369A1"/>
                </a:solidFill>
                <a:latin typeface="Arial" panose="020B0604020202020204" pitchFamily="34" charset="0"/>
                <a:cs typeface="Arial" panose="020B0604020202020204" pitchFamily="34" charset="0"/>
              </a:rPr>
              <a:t>1391 Harbor View Rd</a:t>
            </a:r>
          </a:p>
          <a:p>
            <a:pPr algn="ctr"/>
            <a:r>
              <a:rPr lang="en-US" sz="1200" dirty="0">
                <a:solidFill>
                  <a:srgbClr val="2369A1"/>
                </a:solidFill>
                <a:latin typeface="Arial" panose="020B0604020202020204" pitchFamily="34" charset="0"/>
                <a:cs typeface="Arial" panose="020B0604020202020204" pitchFamily="34" charset="0"/>
              </a:rPr>
              <a:t>Charleston, SC 29412</a:t>
            </a:r>
          </a:p>
          <a:p>
            <a:pPr algn="ctr"/>
            <a:r>
              <a:rPr lang="en-US" sz="1200" dirty="0">
                <a:solidFill>
                  <a:srgbClr val="2369A1"/>
                </a:solidFill>
                <a:latin typeface="Arial" panose="020B0604020202020204" pitchFamily="34" charset="0"/>
                <a:cs typeface="Arial" panose="020B0604020202020204" pitchFamily="34" charset="0"/>
              </a:rPr>
              <a:t>MLS# 19009884</a:t>
            </a:r>
          </a:p>
          <a:p>
            <a:pPr algn="ctr"/>
            <a:r>
              <a:rPr lang="en-US" sz="1200" dirty="0">
                <a:solidFill>
                  <a:srgbClr val="2369A1"/>
                </a:solidFill>
                <a:latin typeface="Arial" panose="020B0604020202020204" pitchFamily="34" charset="0"/>
                <a:cs typeface="Arial" panose="020B0604020202020204" pitchFamily="34" charset="0"/>
              </a:rPr>
              <a:t>$299,900</a:t>
            </a:r>
          </a:p>
          <a:p>
            <a:pPr algn="ctr"/>
            <a:r>
              <a:rPr lang="en-US" sz="1050" dirty="0">
                <a:solidFill>
                  <a:srgbClr val="2369A1"/>
                </a:solidFill>
                <a:latin typeface="Arial" panose="020B0604020202020204" pitchFamily="34" charset="0"/>
                <a:cs typeface="Arial" panose="020B0604020202020204" pitchFamily="34" charset="0"/>
              </a:rPr>
              <a:t>.31 acres high</a:t>
            </a:r>
          </a:p>
          <a:p>
            <a:pPr algn="ctr"/>
            <a:r>
              <a:rPr lang="en-US" sz="1050" dirty="0">
                <a:solidFill>
                  <a:srgbClr val="2369A1"/>
                </a:solidFill>
                <a:latin typeface="Arial" panose="020B0604020202020204" pitchFamily="34" charset="0"/>
                <a:cs typeface="Arial" panose="020B0604020202020204" pitchFamily="34" charset="0"/>
              </a:rPr>
              <a:t>.41 acres marsh</a:t>
            </a:r>
          </a:p>
          <a:p>
            <a:pPr algn="ctr"/>
            <a:r>
              <a:rPr lang="en-US" sz="1000" i="1" dirty="0">
                <a:solidFill>
                  <a:schemeClr val="tx2"/>
                </a:solidFill>
                <a:latin typeface="Arial" panose="020B0604020202020204" pitchFamily="34" charset="0"/>
                <a:cs typeface="Arial" panose="020B0604020202020204" pitchFamily="34" charset="0"/>
              </a:rPr>
              <a:t>For Proposed Construction</a:t>
            </a:r>
          </a:p>
          <a:p>
            <a:pPr algn="ctr"/>
            <a:r>
              <a:rPr lang="en-US" sz="1000" i="1" dirty="0">
                <a:solidFill>
                  <a:schemeClr val="tx2"/>
                </a:solidFill>
                <a:latin typeface="Arial" panose="020B0604020202020204" pitchFamily="34" charset="0"/>
                <a:cs typeface="Arial" panose="020B0604020202020204" pitchFamily="34" charset="0"/>
              </a:rPr>
              <a:t>see MLS 19015159</a:t>
            </a:r>
          </a:p>
        </p:txBody>
      </p:sp>
      <p:sp>
        <p:nvSpPr>
          <p:cNvPr id="11" name="Rectangle 10">
            <a:extLst>
              <a:ext uri="{FF2B5EF4-FFF2-40B4-BE49-F238E27FC236}">
                <a16:creationId xmlns:a16="http://schemas.microsoft.com/office/drawing/2014/main" id="{7CBE4652-3AA4-477D-9C11-E3CACE86B47E}"/>
              </a:ext>
            </a:extLst>
          </p:cNvPr>
          <p:cNvSpPr/>
          <p:nvPr/>
        </p:nvSpPr>
        <p:spPr>
          <a:xfrm>
            <a:off x="2743200" y="4191000"/>
            <a:ext cx="2286000" cy="1538883"/>
          </a:xfrm>
          <a:prstGeom prst="rect">
            <a:avLst/>
          </a:prstGeom>
        </p:spPr>
        <p:txBody>
          <a:bodyPr wrap="square">
            <a:spAutoFit/>
          </a:bodyPr>
          <a:lstStyle/>
          <a:p>
            <a:pPr algn="ctr"/>
            <a:r>
              <a:rPr lang="en-US" sz="1600" b="1" dirty="0">
                <a:solidFill>
                  <a:srgbClr val="2369A1"/>
                </a:solidFill>
                <a:latin typeface="Arial" panose="020B0604020202020204" pitchFamily="34" charset="0"/>
                <a:cs typeface="Arial" panose="020B0604020202020204" pitchFamily="34" charset="0"/>
              </a:rPr>
              <a:t>1395 Harbor View Rd</a:t>
            </a:r>
          </a:p>
          <a:p>
            <a:pPr algn="ctr"/>
            <a:r>
              <a:rPr lang="en-US" sz="1200" dirty="0">
                <a:solidFill>
                  <a:srgbClr val="2369A1"/>
                </a:solidFill>
                <a:latin typeface="Arial" panose="020B0604020202020204" pitchFamily="34" charset="0"/>
                <a:cs typeface="Arial" panose="020B0604020202020204" pitchFamily="34" charset="0"/>
              </a:rPr>
              <a:t>Charleston, SC 29412</a:t>
            </a:r>
          </a:p>
          <a:p>
            <a:pPr algn="ctr"/>
            <a:r>
              <a:rPr lang="en-US" sz="1200" dirty="0">
                <a:solidFill>
                  <a:srgbClr val="2369A1"/>
                </a:solidFill>
                <a:latin typeface="Arial" panose="020B0604020202020204" pitchFamily="34" charset="0"/>
                <a:cs typeface="Arial" panose="020B0604020202020204" pitchFamily="34" charset="0"/>
              </a:rPr>
              <a:t>MLS# 19009891</a:t>
            </a:r>
          </a:p>
          <a:p>
            <a:pPr algn="ctr"/>
            <a:r>
              <a:rPr lang="en-US" sz="1200" dirty="0">
                <a:solidFill>
                  <a:srgbClr val="2369A1"/>
                </a:solidFill>
                <a:latin typeface="Arial" panose="020B0604020202020204" pitchFamily="34" charset="0"/>
                <a:cs typeface="Arial" panose="020B0604020202020204" pitchFamily="34" charset="0"/>
              </a:rPr>
              <a:t>$299,900</a:t>
            </a:r>
          </a:p>
          <a:p>
            <a:pPr algn="ctr"/>
            <a:r>
              <a:rPr lang="en-US" sz="1050" dirty="0">
                <a:solidFill>
                  <a:srgbClr val="2369A1"/>
                </a:solidFill>
                <a:latin typeface="Arial" panose="020B0604020202020204" pitchFamily="34" charset="0"/>
                <a:cs typeface="Arial" panose="020B0604020202020204" pitchFamily="34" charset="0"/>
              </a:rPr>
              <a:t>.236 acres high</a:t>
            </a:r>
          </a:p>
          <a:p>
            <a:pPr algn="ctr"/>
            <a:r>
              <a:rPr lang="en-US" sz="1050" dirty="0">
                <a:solidFill>
                  <a:srgbClr val="2369A1"/>
                </a:solidFill>
                <a:latin typeface="Arial" panose="020B0604020202020204" pitchFamily="34" charset="0"/>
                <a:cs typeface="Arial" panose="020B0604020202020204" pitchFamily="34" charset="0"/>
              </a:rPr>
              <a:t>.256 acres marsh</a:t>
            </a:r>
          </a:p>
          <a:p>
            <a:pPr algn="ctr"/>
            <a:r>
              <a:rPr lang="en-US" sz="1000" i="1" dirty="0">
                <a:solidFill>
                  <a:schemeClr val="tx2"/>
                </a:solidFill>
                <a:latin typeface="Arial" panose="020B0604020202020204" pitchFamily="34" charset="0"/>
                <a:cs typeface="Arial" panose="020B0604020202020204" pitchFamily="34" charset="0"/>
              </a:rPr>
              <a:t>For Proposed Construction</a:t>
            </a:r>
          </a:p>
          <a:p>
            <a:pPr algn="ctr"/>
            <a:r>
              <a:rPr lang="en-US" sz="1000" i="1" dirty="0">
                <a:solidFill>
                  <a:schemeClr val="tx2"/>
                </a:solidFill>
                <a:latin typeface="Arial" panose="020B0604020202020204" pitchFamily="34" charset="0"/>
                <a:cs typeface="Arial" panose="020B0604020202020204" pitchFamily="34" charset="0"/>
              </a:rPr>
              <a:t>see MLS 19015158</a:t>
            </a:r>
          </a:p>
        </p:txBody>
      </p:sp>
      <p:pic>
        <p:nvPicPr>
          <p:cNvPr id="14" name="Picture 6">
            <a:extLst>
              <a:ext uri="{FF2B5EF4-FFF2-40B4-BE49-F238E27FC236}">
                <a16:creationId xmlns:a16="http://schemas.microsoft.com/office/drawing/2014/main" id="{CCCA6CA5-5647-439E-96F8-544B4BCF57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43200" y="7332758"/>
            <a:ext cx="2286000" cy="1286378"/>
          </a:xfrm>
          <a:prstGeom prst="rect">
            <a:avLst/>
          </a:prstGeom>
          <a:ln>
            <a:solidFill>
              <a:schemeClr val="bg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EC565C3-14E3-45CD-84A7-AF05BFBF599A}"/>
              </a:ext>
            </a:extLst>
          </p:cNvPr>
          <p:cNvSpPr/>
          <p:nvPr/>
        </p:nvSpPr>
        <p:spPr>
          <a:xfrm>
            <a:off x="5334000" y="4191000"/>
            <a:ext cx="2286000" cy="1538883"/>
          </a:xfrm>
          <a:prstGeom prst="rect">
            <a:avLst/>
          </a:prstGeom>
        </p:spPr>
        <p:txBody>
          <a:bodyPr wrap="square">
            <a:spAutoFit/>
          </a:bodyPr>
          <a:lstStyle/>
          <a:p>
            <a:pPr algn="ctr"/>
            <a:r>
              <a:rPr lang="en-US" sz="1600" b="1" dirty="0">
                <a:solidFill>
                  <a:srgbClr val="2369A1"/>
                </a:solidFill>
                <a:latin typeface="Arial" panose="020B0604020202020204" pitchFamily="34" charset="0"/>
                <a:cs typeface="Arial" panose="020B0604020202020204" pitchFamily="34" charset="0"/>
              </a:rPr>
              <a:t>1397 Harbor View Rd</a:t>
            </a:r>
          </a:p>
          <a:p>
            <a:pPr algn="ctr"/>
            <a:r>
              <a:rPr lang="en-US" sz="1200" dirty="0">
                <a:solidFill>
                  <a:srgbClr val="2369A1"/>
                </a:solidFill>
                <a:latin typeface="Arial" panose="020B0604020202020204" pitchFamily="34" charset="0"/>
                <a:cs typeface="Arial" panose="020B0604020202020204" pitchFamily="34" charset="0"/>
              </a:rPr>
              <a:t>Charleston, SC 29412</a:t>
            </a:r>
          </a:p>
          <a:p>
            <a:pPr algn="ctr"/>
            <a:r>
              <a:rPr lang="en-US" sz="1200" dirty="0">
                <a:solidFill>
                  <a:srgbClr val="2369A1"/>
                </a:solidFill>
                <a:latin typeface="Arial" panose="020B0604020202020204" pitchFamily="34" charset="0"/>
                <a:cs typeface="Arial" panose="020B0604020202020204" pitchFamily="34" charset="0"/>
              </a:rPr>
              <a:t>MLS# 19009896</a:t>
            </a:r>
          </a:p>
          <a:p>
            <a:pPr algn="ctr"/>
            <a:r>
              <a:rPr lang="en-US" sz="1200" dirty="0">
                <a:solidFill>
                  <a:srgbClr val="2369A1"/>
                </a:solidFill>
                <a:latin typeface="Arial" panose="020B0604020202020204" pitchFamily="34" charset="0"/>
                <a:cs typeface="Arial" panose="020B0604020202020204" pitchFamily="34" charset="0"/>
              </a:rPr>
              <a:t>$289,900</a:t>
            </a:r>
          </a:p>
          <a:p>
            <a:pPr algn="ctr"/>
            <a:r>
              <a:rPr lang="en-US" sz="1050" dirty="0">
                <a:solidFill>
                  <a:srgbClr val="2369A1"/>
                </a:solidFill>
                <a:latin typeface="Arial" panose="020B0604020202020204" pitchFamily="34" charset="0"/>
                <a:cs typeface="Arial" panose="020B0604020202020204" pitchFamily="34" charset="0"/>
              </a:rPr>
              <a:t>.276 acres high</a:t>
            </a:r>
          </a:p>
          <a:p>
            <a:pPr algn="ctr"/>
            <a:r>
              <a:rPr lang="en-US" sz="1050" dirty="0">
                <a:solidFill>
                  <a:srgbClr val="2369A1"/>
                </a:solidFill>
                <a:latin typeface="Arial" panose="020B0604020202020204" pitchFamily="34" charset="0"/>
                <a:cs typeface="Arial" panose="020B0604020202020204" pitchFamily="34" charset="0"/>
              </a:rPr>
              <a:t>.276 acres marsh</a:t>
            </a:r>
          </a:p>
          <a:p>
            <a:pPr algn="ctr"/>
            <a:r>
              <a:rPr lang="en-US" sz="1000" i="1" dirty="0">
                <a:solidFill>
                  <a:schemeClr val="tx2"/>
                </a:solidFill>
                <a:latin typeface="Arial" panose="020B0604020202020204" pitchFamily="34" charset="0"/>
                <a:cs typeface="Arial" panose="020B0604020202020204" pitchFamily="34" charset="0"/>
              </a:rPr>
              <a:t>For Proposed Construction</a:t>
            </a:r>
          </a:p>
          <a:p>
            <a:pPr algn="ctr"/>
            <a:r>
              <a:rPr lang="en-US" sz="1000" i="1" dirty="0">
                <a:solidFill>
                  <a:schemeClr val="tx2"/>
                </a:solidFill>
                <a:latin typeface="Arial" panose="020B0604020202020204" pitchFamily="34" charset="0"/>
                <a:cs typeface="Arial" panose="020B0604020202020204" pitchFamily="34" charset="0"/>
              </a:rPr>
              <a:t>see MLS 19015153</a:t>
            </a:r>
          </a:p>
        </p:txBody>
      </p:sp>
      <p:pic>
        <p:nvPicPr>
          <p:cNvPr id="15" name="Picture 6">
            <a:extLst>
              <a:ext uri="{FF2B5EF4-FFF2-40B4-BE49-F238E27FC236}">
                <a16:creationId xmlns:a16="http://schemas.microsoft.com/office/drawing/2014/main" id="{110037C6-FB9A-467E-BAA7-6F144FF4DA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34000" y="7332759"/>
            <a:ext cx="2286000" cy="1286377"/>
          </a:xfrm>
          <a:prstGeom prst="rect">
            <a:avLst/>
          </a:prstGeom>
          <a:ln>
            <a:solidFill>
              <a:schemeClr val="bg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55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170</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Three Lots to Choose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Opportunity!</dc:title>
  <dc:creator>CVH360</dc:creator>
  <cp:lastModifiedBy>A. Thomas Price</cp:lastModifiedBy>
  <cp:revision>43</cp:revision>
  <dcterms:created xsi:type="dcterms:W3CDTF">2006-08-16T00:00:00Z</dcterms:created>
  <dcterms:modified xsi:type="dcterms:W3CDTF">2019-09-26T15:24:12Z</dcterms:modified>
</cp:coreProperties>
</file>