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266950" y="0"/>
            <a:ext cx="5505450" cy="100584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2762250" y="5029200"/>
            <a:ext cx="100584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2861838" y="782320"/>
            <a:ext cx="4339590" cy="4206646"/>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2851276" y="5191800"/>
            <a:ext cx="4347561" cy="1615164"/>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4990541" y="9618321"/>
            <a:ext cx="1702094" cy="332790"/>
          </a:xfrm>
        </p:spPr>
        <p:txBody>
          <a:bodyPr/>
          <a:lstStyle>
            <a:lvl1pPr>
              <a:defRPr lang="en-US" smtClean="0">
                <a:solidFill>
                  <a:srgbClr val="FFFFFF"/>
                </a:solidFill>
              </a:defRPr>
            </a:lvl1pPr>
            <a:extLst/>
          </a:lstStyle>
          <a:p>
            <a:fld id="{1D8BD707-D9CF-40AE-B4C6-C98DA3205C09}" type="datetimeFigureOut">
              <a:rPr lang="en-US" smtClean="0"/>
              <a:pPr/>
              <a:t>8/4/2016</a:t>
            </a:fld>
            <a:endParaRPr lang="en-US"/>
          </a:p>
        </p:txBody>
      </p:sp>
      <p:sp>
        <p:nvSpPr>
          <p:cNvPr id="18" name="Footer Placeholder 17"/>
          <p:cNvSpPr>
            <a:spLocks noGrp="1"/>
          </p:cNvSpPr>
          <p:nvPr>
            <p:ph type="ftr" sz="quarter" idx="11"/>
          </p:nvPr>
        </p:nvSpPr>
        <p:spPr>
          <a:xfrm>
            <a:off x="2396490" y="9618321"/>
            <a:ext cx="2488564" cy="33528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6698751" y="9615830"/>
            <a:ext cx="500086" cy="33528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403268"/>
            <a:ext cx="1295400" cy="8582237"/>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388620" y="402809"/>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3606394" y="9618321"/>
            <a:ext cx="1702094" cy="332790"/>
          </a:xfrm>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a:xfrm>
            <a:off x="388620" y="9615830"/>
            <a:ext cx="3108960" cy="335280"/>
          </a:xfrm>
        </p:spPr>
        <p:txBody>
          <a:bodyPr/>
          <a:lstStyle/>
          <a:p>
            <a:endParaRPr lang="en-US"/>
          </a:p>
        </p:txBody>
      </p:sp>
      <p:sp>
        <p:nvSpPr>
          <p:cNvPr id="6" name="Slide Number Placeholder 5"/>
          <p:cNvSpPr>
            <a:spLocks noGrp="1"/>
          </p:cNvSpPr>
          <p:nvPr>
            <p:ph type="sldNum" sz="quarter" idx="12"/>
          </p:nvPr>
        </p:nvSpPr>
        <p:spPr>
          <a:xfrm>
            <a:off x="5316321" y="9611360"/>
            <a:ext cx="500086" cy="33528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06780" y="4138695"/>
            <a:ext cx="5317165" cy="1997710"/>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906780" y="2794001"/>
            <a:ext cx="5317165" cy="109047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015603" y="9616654"/>
            <a:ext cx="1702094" cy="332790"/>
          </a:xfrm>
        </p:spPr>
        <p:txBody>
          <a:bodyPr bIns="0" anchor="b"/>
          <a:lstStyle>
            <a:lvl1pPr>
              <a:defRPr>
                <a:solidFill>
                  <a:schemeClr val="tx2"/>
                </a:solidFill>
              </a:defRPr>
            </a:lvl1pPr>
            <a:extLst/>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a:xfrm>
            <a:off x="1475054" y="9616655"/>
            <a:ext cx="2461260" cy="33528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5723859" y="9614164"/>
            <a:ext cx="500086" cy="33528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p>
            <a:r>
              <a:rPr kumimoji="0" lang="en-US"/>
              <a:t>Click to edit Master title style</a:t>
            </a:r>
          </a:p>
        </p:txBody>
      </p:sp>
      <p:sp>
        <p:nvSpPr>
          <p:cNvPr id="3" name="Content Placeholder 2"/>
          <p:cNvSpPr>
            <a:spLocks noGrp="1"/>
          </p:cNvSpPr>
          <p:nvPr>
            <p:ph sz="half" idx="1"/>
          </p:nvPr>
        </p:nvSpPr>
        <p:spPr>
          <a:xfrm>
            <a:off x="388620"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551987"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388620" y="8605520"/>
            <a:ext cx="2992374" cy="67056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551987" y="8605520"/>
            <a:ext cx="2992374" cy="67056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551987"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8/4/2016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335280"/>
            <a:ext cx="5013198" cy="1721104"/>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388620" y="2196210"/>
            <a:ext cx="5013198" cy="8836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88620" y="3129280"/>
            <a:ext cx="6153150" cy="641190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08273" y="1473514"/>
            <a:ext cx="3671598" cy="6325107"/>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07201" y="1464931"/>
            <a:ext cx="3671598" cy="632510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4580733" y="1676400"/>
            <a:ext cx="2914650" cy="301752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4580733" y="4815997"/>
            <a:ext cx="2914650" cy="2816352"/>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564130" y="1526803"/>
            <a:ext cx="3575304" cy="6169152"/>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930390" y="0"/>
            <a:ext cx="842010" cy="100584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388620" y="469392"/>
            <a:ext cx="6153150" cy="16764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388620" y="2360477"/>
            <a:ext cx="6153150" cy="710793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3609046" y="9618321"/>
            <a:ext cx="1702094" cy="332790"/>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8/4/2016</a:t>
            </a:fld>
            <a:endParaRPr lang="en-US"/>
          </a:p>
        </p:txBody>
      </p:sp>
      <p:sp>
        <p:nvSpPr>
          <p:cNvPr id="4" name="Footer Placeholder 3"/>
          <p:cNvSpPr>
            <a:spLocks noGrp="1"/>
          </p:cNvSpPr>
          <p:nvPr>
            <p:ph type="ftr" sz="quarter" idx="3"/>
          </p:nvPr>
        </p:nvSpPr>
        <p:spPr>
          <a:xfrm>
            <a:off x="388620" y="9618321"/>
            <a:ext cx="3108960" cy="33528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5313731" y="9615830"/>
            <a:ext cx="500086" cy="33528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2899" y="10160"/>
            <a:ext cx="5303301" cy="1385253"/>
          </a:xfrm>
        </p:spPr>
        <p:txBody>
          <a:bodyPr anchor="ctr"/>
          <a:lstStyle/>
          <a:p>
            <a:pPr algn="ctr"/>
            <a:r>
              <a:rPr lang="en-US" sz="1400" u="sng" dirty="0">
                <a:ln w="500">
                  <a:noFill/>
                </a:ln>
                <a:solidFill>
                  <a:schemeClr val="bg1"/>
                </a:solidFill>
              </a:rPr>
              <a:t>Gorgeous 0.21 acre </a:t>
            </a:r>
            <a:r>
              <a:rPr lang="en-US" sz="1400" u="sng" dirty="0" err="1">
                <a:ln w="500">
                  <a:noFill/>
                </a:ln>
                <a:solidFill>
                  <a:schemeClr val="bg1"/>
                </a:solidFill>
              </a:rPr>
              <a:t>cul</a:t>
            </a:r>
            <a:r>
              <a:rPr lang="en-US" sz="1400" u="sng" dirty="0">
                <a:ln w="500">
                  <a:noFill/>
                </a:ln>
                <a:solidFill>
                  <a:schemeClr val="bg1"/>
                </a:solidFill>
              </a:rPr>
              <a:t> de sac lot with pond views</a:t>
            </a:r>
            <a:br>
              <a:rPr lang="en-US" sz="1200" dirty="0">
                <a:ln w="500">
                  <a:noFill/>
                </a:ln>
                <a:solidFill>
                  <a:schemeClr val="bg1"/>
                </a:solidFill>
              </a:rPr>
            </a:br>
            <a:br>
              <a:rPr lang="en-US" sz="1200" dirty="0">
                <a:ln w="500">
                  <a:noFill/>
                </a:ln>
                <a:solidFill>
                  <a:schemeClr val="bg1"/>
                </a:solidFill>
              </a:rPr>
            </a:br>
            <a:r>
              <a:rPr lang="en-US" sz="2000" dirty="0">
                <a:ln w="500">
                  <a:noFill/>
                </a:ln>
                <a:solidFill>
                  <a:schemeClr val="bg1"/>
                </a:solidFill>
              </a:rPr>
              <a:t>139 </a:t>
            </a:r>
            <a:r>
              <a:rPr lang="en-US" sz="2000" dirty="0" err="1">
                <a:ln w="500">
                  <a:noFill/>
                </a:ln>
                <a:solidFill>
                  <a:schemeClr val="bg1"/>
                </a:solidFill>
              </a:rPr>
              <a:t>Hammerbeck</a:t>
            </a:r>
            <a:r>
              <a:rPr lang="en-US" sz="2000" dirty="0">
                <a:ln w="500">
                  <a:noFill/>
                </a:ln>
                <a:solidFill>
                  <a:schemeClr val="bg1"/>
                </a:solidFill>
              </a:rPr>
              <a:t> Road</a:t>
            </a:r>
            <a:br>
              <a:rPr lang="en-US" sz="2000" dirty="0">
                <a:ln w="500">
                  <a:noFill/>
                </a:ln>
                <a:solidFill>
                  <a:schemeClr val="bg1"/>
                </a:solidFill>
              </a:rPr>
            </a:br>
            <a:r>
              <a:rPr lang="en-US" sz="1400" dirty="0" err="1">
                <a:ln w="500">
                  <a:noFill/>
                </a:ln>
                <a:solidFill>
                  <a:schemeClr val="bg1"/>
                </a:solidFill>
              </a:rPr>
              <a:t>Brookwood</a:t>
            </a:r>
            <a:r>
              <a:rPr lang="en-US" sz="1400" dirty="0">
                <a:ln w="500">
                  <a:noFill/>
                </a:ln>
                <a:solidFill>
                  <a:schemeClr val="bg1"/>
                </a:solidFill>
              </a:rPr>
              <a:t> – Summerville – MLS# 16012033</a:t>
            </a:r>
          </a:p>
        </p:txBody>
      </p:sp>
      <p:sp>
        <p:nvSpPr>
          <p:cNvPr id="5" name="Rectangle 4"/>
          <p:cNvSpPr/>
          <p:nvPr/>
        </p:nvSpPr>
        <p:spPr>
          <a:xfrm>
            <a:off x="2303781" y="4648200"/>
            <a:ext cx="5455920" cy="3970318"/>
          </a:xfrm>
          <a:prstGeom prst="rect">
            <a:avLst/>
          </a:prstGeom>
        </p:spPr>
        <p:txBody>
          <a:bodyPr wrap="square" anchor="ctr">
            <a:spAutoFit/>
          </a:bodyPr>
          <a:lstStyle/>
          <a:p>
            <a:pPr algn="ctr"/>
            <a:r>
              <a:rPr lang="en-US" sz="1400" dirty="0">
                <a:solidFill>
                  <a:schemeClr val="accent1"/>
                </a:solidFill>
              </a:rPr>
              <a:t>Two Story floor plan features 2.5 bathrooms with 4 bedrooms. Fourth bedroom is perfect for home office, media/game space option. Open floor plan with natural light. Large kitchen with stainless- steel appliances, counters-tops and a breakfast area with plenty room to have your favorite meals. New hardwood floors. The screened in back porch is secluded &amp; relaxing. Perfect place for morning coffee. Master Suite is on the second level. Master bath has a shower, garden tub , double vanities, walk-in closet that makes this a true oasis. The family room/ dining area with large windows allows great views of the amazing &amp; private fenced backyard. If you have dogs, the backyard is the perfect setup for them. Seller is in the process of adding new sod to the backyard lawn and plant houseplants. Double car garage. Neighborhood has a low HOA fee and provides walking trails and a park. *****Seller may consider paying some of the Buyer's closing cost with a reasonable offer ***** We can't wait for you to see 139 </a:t>
            </a:r>
            <a:r>
              <a:rPr lang="en-US" sz="1400" dirty="0" err="1">
                <a:solidFill>
                  <a:schemeClr val="accent1"/>
                </a:solidFill>
              </a:rPr>
              <a:t>Hammerbeck</a:t>
            </a:r>
            <a:r>
              <a:rPr lang="en-US" sz="1400" dirty="0">
                <a:solidFill>
                  <a:schemeClr val="accent1"/>
                </a:solidFill>
              </a:rPr>
              <a:t> Road. Call your Realtor to reserve your showing appointment.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79306" y="1486371"/>
            <a:ext cx="3920399" cy="2611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02297" y="170944"/>
            <a:ext cx="1619614"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2297" y="2635656"/>
            <a:ext cx="1618488"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02297" y="1403300"/>
            <a:ext cx="1619615"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02297" y="3868012"/>
            <a:ext cx="1616240"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02297" y="5100368"/>
            <a:ext cx="1618488"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02297" y="6332724"/>
            <a:ext cx="1618488"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02297" y="7565080"/>
            <a:ext cx="1618488"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02297" y="8797438"/>
            <a:ext cx="1616240"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3600" y="8792866"/>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03781" y="8718736"/>
            <a:ext cx="3639819" cy="1200329"/>
          </a:xfrm>
          <a:prstGeom prst="rect">
            <a:avLst/>
          </a:prstGeom>
        </p:spPr>
        <p:txBody>
          <a:bodyPr wrap="square">
            <a:spAutoFit/>
          </a:bodyPr>
          <a:lstStyle/>
          <a:p>
            <a:pPr algn="ctr"/>
            <a:r>
              <a:rPr lang="en-US" sz="1200" dirty="0"/>
              <a:t>Aviles Real Estate Brokerage</a:t>
            </a:r>
          </a:p>
          <a:p>
            <a:pPr algn="ctr"/>
            <a:r>
              <a:rPr lang="en-US" sz="1200" b="1" i="1" dirty="0"/>
              <a:t>Susan Aviles</a:t>
            </a:r>
          </a:p>
          <a:p>
            <a:pPr algn="ctr"/>
            <a:r>
              <a:rPr lang="en-US" sz="1200" dirty="0"/>
              <a:t>843-697-2383</a:t>
            </a:r>
          </a:p>
          <a:p>
            <a:pPr algn="ctr"/>
            <a:r>
              <a:rPr lang="en-US" sz="1200" b="1" i="1" dirty="0"/>
              <a:t>Gil Aviles </a:t>
            </a:r>
          </a:p>
          <a:p>
            <a:pPr algn="ctr"/>
            <a:r>
              <a:rPr lang="en-US" sz="1200" dirty="0"/>
              <a:t>843-697-5535</a:t>
            </a:r>
          </a:p>
          <a:p>
            <a:pPr algn="ctr"/>
            <a:r>
              <a:rPr lang="en-US" sz="1200" dirty="0"/>
              <a:t>www.Aviles-RealEstate.com</a:t>
            </a:r>
          </a:p>
        </p:txBody>
      </p:sp>
      <p:sp>
        <p:nvSpPr>
          <p:cNvPr id="9" name="Rectangle 8"/>
          <p:cNvSpPr/>
          <p:nvPr/>
        </p:nvSpPr>
        <p:spPr>
          <a:xfrm>
            <a:off x="2316480" y="4189111"/>
            <a:ext cx="5455920" cy="461665"/>
          </a:xfrm>
          <a:prstGeom prst="rect">
            <a:avLst/>
          </a:prstGeom>
          <a:noFill/>
        </p:spPr>
        <p:txBody>
          <a:bodyPr wrap="square" lIns="91440" tIns="45720" rIns="91440" bIns="45720">
            <a:spAutoFit/>
          </a:bodyPr>
          <a:lstStyle/>
          <a:p>
            <a:pPr algn="ctr"/>
            <a:r>
              <a:rPr lang="en-US" sz="2400" b="1" i="1" dirty="0">
                <a:ln w="12700">
                  <a:noFill/>
                  <a:prstDash val="solid"/>
                </a:ln>
                <a:solidFill>
                  <a:srgbClr val="FFFF00"/>
                </a:solidFill>
                <a:effectLst>
                  <a:outerShdw blurRad="63500" sx="102000" sy="102000" algn="ctr" rotWithShape="0">
                    <a:prstClr val="black">
                      <a:alpha val="40000"/>
                    </a:prstClr>
                  </a:outerShdw>
                </a:effectLst>
              </a:rPr>
              <a:t>Just Reduced to $214,900</a:t>
            </a:r>
          </a:p>
        </p:txBody>
      </p:sp>
    </p:spTree>
    <p:extLst>
      <p:ext uri="{BB962C8B-B14F-4D97-AF65-F5344CB8AC3E}">
        <p14:creationId xmlns:p14="http://schemas.microsoft.com/office/powerpoint/2010/main" val="450580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30</TotalTime>
  <Words>231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Trebuchet MS</vt:lpstr>
      <vt:lpstr>Wingdings</vt:lpstr>
      <vt:lpstr>Wingdings 2</vt:lpstr>
      <vt:lpstr>Opulent</vt:lpstr>
      <vt:lpstr>Gorgeous 0.21 acre cul de sac lot with pond views  139 Hammerbeck Road Brookwood – Summerville – MLS# 16012033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5</cp:revision>
  <dcterms:created xsi:type="dcterms:W3CDTF">2006-08-16T00:00:00Z</dcterms:created>
  <dcterms:modified xsi:type="dcterms:W3CDTF">2016-08-04T14:24:21Z</dcterms:modified>
</cp:coreProperties>
</file>