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4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5/28/2021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t="2663" b="2663"/>
          <a:stretch/>
        </p:blipFill>
        <p:spPr bwMode="auto">
          <a:xfrm>
            <a:off x="1386520" y="761999"/>
            <a:ext cx="7757480" cy="4709160"/>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422993" y="0"/>
            <a:ext cx="7719131" cy="761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000" b="1" dirty="0">
                <a:solidFill>
                  <a:srgbClr val="FFFF00"/>
                </a:solidFill>
                <a:latin typeface="Trajan Pro" panose="02020502050506020301" pitchFamily="18" charset="0"/>
                <a:cs typeface="Arial" pitchFamily="34" charset="0"/>
              </a:rPr>
              <a:t>OPEN HOUSE</a:t>
            </a:r>
          </a:p>
          <a:p>
            <a:pPr lvl="0" fontAlgn="base">
              <a:spcBef>
                <a:spcPct val="0"/>
              </a:spcBef>
              <a:spcAft>
                <a:spcPct val="0"/>
              </a:spcAft>
            </a:pPr>
            <a:r>
              <a:rPr lang="en-US" sz="1600" b="1" dirty="0">
                <a:solidFill>
                  <a:srgbClr val="FFFF00"/>
                </a:solidFill>
                <a:latin typeface="Trajan Pro" panose="02020502050506020301" pitchFamily="18" charset="0"/>
                <a:cs typeface="Arial" pitchFamily="34" charset="0"/>
              </a:rPr>
              <a:t>Saturday, May 29</a:t>
            </a:r>
            <a:r>
              <a:rPr lang="en-US" sz="1600" b="1" baseline="30000" dirty="0">
                <a:solidFill>
                  <a:srgbClr val="FFFF00"/>
                </a:solidFill>
                <a:latin typeface="Trajan Pro" panose="02020502050506020301" pitchFamily="18" charset="0"/>
                <a:cs typeface="Arial" pitchFamily="34" charset="0"/>
              </a:rPr>
              <a:t>th</a:t>
            </a:r>
            <a:r>
              <a:rPr lang="en-US" sz="1600" b="1" dirty="0">
                <a:solidFill>
                  <a:srgbClr val="FFFF00"/>
                </a:solidFill>
                <a:latin typeface="Trajan Pro" panose="02020502050506020301" pitchFamily="18" charset="0"/>
                <a:cs typeface="Arial" pitchFamily="34" charset="0"/>
              </a:rPr>
              <a:t> from 10-2</a:t>
            </a:r>
            <a:endParaRPr kumimoji="0" lang="en-US" sz="100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487674"/>
            <a:ext cx="7232613" cy="36549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The highly desirable subsection of Palmetto Walk in Cane Bay offers this truly unique property. This home is within walking distance of all three Cane Bay schools and the shopping center at Publix, while still having the privacy of being on a </a:t>
            </a:r>
            <a:r>
              <a:rPr lang="en-US" sz="1400" dirty="0" err="1">
                <a:latin typeface="Tw Cen MT" pitchFamily="34" charset="0"/>
                <a:cs typeface="Arial" pitchFamily="34" charset="0"/>
              </a:rPr>
              <a:t>cul</a:t>
            </a:r>
            <a:r>
              <a:rPr lang="en-US" sz="1400" dirty="0">
                <a:latin typeface="Tw Cen MT" pitchFamily="34" charset="0"/>
                <a:cs typeface="Arial" pitchFamily="34" charset="0"/>
              </a:rPr>
              <a:t> de sac with a wood lined buffer running behind the house. This home has a wonderful screen porch that is perfect for your evening cocktail or morning coffee and overlooks the backyard. The Duke floor plan offers 4 bedrooms with a bonus room for additional living space. Downstairs, you will find the formal dining area with a beautifully coffered ceiling and a butlers pantry passthrough into the beautiful kitchen. The kitchen boasts granite countertops and stainless steel appliances as well as a workstation that could be used for kids and adults alike! The kitchen overlooks the large family room and breakfast area for an open floor plan design. You'll love the hand scraped floors that flow throughout the downstairs! Upstairs, you will find all 4 bedrooms and 3 full bathrooms along with a loft area, which is a great added space! The primary bedroom has a double vanity and a large walk-in closet. There are two secondary bedrooms that share a full bathroom and an additional guest bedroom with its own </a:t>
            </a:r>
            <a:r>
              <a:rPr lang="en-US" sz="1400" dirty="0" err="1">
                <a:latin typeface="Tw Cen MT" pitchFamily="34" charset="0"/>
                <a:cs typeface="Arial" pitchFamily="34" charset="0"/>
              </a:rPr>
              <a:t>ensuite</a:t>
            </a:r>
            <a:r>
              <a:rPr lang="en-US" sz="1400" dirty="0">
                <a:latin typeface="Tw Cen MT" pitchFamily="34" charset="0"/>
                <a:cs typeface="Arial" pitchFamily="34" charset="0"/>
              </a:rPr>
              <a:t> bathroom. This home has been HERS Tested by a certified third party and is 30% more energy efficient than the average existing home!</a:t>
            </a:r>
            <a:endParaRPr kumimoji="0" lang="en-US" sz="14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rrowheads="1"/>
          </p:cNvPicPr>
          <p:nvPr/>
        </p:nvPicPr>
        <p:blipFill>
          <a:blip r:embed="rId5">
            <a:extLst>
              <a:ext uri="{28A0092B-C50C-407E-A947-70E740481C1C}">
                <a14:useLocalDpi xmlns:a14="http://schemas.microsoft.com/office/drawing/2010/main" val="0"/>
              </a:ext>
            </a:extLst>
          </a:blip>
          <a:srcRect/>
          <a:stretch/>
        </p:blipFill>
        <p:spPr bwMode="auto">
          <a:xfrm>
            <a:off x="0" y="0"/>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724400" y="-6509"/>
            <a:ext cx="4419600" cy="768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000" b="1" dirty="0">
                <a:latin typeface="Tw Cen MT" pitchFamily="34" charset="0"/>
                <a:cs typeface="Arial" pitchFamily="34" charset="0"/>
              </a:rPr>
              <a:t>139 Sago Court</a:t>
            </a:r>
          </a:p>
          <a:p>
            <a:pPr lvl="0" algn="r" fontAlgn="base">
              <a:spcBef>
                <a:spcPct val="0"/>
              </a:spcBef>
              <a:spcAft>
                <a:spcPct val="0"/>
              </a:spcAft>
            </a:pPr>
            <a:r>
              <a:rPr lang="en-US" sz="1400" b="1" dirty="0">
                <a:latin typeface="Tw Cen MT" pitchFamily="34" charset="0"/>
                <a:cs typeface="Arial" pitchFamily="34" charset="0"/>
              </a:rPr>
              <a:t>Cane Bay Plantation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Summerville, SC 29486</a:t>
            </a:r>
          </a:p>
          <a:p>
            <a:pPr lvl="0" algn="r" fontAlgn="base">
              <a:spcBef>
                <a:spcPct val="0"/>
              </a:spcBef>
              <a:spcAft>
                <a:spcPct val="0"/>
              </a:spcAft>
            </a:pPr>
            <a:r>
              <a:rPr lang="en-US" sz="1400" b="1" dirty="0">
                <a:latin typeface="Tw Cen MT" pitchFamily="34" charset="0"/>
                <a:cs typeface="Arial" pitchFamily="34" charset="0"/>
              </a:rPr>
              <a:t>MLS# 21014178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$394,000</a:t>
            </a:r>
            <a:endParaRPr kumimoji="0" lang="en-US" sz="900" b="1" i="0" u="none" strike="noStrike" cap="none" normalizeH="0" baseline="0" dirty="0">
              <a:ln>
                <a:noFill/>
              </a:ln>
              <a:latin typeface="Tw Cen MT" pitchFamily="34" charset="0"/>
              <a:cs typeface="Arial" pitchFamily="34" charset="0"/>
            </a:endParaRPr>
          </a:p>
        </p:txBody>
      </p:sp>
      <p:pic>
        <p:nvPicPr>
          <p:cNvPr id="32" name="Picture 15"/>
          <p:cNvPicPr>
            <a:picLocks noChangeArrowheads="1"/>
          </p:cNvPicPr>
          <p:nvPr/>
        </p:nvPicPr>
        <p:blipFill>
          <a:blip r:embed="rId6">
            <a:extLst>
              <a:ext uri="{28A0092B-C50C-407E-A947-70E740481C1C}">
                <a14:useLocalDpi xmlns:a14="http://schemas.microsoft.com/office/drawing/2010/main" val="0"/>
              </a:ext>
            </a:extLst>
          </a:blip>
          <a:srcRect/>
          <a:stretch/>
        </p:blipFill>
        <p:spPr bwMode="auto">
          <a:xfrm>
            <a:off x="0" y="3639920"/>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rrowheads="1"/>
          </p:cNvPicPr>
          <p:nvPr/>
        </p:nvPicPr>
        <p:blipFill>
          <a:blip r:embed="rId7">
            <a:extLst>
              <a:ext uri="{28A0092B-C50C-407E-A947-70E740481C1C}">
                <a14:useLocalDpi xmlns:a14="http://schemas.microsoft.com/office/drawing/2010/main" val="0"/>
              </a:ext>
            </a:extLst>
          </a:blip>
          <a:srcRect/>
          <a:stretch/>
        </p:blipFill>
        <p:spPr bwMode="auto">
          <a:xfrm>
            <a:off x="-1" y="1806244"/>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rrowheads="1"/>
          </p:cNvPicPr>
          <p:nvPr/>
        </p:nvPicPr>
        <p:blipFill>
          <a:blip r:embed="rId8">
            <a:extLst>
              <a:ext uri="{28A0092B-C50C-407E-A947-70E740481C1C}">
                <a14:useLocalDpi xmlns:a14="http://schemas.microsoft.com/office/drawing/2010/main" val="0"/>
              </a:ext>
            </a:extLst>
          </a:blip>
          <a:srcRect/>
          <a:stretch/>
        </p:blipFill>
        <p:spPr bwMode="auto">
          <a:xfrm>
            <a:off x="-1" y="4559045"/>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1" y="2725368"/>
            <a:ext cx="1371600" cy="905256"/>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1" y="919124"/>
            <a:ext cx="1371600" cy="877824"/>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TotalTime>
  <Words>314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2021-05-28T14:33:52Z</dcterms:modified>
</cp:coreProperties>
</file>