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88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p>
        </p:txBody>
      </p:sp>
      <p:sp>
        <p:nvSpPr>
          <p:cNvPr id="4" name="Date Placeholder 3"/>
          <p:cNvSpPr>
            <a:spLocks noGrp="1"/>
          </p:cNvSpPr>
          <p:nvPr>
            <p:ph type="dt" sz="half" idx="10"/>
          </p:nvPr>
        </p:nvSpPr>
        <p:spPr/>
        <p:txBody>
          <a:bodyPr/>
          <a:lstStyle/>
          <a:p>
            <a:fld id="{98BDDB07-6497-4379-BCAA-5D05E9C9073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305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DB07-6497-4379-BCAA-5D05E9C9073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7361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6158" y="784650"/>
            <a:ext cx="1067693" cy="12503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1055" y="784650"/>
            <a:ext cx="3107948" cy="12503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DB07-6497-4379-BCAA-5D05E9C9073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97439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DDB07-6497-4379-BCAA-5D05E9C9073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3383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8800"/>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3520">
                <a:solidFill>
                  <a:schemeClr val="tx1">
                    <a:tint val="75000"/>
                  </a:schemeClr>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DDB07-6497-4379-BCAA-5D05E9C9073B}"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00913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1055" y="3927899"/>
            <a:ext cx="2087820"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6030" y="3927899"/>
            <a:ext cx="2087821" cy="935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BDDB07-6497-4379-BCAA-5D05E9C9073B}"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62044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BDDB07-6497-4379-BCAA-5D05E9C9073B}"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165663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BDDB07-6497-4379-BCAA-5D05E9C9073B}" type="datetimeFigureOut">
              <a:rPr lang="en-US" smtClean="0"/>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426587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DDB07-6497-4379-BCAA-5D05E9C9073B}" type="datetimeFigureOut">
              <a:rPr lang="en-US" smtClean="0"/>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32119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292839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693"/>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98BDDB07-6497-4379-BCAA-5D05E9C9073B}"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8FC28-091B-4C16-90BD-993248B1B060}" type="slidenum">
              <a:rPr lang="en-US" smtClean="0"/>
              <a:t>‹#›</a:t>
            </a:fld>
            <a:endParaRPr lang="en-US"/>
          </a:p>
        </p:txBody>
      </p:sp>
    </p:spTree>
    <p:extLst>
      <p:ext uri="{BB962C8B-B14F-4D97-AF65-F5344CB8AC3E}">
        <p14:creationId xmlns:p14="http://schemas.microsoft.com/office/powerpoint/2010/main" val="354058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98BDDB07-6497-4379-BCAA-5D05E9C9073B}" type="datetimeFigureOut">
              <a:rPr lang="en-US" smtClean="0"/>
              <a:t>6/21/2019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D9E8FC28-091B-4C16-90BD-993248B1B060}" type="slidenum">
              <a:rPr lang="en-US" smtClean="0"/>
              <a:t>‹#›</a:t>
            </a:fld>
            <a:endParaRPr lang="en-US"/>
          </a:p>
        </p:txBody>
      </p:sp>
    </p:spTree>
    <p:extLst>
      <p:ext uri="{BB962C8B-B14F-4D97-AF65-F5344CB8AC3E}">
        <p14:creationId xmlns:p14="http://schemas.microsoft.com/office/powerpoint/2010/main" val="305642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24189" y="0"/>
            <a:ext cx="7724023" cy="5149349"/>
          </a:xfrm>
          <a:prstGeom prst="rect">
            <a:avLst/>
          </a:prstGeom>
        </p:spPr>
      </p:pic>
      <p:sp>
        <p:nvSpPr>
          <p:cNvPr id="18" name="Rectangle 17"/>
          <p:cNvSpPr/>
          <p:nvPr/>
        </p:nvSpPr>
        <p:spPr>
          <a:xfrm>
            <a:off x="1349526" y="0"/>
            <a:ext cx="6422874" cy="980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3175">
                  <a:solidFill>
                    <a:schemeClr val="bg1">
                      <a:lumMod val="85000"/>
                    </a:schemeClr>
                  </a:solidFill>
                </a:ln>
                <a:solidFill>
                  <a:schemeClr val="bg1"/>
                </a:solidFill>
                <a:effectLst>
                  <a:outerShdw blurRad="50800" dist="38100" dir="5400000" algn="t" rotWithShape="0">
                    <a:prstClr val="black">
                      <a:alpha val="40000"/>
                    </a:prstClr>
                  </a:outerShdw>
                </a:effectLst>
                <a:latin typeface="Tw Cen MT" panose="020B0602020104020603" pitchFamily="34" charset="0"/>
              </a:rPr>
              <a:t>Classic Beauty</a:t>
            </a:r>
          </a:p>
          <a:p>
            <a:pPr algn="ctr"/>
            <a:r>
              <a:rPr lang="en-US" sz="3600" b="1" dirty="0">
                <a:ln w="3175">
                  <a:solidFill>
                    <a:schemeClr val="bg1">
                      <a:lumMod val="85000"/>
                    </a:schemeClr>
                  </a:solidFill>
                </a:ln>
                <a:solidFill>
                  <a:schemeClr val="bg1"/>
                </a:solidFill>
                <a:effectLst>
                  <a:outerShdw blurRad="50800" dist="38100" dir="5400000" algn="t" rotWithShape="0">
                    <a:prstClr val="black">
                      <a:alpha val="40000"/>
                    </a:prstClr>
                  </a:outerShdw>
                </a:effectLst>
                <a:latin typeface="Tw Cen MT" panose="020B0602020104020603" pitchFamily="34" charset="0"/>
              </a:rPr>
              <a:t>in South Windermere</a:t>
            </a:r>
            <a:endParaRPr lang="en-US" sz="3600" b="1" dirty="0">
              <a:ln w="3175">
                <a:solidFill>
                  <a:schemeClr val="bg1">
                    <a:lumMod val="85000"/>
                  </a:schemeClr>
                </a:solidFill>
              </a:ln>
              <a:solidFill>
                <a:srgbClr val="FFFF00"/>
              </a:solidFill>
              <a:effectLst>
                <a:outerShdw blurRad="50800" dist="38100" dir="5400000" algn="t" rotWithShape="0">
                  <a:prstClr val="black">
                    <a:alpha val="40000"/>
                  </a:prstClr>
                </a:outerShdw>
              </a:effectLst>
              <a:latin typeface="Tw Cen MT" panose="020B0602020104020603" pitchFamily="34" charset="0"/>
            </a:endParaRPr>
          </a:p>
        </p:txBody>
      </p:sp>
      <p:sp>
        <p:nvSpPr>
          <p:cNvPr id="2" name="Title 1"/>
          <p:cNvSpPr>
            <a:spLocks noGrp="1"/>
          </p:cNvSpPr>
          <p:nvPr>
            <p:ph type="ctrTitle"/>
          </p:nvPr>
        </p:nvSpPr>
        <p:spPr>
          <a:xfrm>
            <a:off x="1349526" y="4350398"/>
            <a:ext cx="6422873" cy="797575"/>
          </a:xfrm>
        </p:spPr>
        <p:txBody>
          <a:bodyPr anchor="ctr">
            <a:noAutofit/>
          </a:bodyPr>
          <a:lstStyle/>
          <a:p>
            <a:r>
              <a:rPr lang="en-US" sz="2000" b="1" dirty="0">
                <a:ln w="3175">
                  <a:solidFill>
                    <a:schemeClr val="bg1">
                      <a:lumMod val="95000"/>
                    </a:schemeClr>
                  </a:solidFill>
                </a:ln>
                <a:solidFill>
                  <a:schemeClr val="bg1"/>
                </a:solidFill>
                <a:effectLst>
                  <a:outerShdw blurRad="50800" dist="38100" dir="5400000" algn="t" rotWithShape="0">
                    <a:prstClr val="black">
                      <a:alpha val="90000"/>
                    </a:prstClr>
                  </a:outerShdw>
                </a:effectLst>
                <a:latin typeface="Arial" panose="020B0604020202020204" pitchFamily="34" charset="0"/>
                <a:cs typeface="Arial" panose="020B0604020202020204" pitchFamily="34" charset="0"/>
              </a:rPr>
              <a:t>13 Sheridan Road</a:t>
            </a:r>
            <a:br>
              <a:rPr lang="en-US" sz="2000" b="1" dirty="0">
                <a:ln w="3175">
                  <a:solidFill>
                    <a:schemeClr val="bg1">
                      <a:lumMod val="95000"/>
                    </a:schemeClr>
                  </a:solidFill>
                </a:ln>
                <a:solidFill>
                  <a:schemeClr val="bg1"/>
                </a:solidFill>
                <a:effectLst>
                  <a:outerShdw blurRad="50800" dist="38100" dir="5400000" algn="t" rotWithShape="0">
                    <a:prstClr val="black">
                      <a:alpha val="90000"/>
                    </a:prstClr>
                  </a:outerShdw>
                </a:effectLst>
                <a:latin typeface="Arial" panose="020B0604020202020204" pitchFamily="34" charset="0"/>
                <a:cs typeface="Arial" panose="020B0604020202020204" pitchFamily="34" charset="0"/>
              </a:rPr>
            </a:br>
            <a:r>
              <a:rPr lang="en-US" sz="1600" dirty="0">
                <a:ln w="3175">
                  <a:solidFill>
                    <a:schemeClr val="bg1">
                      <a:lumMod val="95000"/>
                    </a:schemeClr>
                  </a:solidFill>
                </a:ln>
                <a:solidFill>
                  <a:schemeClr val="bg1"/>
                </a:solidFill>
                <a:effectLst>
                  <a:outerShdw blurRad="50800" dist="38100" dir="5400000" algn="t" rotWithShape="0">
                    <a:prstClr val="black">
                      <a:alpha val="90000"/>
                    </a:prstClr>
                  </a:outerShdw>
                </a:effectLst>
                <a:latin typeface="Arial" panose="020B0604020202020204" pitchFamily="34" charset="0"/>
                <a:cs typeface="Arial" panose="020B0604020202020204" pitchFamily="34" charset="0"/>
              </a:rPr>
              <a:t>Charleston, SC 29407 | MLS# 19010656 | $539,000</a:t>
            </a:r>
          </a:p>
        </p:txBody>
      </p:sp>
      <p:sp>
        <p:nvSpPr>
          <p:cNvPr id="3" name="Subtitle 2"/>
          <p:cNvSpPr>
            <a:spLocks noGrp="1"/>
          </p:cNvSpPr>
          <p:nvPr>
            <p:ph type="subTitle" idx="1"/>
          </p:nvPr>
        </p:nvSpPr>
        <p:spPr>
          <a:xfrm>
            <a:off x="1479850" y="5147974"/>
            <a:ext cx="6292549" cy="3665205"/>
          </a:xfrm>
        </p:spPr>
        <p:txBody>
          <a:bodyPr anchor="ctr">
            <a:normAutofit fontScale="70000" lnSpcReduction="20000"/>
          </a:bodyPr>
          <a:lstStyle/>
          <a:p>
            <a:pPr>
              <a:lnSpc>
                <a:spcPct val="120000"/>
              </a:lnSpc>
            </a:pPr>
            <a:r>
              <a:rPr lang="en-US" sz="1800" dirty="0">
                <a:latin typeface="Arial" panose="020B0604020202020204" pitchFamily="34" charset="0"/>
                <a:cs typeface="Arial" panose="020B0604020202020204" pitchFamily="34" charset="0"/>
              </a:rPr>
              <a:t>This beautiful 3-bedroom, 2-bathroom home offers a vibrant oasis in West Ashley. At just over 2,000 square feet, it's spacious and accessible, with wide doorways and a </a:t>
            </a:r>
            <a:r>
              <a:rPr lang="en-US" sz="1800" dirty="0" err="1">
                <a:latin typeface="Arial" panose="020B0604020202020204" pitchFamily="34" charset="0"/>
                <a:cs typeface="Arial" panose="020B0604020202020204" pitchFamily="34" charset="0"/>
              </a:rPr>
              <a:t>curbless</a:t>
            </a:r>
            <a:r>
              <a:rPr lang="en-US" sz="1800" dirty="0">
                <a:latin typeface="Arial" panose="020B0604020202020204" pitchFamily="34" charset="0"/>
                <a:cs typeface="Arial" panose="020B0604020202020204" pitchFamily="34" charset="0"/>
              </a:rPr>
              <a:t> shower in one of the bathrooms. Windows throughout afford views of the gardens and let in plenty of natural light. Built in 1952, the updated home has great bones and cozy charm. The huge kitchen has ample space, giving you endless opportunities for cooking. The oven is elevated for easy reach, and you'll have more than enough storage with the bright cabinets and pantry. You'll find gleaming hardwood floors throughout much of the house which add a warm touch and a nice contrast to the light, pastel-colored walls. Windows run the length of almost the entire living room, imparting an airy feel to the expansive room. On colder evenings, you can enjoy the inviting ambiance created by the fireplace. One of the rooms features built-in bookshelves, making it a great space for a home office. An attached 2-car garage provides room for your vehicles or storage. Enjoy your morning coffee as you take in the views from the quiet front porch or screened-in back porch. There is a quarter-acre of beautifully landscaped yard at your disposal. The previous owners were meticulous in the plants they cultivated, so you'll find that many of the plants and trees are native and well suited to the region's climate.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1600" y="6846678"/>
            <a:ext cx="1220086" cy="812263"/>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0326" y="7958926"/>
            <a:ext cx="1222419" cy="812120"/>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30326" y="1299016"/>
            <a:ext cx="1222419" cy="813815"/>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30326" y="2406400"/>
            <a:ext cx="1219200" cy="812800"/>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32869" y="9066957"/>
            <a:ext cx="1220425" cy="813617"/>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32020" y="3513261"/>
            <a:ext cx="1219246" cy="812831"/>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32856" y="5735900"/>
            <a:ext cx="1217574" cy="809468"/>
          </a:xfrm>
          <a:prstGeom prst="rect">
            <a:avLst/>
          </a:prstGeom>
          <a:ln>
            <a:solidFill>
              <a:schemeClr val="bg1"/>
            </a:solidFill>
          </a:ln>
          <a:effectLst>
            <a:outerShdw blurRad="190500" algn="tl" rotWithShape="0">
              <a:srgbClr val="000000">
                <a:alpha val="70000"/>
              </a:srgbClr>
            </a:outerShdw>
          </a:effectLst>
        </p:spPr>
      </p:pic>
      <p:sp>
        <p:nvSpPr>
          <p:cNvPr id="14" name="Rectangle 13"/>
          <p:cNvSpPr/>
          <p:nvPr/>
        </p:nvSpPr>
        <p:spPr>
          <a:xfrm>
            <a:off x="4997450" y="9025396"/>
            <a:ext cx="2063016" cy="892552"/>
          </a:xfrm>
          <a:prstGeom prst="rect">
            <a:avLst/>
          </a:prstGeom>
        </p:spPr>
        <p:txBody>
          <a:bodyPr wrap="square">
            <a:spAutoFit/>
          </a:bodyPr>
          <a:lstStyle/>
          <a:p>
            <a:pPr algn="r"/>
            <a:r>
              <a:rPr lang="en-US" sz="1600" dirty="0"/>
              <a:t>Charlie Smith</a:t>
            </a:r>
          </a:p>
          <a:p>
            <a:pPr algn="r"/>
            <a:r>
              <a:rPr lang="en-US" sz="1200" dirty="0"/>
              <a:t>(843) 813-0352</a:t>
            </a:r>
          </a:p>
          <a:p>
            <a:pPr algn="r"/>
            <a:r>
              <a:rPr lang="en-US" sz="1200" dirty="0">
                <a:solidFill>
                  <a:schemeClr val="accent1">
                    <a:lumMod val="50000"/>
                  </a:schemeClr>
                </a:solidFill>
              </a:rPr>
              <a:t>csmith@csarealestate.com</a:t>
            </a:r>
          </a:p>
          <a:p>
            <a:pPr algn="r"/>
            <a:r>
              <a:rPr lang="en-US" sz="1200" dirty="0">
                <a:solidFill>
                  <a:schemeClr val="accent1">
                    <a:lumMod val="50000"/>
                  </a:schemeClr>
                </a:solidFill>
              </a:rPr>
              <a:t>www.csarealestate.com</a:t>
            </a:r>
          </a:p>
        </p:txBody>
      </p:sp>
      <p:sp>
        <p:nvSpPr>
          <p:cNvPr id="15" name="Rectangle 14"/>
          <p:cNvSpPr/>
          <p:nvPr/>
        </p:nvSpPr>
        <p:spPr>
          <a:xfrm>
            <a:off x="2835014" y="9148507"/>
            <a:ext cx="2302136" cy="646331"/>
          </a:xfrm>
          <a:prstGeom prst="rect">
            <a:avLst/>
          </a:prstGeom>
        </p:spPr>
        <p:txBody>
          <a:bodyPr wrap="square">
            <a:spAutoFit/>
          </a:bodyPr>
          <a:lstStyle/>
          <a:p>
            <a:r>
              <a:rPr lang="en-US" sz="1200" dirty="0"/>
              <a:t>CSA Real Estate Services</a:t>
            </a:r>
            <a:br>
              <a:rPr lang="en-US" sz="1200" dirty="0"/>
            </a:br>
            <a:r>
              <a:rPr lang="en-US" sz="1200" dirty="0"/>
              <a:t>339 Cabell Street</a:t>
            </a:r>
          </a:p>
          <a:p>
            <a:r>
              <a:rPr lang="en-US" sz="1200" dirty="0"/>
              <a:t>Charleston, SC 29407-6928</a:t>
            </a:r>
          </a:p>
        </p:txBody>
      </p:sp>
      <p:pic>
        <p:nvPicPr>
          <p:cNvPr id="16" name="Picture 15"/>
          <p:cNvPicPr>
            <a:picLocks noChangeAspect="1"/>
          </p:cNvPicPr>
          <p:nvPr/>
        </p:nvPicPr>
        <p:blipFill>
          <a:blip r:embed="rId11"/>
          <a:stretch>
            <a:fillRect/>
          </a:stretch>
        </p:blipFill>
        <p:spPr>
          <a:xfrm>
            <a:off x="7060465" y="9014472"/>
            <a:ext cx="609600" cy="9144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62676" y="9124200"/>
            <a:ext cx="1172338" cy="694944"/>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31173" y="4621550"/>
            <a:ext cx="1220724" cy="813816"/>
          </a:xfrm>
          <a:prstGeom prst="rect">
            <a:avLst/>
          </a:prstGeom>
          <a:ln>
            <a:solidFill>
              <a:schemeClr val="bg1"/>
            </a:solidFill>
          </a:ln>
          <a:effectLst>
            <a:outerShdw blurRad="190500" algn="tl" rotWithShape="0">
              <a:srgbClr val="000000">
                <a:alpha val="70000"/>
              </a:srgbClr>
            </a:outerShdw>
          </a:effectLst>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30751" y="190236"/>
            <a:ext cx="1219874" cy="813816"/>
          </a:xfrm>
          <a:prstGeom prst="rect">
            <a:avLst/>
          </a:prstGeom>
          <a:ln>
            <a:solidFill>
              <a:schemeClr val="bg1"/>
            </a:solidFill>
          </a:ln>
        </p:spPr>
      </p:pic>
    </p:spTree>
    <p:extLst>
      <p:ext uri="{BB962C8B-B14F-4D97-AF65-F5344CB8AC3E}">
        <p14:creationId xmlns:p14="http://schemas.microsoft.com/office/powerpoint/2010/main" val="2714393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286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 Cen MT</vt:lpstr>
      <vt:lpstr>Office Theme</vt:lpstr>
      <vt:lpstr>13 Sheridan Road Charleston, SC 29407 | MLS# 19010656 | $539,000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657 N Sterling Drive Charleston, SC 29412 MLS# 15022205 $1,695,000</dc:title>
  <dc:creator>A. Thomas</dc:creator>
  <cp:lastModifiedBy>A. Thomas Price</cp:lastModifiedBy>
  <cp:revision>19</cp:revision>
  <dcterms:created xsi:type="dcterms:W3CDTF">2015-08-25T12:31:44Z</dcterms:created>
  <dcterms:modified xsi:type="dcterms:W3CDTF">2019-06-21T18:46:02Z</dcterms:modified>
</cp:coreProperties>
</file>