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190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376" indent="0" algn="ctr">
              <a:buNone/>
              <a:defRPr>
                <a:solidFill>
                  <a:schemeClr val="tx1">
                    <a:tint val="75000"/>
                  </a:schemeClr>
                </a:solidFill>
              </a:defRPr>
            </a:lvl2pPr>
            <a:lvl3pPr marL="1018754" indent="0" algn="ctr">
              <a:buNone/>
              <a:defRPr>
                <a:solidFill>
                  <a:schemeClr val="tx1">
                    <a:tint val="75000"/>
                  </a:schemeClr>
                </a:solidFill>
              </a:defRPr>
            </a:lvl3pPr>
            <a:lvl4pPr marL="1528131" indent="0" algn="ctr">
              <a:buNone/>
              <a:defRPr>
                <a:solidFill>
                  <a:schemeClr val="tx1">
                    <a:tint val="75000"/>
                  </a:schemeClr>
                </a:solidFill>
              </a:defRPr>
            </a:lvl4pPr>
            <a:lvl5pPr marL="2037508" indent="0" algn="ctr">
              <a:buNone/>
              <a:defRPr>
                <a:solidFill>
                  <a:schemeClr val="tx1">
                    <a:tint val="75000"/>
                  </a:schemeClr>
                </a:solidFill>
              </a:defRPr>
            </a:lvl5pPr>
            <a:lvl6pPr marL="2546884" indent="0" algn="ctr">
              <a:buNone/>
              <a:defRPr>
                <a:solidFill>
                  <a:schemeClr val="tx1">
                    <a:tint val="75000"/>
                  </a:schemeClr>
                </a:solidFill>
              </a:defRPr>
            </a:lvl6pPr>
            <a:lvl7pPr marL="3056262" indent="0" algn="ctr">
              <a:buNone/>
              <a:defRPr>
                <a:solidFill>
                  <a:schemeClr val="tx1">
                    <a:tint val="75000"/>
                  </a:schemeClr>
                </a:solidFill>
              </a:defRPr>
            </a:lvl7pPr>
            <a:lvl8pPr marL="3565639" indent="0" algn="ctr">
              <a:buNone/>
              <a:defRPr>
                <a:solidFill>
                  <a:schemeClr val="tx1">
                    <a:tint val="75000"/>
                  </a:schemeClr>
                </a:solidFill>
              </a:defRPr>
            </a:lvl8pPr>
            <a:lvl9pPr marL="407501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376" indent="0">
              <a:buNone/>
              <a:defRPr sz="2000">
                <a:solidFill>
                  <a:schemeClr val="tx1">
                    <a:tint val="75000"/>
                  </a:schemeClr>
                </a:solidFill>
              </a:defRPr>
            </a:lvl2pPr>
            <a:lvl3pPr marL="1018754" indent="0">
              <a:buNone/>
              <a:defRPr sz="1800">
                <a:solidFill>
                  <a:schemeClr val="tx1">
                    <a:tint val="75000"/>
                  </a:schemeClr>
                </a:solidFill>
              </a:defRPr>
            </a:lvl3pPr>
            <a:lvl4pPr marL="1528131" indent="0">
              <a:buNone/>
              <a:defRPr sz="1600">
                <a:solidFill>
                  <a:schemeClr val="tx1">
                    <a:tint val="75000"/>
                  </a:schemeClr>
                </a:solidFill>
              </a:defRPr>
            </a:lvl4pPr>
            <a:lvl5pPr marL="2037508" indent="0">
              <a:buNone/>
              <a:defRPr sz="1600">
                <a:solidFill>
                  <a:schemeClr val="tx1">
                    <a:tint val="75000"/>
                  </a:schemeClr>
                </a:solidFill>
              </a:defRPr>
            </a:lvl5pPr>
            <a:lvl6pPr marL="2546884" indent="0">
              <a:buNone/>
              <a:defRPr sz="1600">
                <a:solidFill>
                  <a:schemeClr val="tx1">
                    <a:tint val="75000"/>
                  </a:schemeClr>
                </a:solidFill>
              </a:defRPr>
            </a:lvl6pPr>
            <a:lvl7pPr marL="3056262" indent="0">
              <a:buNone/>
              <a:defRPr sz="1600">
                <a:solidFill>
                  <a:schemeClr val="tx1">
                    <a:tint val="75000"/>
                  </a:schemeClr>
                </a:solidFill>
              </a:defRPr>
            </a:lvl7pPr>
            <a:lvl8pPr marL="3565639" indent="0">
              <a:buNone/>
              <a:defRPr sz="1600">
                <a:solidFill>
                  <a:schemeClr val="tx1">
                    <a:tint val="75000"/>
                  </a:schemeClr>
                </a:solidFill>
              </a:defRPr>
            </a:lvl8pPr>
            <a:lvl9pPr marL="407501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376" indent="0">
              <a:buNone/>
              <a:defRPr sz="3100"/>
            </a:lvl2pPr>
            <a:lvl3pPr marL="1018754" indent="0">
              <a:buNone/>
              <a:defRPr sz="2700"/>
            </a:lvl3pPr>
            <a:lvl4pPr marL="1528131" indent="0">
              <a:buNone/>
              <a:defRPr sz="2200"/>
            </a:lvl4pPr>
            <a:lvl5pPr marL="2037508" indent="0">
              <a:buNone/>
              <a:defRPr sz="2200"/>
            </a:lvl5pPr>
            <a:lvl6pPr marL="2546884" indent="0">
              <a:buNone/>
              <a:defRPr sz="2200"/>
            </a:lvl6pPr>
            <a:lvl7pPr marL="3056262" indent="0">
              <a:buNone/>
              <a:defRPr sz="2200"/>
            </a:lvl7pPr>
            <a:lvl8pPr marL="3565639" indent="0">
              <a:buNone/>
              <a:defRPr sz="2200"/>
            </a:lvl8pPr>
            <a:lvl9pPr marL="4075016"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5"/>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299">
                <a:solidFill>
                  <a:schemeClr val="tx1">
                    <a:tint val="75000"/>
                  </a:schemeClr>
                </a:solidFill>
              </a:defRPr>
            </a:lvl1pPr>
          </a:lstStyle>
          <a:p>
            <a:fld id="{1D8BD707-D9CF-40AE-B4C6-C98DA3205C09}" type="datetimeFigureOut">
              <a:rPr lang="en-US" smtClean="0"/>
              <a:pPr/>
              <a:t>9/22/2023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2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29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754" rtl="0" eaLnBrk="1" latinLnBrk="0" hangingPunct="1">
        <a:spcBef>
          <a:spcPct val="0"/>
        </a:spcBef>
        <a:buNone/>
        <a:defRPr sz="4900" kern="1200">
          <a:solidFill>
            <a:schemeClr val="tx1"/>
          </a:solidFill>
          <a:latin typeface="+mj-lt"/>
          <a:ea typeface="+mj-ea"/>
          <a:cs typeface="+mj-cs"/>
        </a:defRPr>
      </a:lvl1pPr>
    </p:titleStyle>
    <p:bodyStyle>
      <a:lvl1pPr marL="382032" indent="-382032" algn="l" defTabSz="101875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37" indent="-318361" algn="l" defTabSz="101875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443" indent="-254689" algn="l" defTabSz="101875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819"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196"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573"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950"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327"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704"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754" rtl="0" eaLnBrk="1" latinLnBrk="0" hangingPunct="1">
        <a:defRPr sz="2000" kern="1200">
          <a:solidFill>
            <a:schemeClr val="tx1"/>
          </a:solidFill>
          <a:latin typeface="+mn-lt"/>
          <a:ea typeface="+mn-ea"/>
          <a:cs typeface="+mn-cs"/>
        </a:defRPr>
      </a:lvl1pPr>
      <a:lvl2pPr marL="509376" algn="l" defTabSz="1018754" rtl="0" eaLnBrk="1" latinLnBrk="0" hangingPunct="1">
        <a:defRPr sz="2000" kern="1200">
          <a:solidFill>
            <a:schemeClr val="tx1"/>
          </a:solidFill>
          <a:latin typeface="+mn-lt"/>
          <a:ea typeface="+mn-ea"/>
          <a:cs typeface="+mn-cs"/>
        </a:defRPr>
      </a:lvl2pPr>
      <a:lvl3pPr marL="1018754" algn="l" defTabSz="1018754" rtl="0" eaLnBrk="1" latinLnBrk="0" hangingPunct="1">
        <a:defRPr sz="2000" kern="1200">
          <a:solidFill>
            <a:schemeClr val="tx1"/>
          </a:solidFill>
          <a:latin typeface="+mn-lt"/>
          <a:ea typeface="+mn-ea"/>
          <a:cs typeface="+mn-cs"/>
        </a:defRPr>
      </a:lvl3pPr>
      <a:lvl4pPr marL="1528131" algn="l" defTabSz="1018754" rtl="0" eaLnBrk="1" latinLnBrk="0" hangingPunct="1">
        <a:defRPr sz="2000" kern="1200">
          <a:solidFill>
            <a:schemeClr val="tx1"/>
          </a:solidFill>
          <a:latin typeface="+mn-lt"/>
          <a:ea typeface="+mn-ea"/>
          <a:cs typeface="+mn-cs"/>
        </a:defRPr>
      </a:lvl4pPr>
      <a:lvl5pPr marL="2037508" algn="l" defTabSz="1018754" rtl="0" eaLnBrk="1" latinLnBrk="0" hangingPunct="1">
        <a:defRPr sz="2000" kern="1200">
          <a:solidFill>
            <a:schemeClr val="tx1"/>
          </a:solidFill>
          <a:latin typeface="+mn-lt"/>
          <a:ea typeface="+mn-ea"/>
          <a:cs typeface="+mn-cs"/>
        </a:defRPr>
      </a:lvl5pPr>
      <a:lvl6pPr marL="2546884" algn="l" defTabSz="1018754" rtl="0" eaLnBrk="1" latinLnBrk="0" hangingPunct="1">
        <a:defRPr sz="2000" kern="1200">
          <a:solidFill>
            <a:schemeClr val="tx1"/>
          </a:solidFill>
          <a:latin typeface="+mn-lt"/>
          <a:ea typeface="+mn-ea"/>
          <a:cs typeface="+mn-cs"/>
        </a:defRPr>
      </a:lvl6pPr>
      <a:lvl7pPr marL="3056262" algn="l" defTabSz="1018754" rtl="0" eaLnBrk="1" latinLnBrk="0" hangingPunct="1">
        <a:defRPr sz="2000" kern="1200">
          <a:solidFill>
            <a:schemeClr val="tx1"/>
          </a:solidFill>
          <a:latin typeface="+mn-lt"/>
          <a:ea typeface="+mn-ea"/>
          <a:cs typeface="+mn-cs"/>
        </a:defRPr>
      </a:lvl7pPr>
      <a:lvl8pPr marL="3565639" algn="l" defTabSz="1018754" rtl="0" eaLnBrk="1" latinLnBrk="0" hangingPunct="1">
        <a:defRPr sz="2000" kern="1200">
          <a:solidFill>
            <a:schemeClr val="tx1"/>
          </a:solidFill>
          <a:latin typeface="+mn-lt"/>
          <a:ea typeface="+mn-ea"/>
          <a:cs typeface="+mn-cs"/>
        </a:defRPr>
      </a:lvl8pPr>
      <a:lvl9pPr marL="4075016" algn="l" defTabSz="1018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8229600" cy="10058400"/>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1904999" y="609600"/>
            <a:ext cx="6172200" cy="2757321"/>
          </a:xfrm>
          <a:prstGeom prst="rect">
            <a:avLst/>
          </a:prstGeom>
          <a:effectLst>
            <a:outerShdw blurRad="50800" dist="38100" dir="8100000" algn="tr" rotWithShape="0">
              <a:prstClr val="black">
                <a:alpha val="40000"/>
              </a:prstClr>
            </a:outerShdw>
          </a:effectLst>
        </p:spPr>
      </p:pic>
      <p:sp>
        <p:nvSpPr>
          <p:cNvPr id="2" name="Title 1"/>
          <p:cNvSpPr>
            <a:spLocks noGrp="1"/>
          </p:cNvSpPr>
          <p:nvPr>
            <p:ph type="ctrTitle"/>
          </p:nvPr>
        </p:nvSpPr>
        <p:spPr>
          <a:xfrm>
            <a:off x="1905000" y="3492189"/>
            <a:ext cx="6172199" cy="990599"/>
          </a:xfrm>
          <a:noFill/>
        </p:spPr>
        <p:txBody>
          <a:bodyPr anchor="ctr">
            <a:noAutofit/>
          </a:bodyPr>
          <a:lstStyle/>
          <a:p>
            <a:r>
              <a:rPr lang="en-US" sz="2400" b="1" dirty="0">
                <a:ln w="6350">
                  <a:noFill/>
                </a:ln>
                <a:latin typeface="Trebuchet MS" panose="020B0603020202020204" pitchFamily="34" charset="0"/>
              </a:rPr>
              <a:t>13 </a:t>
            </a:r>
            <a:r>
              <a:rPr lang="en-US" sz="2400" b="1" dirty="0" err="1">
                <a:ln w="6350">
                  <a:noFill/>
                </a:ln>
                <a:latin typeface="Trebuchet MS" panose="020B0603020202020204" pitchFamily="34" charset="0"/>
              </a:rPr>
              <a:t>Glenkirk</a:t>
            </a:r>
            <a:r>
              <a:rPr lang="en-US" sz="2400" b="1" dirty="0">
                <a:ln w="6350">
                  <a:noFill/>
                </a:ln>
                <a:latin typeface="Trebuchet MS" panose="020B0603020202020204" pitchFamily="34" charset="0"/>
              </a:rPr>
              <a:t> Drive</a:t>
            </a:r>
            <a:br>
              <a:rPr lang="en-US" sz="2400" b="1" dirty="0">
                <a:ln w="6350">
                  <a:noFill/>
                </a:ln>
                <a:latin typeface="Trebuchet MS" panose="020B0603020202020204" pitchFamily="34" charset="0"/>
              </a:rPr>
            </a:br>
            <a:r>
              <a:rPr lang="en-US" sz="1600" b="1" dirty="0">
                <a:ln w="6350">
                  <a:noFill/>
                </a:ln>
                <a:latin typeface="Trebuchet MS" panose="020B0603020202020204" pitchFamily="34" charset="0"/>
              </a:rPr>
              <a:t>Shadowmoss · Charleston, SC 29414</a:t>
            </a:r>
            <a:br>
              <a:rPr lang="en-US" sz="1600" b="1" dirty="0">
                <a:ln w="6350">
                  <a:noFill/>
                </a:ln>
                <a:latin typeface="Trebuchet MS" panose="020B0603020202020204" pitchFamily="34" charset="0"/>
              </a:rPr>
            </a:br>
            <a:r>
              <a:rPr lang="en-US" sz="1600" b="1" dirty="0">
                <a:ln w="6350">
                  <a:noFill/>
                </a:ln>
                <a:latin typeface="Trebuchet MS" panose="020B0603020202020204" pitchFamily="34" charset="0"/>
              </a:rPr>
              <a:t>MLS# 23021291 · $550,000</a:t>
            </a:r>
          </a:p>
        </p:txBody>
      </p:sp>
      <p:sp>
        <p:nvSpPr>
          <p:cNvPr id="3" name="Subtitle 2"/>
          <p:cNvSpPr>
            <a:spLocks noGrp="1"/>
          </p:cNvSpPr>
          <p:nvPr>
            <p:ph type="subTitle" idx="1"/>
          </p:nvPr>
        </p:nvSpPr>
        <p:spPr>
          <a:xfrm>
            <a:off x="1752600" y="4608056"/>
            <a:ext cx="6477000" cy="4154943"/>
          </a:xfrm>
        </p:spPr>
        <p:txBody>
          <a:bodyPr anchor="ctr">
            <a:noAutofit/>
          </a:bodyPr>
          <a:lstStyle/>
          <a:p>
            <a:r>
              <a:rPr lang="en-US" sz="1250" dirty="0">
                <a:solidFill>
                  <a:schemeClr val="tx1"/>
                </a:solidFill>
                <a:latin typeface="Trebuchet MS" panose="020B0603020202020204" pitchFamily="34" charset="0"/>
                <a:ea typeface="Verdana" panose="020B0604030504040204" pitchFamily="34" charset="0"/>
                <a:cs typeface="Verdana" panose="020B0604030504040204" pitchFamily="34" charset="0"/>
              </a:rPr>
              <a:t>This home is located in the section of Shadowmoss that is not in the home owners association which translates to No HOA and no HOA fees! The home is a sprawling 1 story home and is full of charm. As you enter the home you are welcomed into a formal living and dining room combo that can serve multiple functions. The space also has built in cabinets and shelves for extra storage. The house has been updated with a beautiful kitchen that boasts high end cherry cabinets with custom details and </a:t>
            </a:r>
            <a:r>
              <a:rPr lang="en-US" sz="1250" dirty="0" err="1">
                <a:solidFill>
                  <a:schemeClr val="tx1"/>
                </a:solidFill>
                <a:latin typeface="Trebuchet MS" panose="020B0603020202020204" pitchFamily="34" charset="0"/>
                <a:ea typeface="Verdana" panose="020B0604030504040204" pitchFamily="34" charset="0"/>
                <a:cs typeface="Verdana" panose="020B0604030504040204" pitchFamily="34" charset="0"/>
              </a:rPr>
              <a:t>orinoco</a:t>
            </a:r>
            <a:r>
              <a:rPr lang="en-US" sz="1250" dirty="0">
                <a:solidFill>
                  <a:schemeClr val="tx1"/>
                </a:solidFill>
                <a:latin typeface="Trebuchet MS" panose="020B0603020202020204" pitchFamily="34" charset="0"/>
                <a:ea typeface="Verdana" panose="020B0604030504040204" pitchFamily="34" charset="0"/>
                <a:cs typeface="Verdana" panose="020B0604030504040204" pitchFamily="34" charset="0"/>
              </a:rPr>
              <a:t> granite. There is a built-in pantry cabinet, a gas range, a long bar which is perfect for entertaining and stainless steel appliances. The kitchen is open to a den with a fireplace that offers a very warm and inviting space. Off of the kitchen and den is a huge sunroom that can also function as a screened in porch. Also off of the kitchen is a door that leads out to a sizeable deck that has recently been replaced. The backyard is spacious and fully fenced in. Back inside the home there are 3 bedrooms and 2 full baths that have been updated. The master bedroom has two closets with ample storage and the hall leading to the bedrooms offers multiple closets as well. The master bedroom has an </a:t>
            </a:r>
            <a:r>
              <a:rPr lang="en-US" sz="1250" dirty="0" err="1">
                <a:solidFill>
                  <a:schemeClr val="tx1"/>
                </a:solidFill>
                <a:latin typeface="Trebuchet MS" panose="020B0603020202020204" pitchFamily="34" charset="0"/>
                <a:ea typeface="Verdana" panose="020B0604030504040204" pitchFamily="34" charset="0"/>
                <a:cs typeface="Verdana" panose="020B0604030504040204" pitchFamily="34" charset="0"/>
              </a:rPr>
              <a:t>en</a:t>
            </a:r>
            <a:r>
              <a:rPr lang="en-US" sz="1250" dirty="0">
                <a:solidFill>
                  <a:schemeClr val="tx1"/>
                </a:solidFill>
                <a:latin typeface="Trebuchet MS" panose="020B0603020202020204" pitchFamily="34" charset="0"/>
                <a:ea typeface="Verdana" panose="020B0604030504040204" pitchFamily="34" charset="0"/>
                <a:cs typeface="Verdana" panose="020B0604030504040204" pitchFamily="34" charset="0"/>
              </a:rPr>
              <a:t> suite bathroom and a door that leads out to the back deck. There is a large two car garage and you enter into the home from the garage via the spacious laundry room from the garage. Also in the laundry room is a door that leads directly outside. The laundry room boasts an updated utility sink and cabinetry for more storage so it is very functional. This home features gorgeous hardwood floors and no carpet! It is located in the beautiful West Ashley area of Charleston with the option to join the Shadowmoss Golf and Country Club.</a:t>
            </a: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06866" y="8963347"/>
            <a:ext cx="1094134" cy="109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2" y="8943345"/>
            <a:ext cx="1923605" cy="10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4153471" y="9041820"/>
            <a:ext cx="2753397" cy="1015663"/>
          </a:xfrm>
          <a:prstGeom prst="rect">
            <a:avLst/>
          </a:prstGeom>
        </p:spPr>
        <p:txBody>
          <a:bodyPr wrap="square">
            <a:spAutoFit/>
          </a:bodyPr>
          <a:lstStyle/>
          <a:p>
            <a:pPr algn="r"/>
            <a:r>
              <a:rPr lang="en-US" sz="1800" b="1" dirty="0">
                <a:latin typeface="Trebuchet MS" panose="020B0603020202020204" pitchFamily="34" charset="0"/>
                <a:ea typeface="Verdana" panose="020B0604030504040204" pitchFamily="34" charset="0"/>
                <a:cs typeface="Verdana" panose="020B0604030504040204" pitchFamily="34" charset="0"/>
              </a:rPr>
              <a:t>Carey Nikonchuk</a:t>
            </a:r>
          </a:p>
          <a:p>
            <a:pPr algn="r"/>
            <a:r>
              <a:rPr lang="en-US" sz="1400" dirty="0">
                <a:latin typeface="Trebuchet MS" panose="020B0603020202020204" pitchFamily="34" charset="0"/>
                <a:ea typeface="Verdana" panose="020B0604030504040204" pitchFamily="34" charset="0"/>
                <a:cs typeface="Verdana" panose="020B0604030504040204" pitchFamily="34" charset="0"/>
              </a:rPr>
              <a:t>(843) 276-1701 M</a:t>
            </a:r>
          </a:p>
          <a:p>
            <a:pPr algn="r"/>
            <a:r>
              <a:rPr lang="en-US" sz="1400" dirty="0">
                <a:latin typeface="Trebuchet MS" panose="020B0603020202020204" pitchFamily="34" charset="0"/>
              </a:rPr>
              <a:t>cnikonchuk@gmail.com</a:t>
            </a:r>
          </a:p>
          <a:p>
            <a:pPr algn="r"/>
            <a:r>
              <a:rPr lang="en-US" sz="1400" dirty="0">
                <a:latin typeface="Trebuchet MS" panose="020B0603020202020204" pitchFamily="34" charset="0"/>
              </a:rPr>
              <a:t>www.palmettoproperty.net</a:t>
            </a:r>
          </a:p>
        </p:txBody>
      </p:sp>
      <p:pic>
        <p:nvPicPr>
          <p:cNvPr id="5" name="Picture 4">
            <a:extLst>
              <a:ext uri="{FF2B5EF4-FFF2-40B4-BE49-F238E27FC236}">
                <a16:creationId xmlns:a16="http://schemas.microsoft.com/office/drawing/2014/main" id="{46EE3ABF-0AD7-4BAF-8EFE-0054297EE756}"/>
              </a:ext>
            </a:extLst>
          </p:cNvPr>
          <p:cNvPicPr>
            <a:picLocks noChangeAspect="1"/>
          </p:cNvPicPr>
          <p:nvPr/>
        </p:nvPicPr>
        <p:blipFill>
          <a:blip r:embed="rId5" cstate="print">
            <a:extLst>
              <a:ext uri="{28A0092B-C50C-407E-A947-70E740481C1C}">
                <a14:useLocalDpi xmlns:a14="http://schemas.microsoft.com/office/drawing/2010/main" val="0"/>
              </a:ext>
            </a:extLst>
          </a:blip>
          <a:stretch/>
        </p:blipFill>
        <p:spPr>
          <a:xfrm>
            <a:off x="152399" y="7686695"/>
            <a:ext cx="1600200" cy="1068191"/>
          </a:xfrm>
          <a:prstGeom prst="rect">
            <a:avLst/>
          </a:prstGeom>
        </p:spPr>
      </p:pic>
      <p:pic>
        <p:nvPicPr>
          <p:cNvPr id="8" name="Picture 7">
            <a:extLst>
              <a:ext uri="{FF2B5EF4-FFF2-40B4-BE49-F238E27FC236}">
                <a16:creationId xmlns:a16="http://schemas.microsoft.com/office/drawing/2014/main" id="{923F280A-95C0-4842-9293-40D5F2579626}"/>
              </a:ext>
            </a:extLst>
          </p:cNvPr>
          <p:cNvPicPr>
            <a:picLocks noChangeAspect="1"/>
          </p:cNvPicPr>
          <p:nvPr/>
        </p:nvPicPr>
        <p:blipFill>
          <a:blip r:embed="rId6" cstate="print">
            <a:extLst>
              <a:ext uri="{28A0092B-C50C-407E-A947-70E740481C1C}">
                <a14:useLocalDpi xmlns:a14="http://schemas.microsoft.com/office/drawing/2010/main" val="0"/>
              </a:ext>
            </a:extLst>
          </a:blip>
          <a:stretch/>
        </p:blipFill>
        <p:spPr>
          <a:xfrm>
            <a:off x="152399" y="2647420"/>
            <a:ext cx="1600200" cy="1080874"/>
          </a:xfrm>
          <a:prstGeom prst="rect">
            <a:avLst/>
          </a:prstGeom>
        </p:spPr>
      </p:pic>
      <p:pic>
        <p:nvPicPr>
          <p:cNvPr id="10" name="Picture 9">
            <a:extLst>
              <a:ext uri="{FF2B5EF4-FFF2-40B4-BE49-F238E27FC236}">
                <a16:creationId xmlns:a16="http://schemas.microsoft.com/office/drawing/2014/main" id="{B9B6F2D5-E784-49C7-81D3-F0850F19BB6E}"/>
              </a:ext>
            </a:extLst>
          </p:cNvPr>
          <p:cNvPicPr>
            <a:picLocks noChangeAspect="1"/>
          </p:cNvPicPr>
          <p:nvPr/>
        </p:nvPicPr>
        <p:blipFill>
          <a:blip r:embed="rId7" cstate="print">
            <a:extLst>
              <a:ext uri="{28A0092B-C50C-407E-A947-70E740481C1C}">
                <a14:useLocalDpi xmlns:a14="http://schemas.microsoft.com/office/drawing/2010/main" val="0"/>
              </a:ext>
            </a:extLst>
          </a:blip>
          <a:stretch/>
        </p:blipFill>
        <p:spPr>
          <a:xfrm>
            <a:off x="152399" y="1425143"/>
            <a:ext cx="1600200" cy="1033820"/>
          </a:xfrm>
          <a:prstGeom prst="rect">
            <a:avLst/>
          </a:prstGeom>
        </p:spPr>
      </p:pic>
      <p:pic>
        <p:nvPicPr>
          <p:cNvPr id="13" name="Picture 12">
            <a:extLst>
              <a:ext uri="{FF2B5EF4-FFF2-40B4-BE49-F238E27FC236}">
                <a16:creationId xmlns:a16="http://schemas.microsoft.com/office/drawing/2014/main" id="{06B7A0B0-5ADA-4D62-8B86-DDB96EA994AD}"/>
              </a:ext>
            </a:extLst>
          </p:cNvPr>
          <p:cNvPicPr>
            <a:picLocks noChangeAspect="1"/>
          </p:cNvPicPr>
          <p:nvPr/>
        </p:nvPicPr>
        <p:blipFill>
          <a:blip r:embed="rId8" cstate="print">
            <a:extLst>
              <a:ext uri="{28A0092B-C50C-407E-A947-70E740481C1C}">
                <a14:useLocalDpi xmlns:a14="http://schemas.microsoft.com/office/drawing/2010/main" val="0"/>
              </a:ext>
            </a:extLst>
          </a:blip>
          <a:stretch/>
        </p:blipFill>
        <p:spPr>
          <a:xfrm>
            <a:off x="152399" y="192323"/>
            <a:ext cx="1600200" cy="1044363"/>
          </a:xfrm>
          <a:prstGeom prst="rect">
            <a:avLst/>
          </a:prstGeom>
        </p:spPr>
      </p:pic>
      <p:pic>
        <p:nvPicPr>
          <p:cNvPr id="18" name="Picture 17">
            <a:extLst>
              <a:ext uri="{FF2B5EF4-FFF2-40B4-BE49-F238E27FC236}">
                <a16:creationId xmlns:a16="http://schemas.microsoft.com/office/drawing/2014/main" id="{582EFB8E-A703-4460-9BA8-E82FAC0524E3}"/>
              </a:ext>
            </a:extLst>
          </p:cNvPr>
          <p:cNvPicPr>
            <a:picLocks noChangeAspect="1"/>
          </p:cNvPicPr>
          <p:nvPr/>
        </p:nvPicPr>
        <p:blipFill>
          <a:blip r:embed="rId9" cstate="print">
            <a:extLst>
              <a:ext uri="{28A0092B-C50C-407E-A947-70E740481C1C}">
                <a14:useLocalDpi xmlns:a14="http://schemas.microsoft.com/office/drawing/2010/main" val="0"/>
              </a:ext>
            </a:extLst>
          </a:blip>
          <a:stretch/>
        </p:blipFill>
        <p:spPr>
          <a:xfrm>
            <a:off x="152399" y="3916751"/>
            <a:ext cx="1600200" cy="1068191"/>
          </a:xfrm>
          <a:prstGeom prst="rect">
            <a:avLst/>
          </a:prstGeom>
        </p:spPr>
      </p:pic>
      <p:pic>
        <p:nvPicPr>
          <p:cNvPr id="20" name="Picture 19">
            <a:extLst>
              <a:ext uri="{FF2B5EF4-FFF2-40B4-BE49-F238E27FC236}">
                <a16:creationId xmlns:a16="http://schemas.microsoft.com/office/drawing/2014/main" id="{50DF044F-7219-4D1D-B784-229F43469959}"/>
              </a:ext>
            </a:extLst>
          </p:cNvPr>
          <p:cNvPicPr>
            <a:picLocks noChangeAspect="1"/>
          </p:cNvPicPr>
          <p:nvPr/>
        </p:nvPicPr>
        <p:blipFill>
          <a:blip r:embed="rId10" cstate="print">
            <a:extLst>
              <a:ext uri="{28A0092B-C50C-407E-A947-70E740481C1C}">
                <a14:useLocalDpi xmlns:a14="http://schemas.microsoft.com/office/drawing/2010/main" val="0"/>
              </a:ext>
            </a:extLst>
          </a:blip>
          <a:stretch/>
        </p:blipFill>
        <p:spPr>
          <a:xfrm>
            <a:off x="152399" y="6430047"/>
            <a:ext cx="1600200" cy="1068191"/>
          </a:xfrm>
          <a:prstGeom prst="rect">
            <a:avLst/>
          </a:prstGeom>
        </p:spPr>
      </p:pic>
      <p:pic>
        <p:nvPicPr>
          <p:cNvPr id="25" name="Picture 24">
            <a:extLst>
              <a:ext uri="{FF2B5EF4-FFF2-40B4-BE49-F238E27FC236}">
                <a16:creationId xmlns:a16="http://schemas.microsoft.com/office/drawing/2014/main" id="{7C2A5E22-3C02-4F1D-A26A-E0E70BDA594A}"/>
              </a:ext>
            </a:extLst>
          </p:cNvPr>
          <p:cNvPicPr>
            <a:picLocks noChangeAspect="1"/>
          </p:cNvPicPr>
          <p:nvPr/>
        </p:nvPicPr>
        <p:blipFill>
          <a:blip r:embed="rId11" cstate="print">
            <a:extLst>
              <a:ext uri="{28A0092B-C50C-407E-A947-70E740481C1C}">
                <a14:useLocalDpi xmlns:a14="http://schemas.microsoft.com/office/drawing/2010/main" val="0"/>
              </a:ext>
            </a:extLst>
          </a:blip>
          <a:stretch/>
        </p:blipFill>
        <p:spPr>
          <a:xfrm>
            <a:off x="152399" y="5173399"/>
            <a:ext cx="1600200" cy="1068191"/>
          </a:xfrm>
          <a:prstGeom prst="rect">
            <a:avLst/>
          </a:prstGeom>
        </p:spPr>
      </p:pic>
      <p:sp>
        <p:nvSpPr>
          <p:cNvPr id="4" name="Rectangle 3">
            <a:extLst>
              <a:ext uri="{FF2B5EF4-FFF2-40B4-BE49-F238E27FC236}">
                <a16:creationId xmlns:a16="http://schemas.microsoft.com/office/drawing/2014/main" id="{3F0E83C8-AECD-4552-8889-941F70D88729}"/>
              </a:ext>
            </a:extLst>
          </p:cNvPr>
          <p:cNvSpPr/>
          <p:nvPr/>
        </p:nvSpPr>
        <p:spPr>
          <a:xfrm>
            <a:off x="1905000" y="62552"/>
            <a:ext cx="6172201" cy="523220"/>
          </a:xfrm>
          <a:prstGeom prst="rect">
            <a:avLst/>
          </a:prstGeom>
        </p:spPr>
        <p:txBody>
          <a:bodyPr wrap="square">
            <a:spAutoFit/>
          </a:bodyPr>
          <a:lstStyle/>
          <a:p>
            <a:pPr algn="ctr"/>
            <a:r>
              <a:rPr lang="en-US" sz="2800" i="1" dirty="0">
                <a:ln w="3175">
                  <a:solidFill>
                    <a:schemeClr val="tx1"/>
                  </a:solidFill>
                </a:ln>
                <a:solidFill>
                  <a:schemeClr val="bg1"/>
                </a:solidFill>
                <a:effectLst>
                  <a:outerShdw blurRad="38100" dist="38100" dir="2700000" algn="tl">
                    <a:srgbClr val="000000">
                      <a:alpha val="43137"/>
                    </a:srgbClr>
                  </a:outerShdw>
                </a:effectLst>
                <a:latin typeface="Trebuchet MS" panose="020B0603020202020204" pitchFamily="34" charset="0"/>
              </a:rPr>
              <a:t>Welcome to Shadowmoss!</a:t>
            </a: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377</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13 Glenkirk Drive Shadowmoss · Charleston, SC 29414 MLS# 23021291 · $550,000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57</cp:revision>
  <dcterms:created xsi:type="dcterms:W3CDTF">2006-08-16T00:00:00Z</dcterms:created>
  <dcterms:modified xsi:type="dcterms:W3CDTF">2023-09-22T16:34:33Z</dcterms:modified>
</cp:coreProperties>
</file>