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11/16/2020</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hyperlink" Target="mailto:conniesross@aol.com" TargetMode="External"/><Relationship Id="rId18" Type="http://schemas.openxmlformats.org/officeDocument/2006/relationships/image" Target="../media/image14.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hyperlink" Target="mailto:dctidewater@yahoo.com" TargetMode="External"/><Relationship Id="rId17" Type="http://schemas.openxmlformats.org/officeDocument/2006/relationships/image" Target="../media/image13.jpeg"/><Relationship Id="rId2" Type="http://schemas.openxmlformats.org/officeDocument/2006/relationships/image" Target="../media/image1.jpg"/><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jpeg"/><Relationship Id="rId15" Type="http://schemas.openxmlformats.org/officeDocument/2006/relationships/image" Target="../media/image11.jpeg"/><Relationship Id="rId10" Type="http://schemas.openxmlformats.org/officeDocument/2006/relationships/image" Target="../media/image8.jpeg"/><Relationship Id="rId4" Type="http://schemas.openxmlformats.org/officeDocument/2006/relationships/hyperlink" Target="https://www.youtube.com/embed/LXhPrfnVE74" TargetMode="External"/><Relationship Id="rId9" Type="http://schemas.openxmlformats.org/officeDocument/2006/relationships/image" Target="../media/image7.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F70CDC29-53EB-4F5A-AD1B-BEAB28B98FE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370343" y="0"/>
            <a:ext cx="6394138" cy="4246108"/>
          </a:xfrm>
          <a:prstGeom prst="rect">
            <a:avLst/>
          </a:prstGeom>
          <a:ln>
            <a:noFill/>
          </a:ln>
        </p:spPr>
      </p:pic>
      <p:pic>
        <p:nvPicPr>
          <p:cNvPr id="4" name="Picture 3"/>
          <p:cNvPicPr>
            <a:picLocks/>
          </p:cNvPicPr>
          <p:nvPr/>
        </p:nvPicPr>
        <p:blipFill>
          <a:blip r:embed="rId3" cstate="print">
            <a:extLst>
              <a:ext uri="{28A0092B-C50C-407E-A947-70E740481C1C}">
                <a14:useLocalDpi xmlns:a14="http://schemas.microsoft.com/office/drawing/2010/main" val="0"/>
              </a:ext>
            </a:extLst>
          </a:blip>
          <a:srcRect/>
          <a:stretch/>
        </p:blipFill>
        <p:spPr>
          <a:xfrm>
            <a:off x="-1" y="1785"/>
            <a:ext cx="1371599" cy="910828"/>
          </a:xfrm>
          <a:prstGeom prst="rect">
            <a:avLst/>
          </a:prstGeom>
          <a:ln>
            <a:solidFill>
              <a:schemeClr val="bg1"/>
            </a:solidFill>
          </a:ln>
        </p:spPr>
      </p:pic>
      <p:sp>
        <p:nvSpPr>
          <p:cNvPr id="5" name="Rectangle 4"/>
          <p:cNvSpPr/>
          <p:nvPr/>
        </p:nvSpPr>
        <p:spPr>
          <a:xfrm>
            <a:off x="1370343" y="4373865"/>
            <a:ext cx="6394138" cy="4708981"/>
          </a:xfrm>
          <a:prstGeom prst="rect">
            <a:avLst/>
          </a:prstGeom>
        </p:spPr>
        <p:txBody>
          <a:bodyPr wrap="square" anchor="b">
            <a:spAutoFit/>
          </a:bodyPr>
          <a:lstStyle/>
          <a:p>
            <a:pPr algn="ctr"/>
            <a:r>
              <a:rPr lang="en-US" sz="1200" dirty="0">
                <a:latin typeface="Adobe Caslon Pro" panose="0205050205050A020403" pitchFamily="18" charset="0"/>
              </a:rPr>
              <a:t>Lovely, impeccably cared for FIRST FLOOR 2 bedroom beach-golf condominium in the highly desirable Lighthouse Point Villas complex of Tidewater Plantation. Tidewater boasts 24 hour gated, manned security. This lovely condo epitomizes the best of Southern Living, with close-up views of the marsh, the signature 9th and 18th holes and is in close proximity to the popular Tidewater Clubhouse/Grill. Upon entering the condo, one is greeted by breathtaking views through large windows admitting an abundance of natural light. These vistas of the world famous Tidewater Golf Course are right out of Golf Digest! Properties in this upscale, pristine development are highly valued as homes, second homes and investment properties. The master bedroom adjoins a sizable, furnished screened porch for dining, relaxing and enjoying the beautiful golf course and marsh views reflecting great natural beauty. The entire condo has been repainted within the past 2 years. Owners are also including a top of the line Old Republic Home Warranty-Platinum Level which includes the HVAC. Tidewater is on a tree-lined road leading to the Anne Tilghman Boyce Coastal Reserve, a nature conservancy, including </a:t>
            </a:r>
            <a:r>
              <a:rPr lang="en-US" sz="1200" dirty="0" err="1">
                <a:latin typeface="Adobe Caslon Pro" panose="0205050205050A020403" pitchFamily="18" charset="0"/>
              </a:rPr>
              <a:t>Waties</a:t>
            </a:r>
            <a:r>
              <a:rPr lang="en-US" sz="120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an oceanfront beach cabana for owners' use with open/screened porches, bathrooms, showers and kitchen. Residents enjoy the use of several poos/hot tubs. Other amenities include a driving range, golf shop, clubhouse with bar/dining and event facilities, clay and hard surface tennis courts, pickle ball court, fitness center overlooking a pool, bocce courts and amenity center for public/private events. Tidewater has a gated storage yard for boats, jet skis, motorcycles, kayaks and small trailers. Your new neighbors will welcome you to Tidewater Plantation which truly reflects the best of the classic golf/beach/resort lifestyle! Did we say FIRST FLOOR!</a:t>
            </a:r>
          </a:p>
          <a:p>
            <a:pPr algn="ctr"/>
            <a:endParaRPr lang="en-US" sz="1200" b="1" dirty="0">
              <a:latin typeface="Adobe Caslon Pro" panose="0205050205050A020403" pitchFamily="18" charset="0"/>
            </a:endParaRPr>
          </a:p>
          <a:p>
            <a:pPr algn="ctr"/>
            <a:r>
              <a:rPr lang="en-US" sz="1200" b="1" dirty="0">
                <a:latin typeface="Adobe Caslon Pro" panose="0205050205050A020403" pitchFamily="18" charset="0"/>
              </a:rPr>
              <a:t>Video Tour: </a:t>
            </a:r>
            <a:r>
              <a:rPr lang="en-US" sz="1200" b="1" dirty="0">
                <a:latin typeface="Adobe Caslon Pro" panose="0205050205050A020403" pitchFamily="18" charset="0"/>
                <a:hlinkClick r:id="rId4"/>
              </a:rPr>
              <a:t>https://www.youtube.com/embed/LXhPrfnVE74</a:t>
            </a:r>
            <a:r>
              <a:rPr lang="en-US" sz="1200" b="1" dirty="0">
                <a:latin typeface="Adobe Caslon Pro" panose="0205050205050A020403" pitchFamily="18" charset="0"/>
              </a:rPr>
              <a:t> </a:t>
            </a:r>
          </a:p>
        </p:txBody>
      </p:sp>
      <p:sp>
        <p:nvSpPr>
          <p:cNvPr id="23" name="Rectangle 22"/>
          <p:cNvSpPr/>
          <p:nvPr/>
        </p:nvSpPr>
        <p:spPr>
          <a:xfrm>
            <a:off x="1363818" y="3290466"/>
            <a:ext cx="6404474" cy="954107"/>
          </a:xfrm>
          <a:prstGeom prst="rect">
            <a:avLst/>
          </a:prstGeom>
          <a:noFill/>
        </p:spPr>
        <p:txBody>
          <a:bodyPr wrap="square" anchor="b">
            <a:spAutoFit/>
          </a:bodyPr>
          <a:lstStyle/>
          <a:p>
            <a:pPr algn="ctr"/>
            <a:r>
              <a:rPr lang="en-US" sz="2000"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1401 Lighthouse Drive #4214</a:t>
            </a:r>
          </a:p>
          <a:p>
            <a:pPr algn="ctr"/>
            <a:r>
              <a:rPr lang="en-US"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Lighthouse Point Villas ~ North Myrtle Beach</a:t>
            </a:r>
          </a:p>
          <a:p>
            <a:pPr algn="ctr"/>
            <a:r>
              <a:rPr lang="en-US"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Tidewater Plantation ~ MLS# 2023497 ~ $184,900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889760" y="0"/>
            <a:ext cx="1371600" cy="910828"/>
          </a:xfrm>
          <a:prstGeom prst="rect">
            <a:avLst/>
          </a:prstGeom>
          <a:ln>
            <a:solidFill>
              <a:schemeClr val="bg1"/>
            </a:solidFill>
          </a:ln>
          <a:effectLst/>
        </p:spPr>
      </p:pic>
      <p:pic>
        <p:nvPicPr>
          <p:cNvPr id="13" name="Picture 12"/>
          <p:cNvPicPr>
            <a:picLocks/>
          </p:cNvPicPr>
          <p:nvPr/>
        </p:nvPicPr>
        <p:blipFill>
          <a:blip r:embed="rId6" cstate="print">
            <a:extLst>
              <a:ext uri="{28A0092B-C50C-407E-A947-70E740481C1C}">
                <a14:useLocalDpi xmlns:a14="http://schemas.microsoft.com/office/drawing/2010/main" val="0"/>
              </a:ext>
            </a:extLst>
          </a:blip>
          <a:srcRect/>
          <a:stretch/>
        </p:blipFill>
        <p:spPr>
          <a:xfrm>
            <a:off x="0" y="4531876"/>
            <a:ext cx="1371599" cy="910827"/>
          </a:xfrm>
          <a:prstGeom prst="rect">
            <a:avLst/>
          </a:prstGeom>
          <a:ln>
            <a:solidFill>
              <a:schemeClr val="bg1"/>
            </a:solidFill>
          </a:ln>
          <a:effectLst/>
        </p:spPr>
      </p:pic>
      <p:pic>
        <p:nvPicPr>
          <p:cNvPr id="15" name="Picture 14"/>
          <p:cNvPicPr>
            <a:picLocks/>
          </p:cNvPicPr>
          <p:nvPr/>
        </p:nvPicPr>
        <p:blipFill>
          <a:blip r:embed="rId7" cstate="print">
            <a:extLst>
              <a:ext uri="{28A0092B-C50C-407E-A947-70E740481C1C}">
                <a14:useLocalDpi xmlns:a14="http://schemas.microsoft.com/office/drawing/2010/main" val="0"/>
              </a:ext>
            </a:extLst>
          </a:blip>
          <a:srcRect/>
          <a:stretch/>
        </p:blipFill>
        <p:spPr>
          <a:xfrm>
            <a:off x="-1" y="3625858"/>
            <a:ext cx="1371599" cy="910828"/>
          </a:xfrm>
          <a:prstGeom prst="rect">
            <a:avLst/>
          </a:prstGeom>
          <a:ln>
            <a:solidFill>
              <a:schemeClr val="bg1"/>
            </a:solidFill>
          </a:ln>
          <a:effectLst/>
        </p:spPr>
      </p:pic>
      <p:pic>
        <p:nvPicPr>
          <p:cNvPr id="16" name="Picture 15"/>
          <p:cNvPicPr>
            <a:picLocks/>
          </p:cNvPicPr>
          <p:nvPr/>
        </p:nvPicPr>
        <p:blipFill>
          <a:blip r:embed="rId8" cstate="print">
            <a:extLst>
              <a:ext uri="{28A0092B-C50C-407E-A947-70E740481C1C}">
                <a14:useLocalDpi xmlns:a14="http://schemas.microsoft.com/office/drawing/2010/main" val="0"/>
              </a:ext>
            </a:extLst>
          </a:blip>
          <a:srcRect/>
          <a:stretch/>
        </p:blipFill>
        <p:spPr>
          <a:xfrm>
            <a:off x="-1" y="1813822"/>
            <a:ext cx="1371599" cy="910828"/>
          </a:xfrm>
          <a:prstGeom prst="rect">
            <a:avLst/>
          </a:prstGeom>
          <a:ln>
            <a:solidFill>
              <a:schemeClr val="bg1"/>
            </a:solidFill>
          </a:ln>
          <a:effectLst/>
        </p:spPr>
      </p:pic>
      <p:pic>
        <p:nvPicPr>
          <p:cNvPr id="27" name="Picture 26"/>
          <p:cNvPicPr>
            <a:picLocks/>
          </p:cNvPicPr>
          <p:nvPr/>
        </p:nvPicPr>
        <p:blipFill>
          <a:blip r:embed="rId9" cstate="print">
            <a:extLst>
              <a:ext uri="{28A0092B-C50C-407E-A947-70E740481C1C}">
                <a14:useLocalDpi xmlns:a14="http://schemas.microsoft.com/office/drawing/2010/main" val="0"/>
              </a:ext>
            </a:extLst>
          </a:blip>
          <a:srcRect/>
          <a:stretch/>
        </p:blipFill>
        <p:spPr>
          <a:xfrm>
            <a:off x="-1" y="2719840"/>
            <a:ext cx="1371599" cy="910828"/>
          </a:xfrm>
          <a:prstGeom prst="rect">
            <a:avLst/>
          </a:prstGeom>
          <a:ln>
            <a:solidFill>
              <a:schemeClr val="bg1"/>
            </a:solidFill>
          </a:ln>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2"/>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3"/>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4" cstate="print">
            <a:extLst>
              <a:ext uri="{28A0092B-C50C-407E-A947-70E740481C1C}">
                <a14:useLocalDpi xmlns:a14="http://schemas.microsoft.com/office/drawing/2010/main" val="0"/>
              </a:ext>
            </a:extLst>
          </a:blip>
          <a:srcRect l="10667" t="14358" r="10273" b="13270"/>
          <a:stretch/>
        </p:blipFill>
        <p:spPr>
          <a:xfrm>
            <a:off x="0" y="6349270"/>
            <a:ext cx="1371600" cy="914400"/>
          </a:xfrm>
          <a:prstGeom prst="rect">
            <a:avLst/>
          </a:prstGeom>
          <a:ln>
            <a:solidFill>
              <a:schemeClr val="bg1"/>
            </a:solidFill>
          </a:ln>
          <a:effectLst/>
        </p:spPr>
      </p:pic>
      <p:pic>
        <p:nvPicPr>
          <p:cNvPr id="38" name="Picture 37"/>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0" y="7258860"/>
            <a:ext cx="1371600" cy="914400"/>
          </a:xfrm>
          <a:prstGeom prst="rect">
            <a:avLst/>
          </a:prstGeom>
          <a:ln>
            <a:solidFill>
              <a:schemeClr val="bg1"/>
            </a:solidFill>
          </a:ln>
          <a:effectLst/>
        </p:spPr>
      </p:pic>
      <p:pic>
        <p:nvPicPr>
          <p:cNvPr id="41" name="Picture 40"/>
          <p:cNvPicPr>
            <a:picLocks/>
          </p:cNvPicPr>
          <p:nvPr/>
        </p:nvPicPr>
        <p:blipFill rotWithShape="1">
          <a:blip r:embed="rId17" cstate="print">
            <a:extLst>
              <a:ext uri="{28A0092B-C50C-407E-A947-70E740481C1C}">
                <a14:useLocalDpi xmlns:a14="http://schemas.microsoft.com/office/drawing/2010/main" val="0"/>
              </a:ext>
            </a:extLst>
          </a:blip>
          <a:srcRect t="6768" b="7033"/>
          <a:stretch/>
        </p:blipFill>
        <p:spPr>
          <a:xfrm>
            <a:off x="0" y="5439680"/>
            <a:ext cx="1371600" cy="914400"/>
          </a:xfrm>
          <a:prstGeom prst="rect">
            <a:avLst/>
          </a:prstGeom>
          <a:ln>
            <a:solidFill>
              <a:schemeClr val="bg1"/>
            </a:solidFill>
          </a:ln>
          <a:effectLst/>
        </p:spPr>
      </p:pic>
      <p:pic>
        <p:nvPicPr>
          <p:cNvPr id="20" name="Picture 19"/>
          <p:cNvPicPr>
            <a:picLocks/>
          </p:cNvPicPr>
          <p:nvPr/>
        </p:nvPicPr>
        <p:blipFill>
          <a:blip r:embed="rId18" cstate="print">
            <a:extLst>
              <a:ext uri="{28A0092B-C50C-407E-A947-70E740481C1C}">
                <a14:useLocalDpi xmlns:a14="http://schemas.microsoft.com/office/drawing/2010/main" val="0"/>
              </a:ext>
            </a:extLst>
          </a:blip>
          <a:srcRect/>
          <a:stretch/>
        </p:blipFill>
        <p:spPr>
          <a:xfrm>
            <a:off x="-1" y="907804"/>
            <a:ext cx="1371599" cy="910828"/>
          </a:xfrm>
          <a:prstGeom prst="rect">
            <a:avLst/>
          </a:prstGeom>
          <a:ln>
            <a:solidFill>
              <a:schemeClr val="bg1"/>
            </a:solidFill>
          </a:ln>
          <a:effectLst/>
        </p:spPr>
      </p:pic>
      <p:sp>
        <p:nvSpPr>
          <p:cNvPr id="2" name="Rectangle 1"/>
          <p:cNvSpPr/>
          <p:nvPr/>
        </p:nvSpPr>
        <p:spPr>
          <a:xfrm>
            <a:off x="1360009" y="0"/>
            <a:ext cx="6404472" cy="446276"/>
          </a:xfrm>
          <a:prstGeom prst="rect">
            <a:avLst/>
          </a:prstGeom>
        </p:spPr>
        <p:txBody>
          <a:bodyPr wrap="square">
            <a:spAutoFit/>
          </a:bodyPr>
          <a:lstStyle/>
          <a:p>
            <a:pPr algn="ctr"/>
            <a:r>
              <a:rPr lang="en-US" sz="2300" b="1" dirty="0">
                <a:ln w="3175">
                  <a:solidFill>
                    <a:schemeClr val="tx1"/>
                  </a:solidFill>
                </a:ln>
                <a:solidFill>
                  <a:schemeClr val="bg1"/>
                </a:solidFill>
                <a:latin typeface="Gisha" panose="020B0604020202020204" pitchFamily="34" charset="-79"/>
                <a:cs typeface="Gisha" panose="020B0604020202020204" pitchFamily="34" charset="-79"/>
              </a:rPr>
              <a:t>The Lighthouse Point Villas Unit You Want</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TotalTime>
  <Words>463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39</cp:revision>
  <dcterms:created xsi:type="dcterms:W3CDTF">2016-01-18T21:52:04Z</dcterms:created>
  <dcterms:modified xsi:type="dcterms:W3CDTF">2020-11-16T18:56:07Z</dcterms:modified>
</cp:coreProperties>
</file>