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737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25" d="100"/>
          <a:sy n="125" d="100"/>
        </p:scale>
        <p:origin x="1734" y="-17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6/20/2025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gif"/><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610738" y="842741"/>
            <a:ext cx="6550923" cy="4367282"/>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2" name="Title 1"/>
          <p:cNvSpPr>
            <a:spLocks noGrp="1"/>
          </p:cNvSpPr>
          <p:nvPr>
            <p:ph type="ctrTitle"/>
          </p:nvPr>
        </p:nvSpPr>
        <p:spPr>
          <a:xfrm>
            <a:off x="0" y="4625248"/>
            <a:ext cx="7772400" cy="584775"/>
          </a:xfrm>
          <a:noFill/>
        </p:spPr>
        <p:txBody>
          <a:bodyPr anchor="ctr">
            <a:noAutofit/>
          </a:bodyPr>
          <a:lstStyle/>
          <a:p>
            <a:r>
              <a:rPr lang="en-US" sz="2000" b="1" dirty="0">
                <a:ln w="3175">
                  <a:noFill/>
                </a:ln>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1401 Elm Hall Circle</a:t>
            </a:r>
            <a:br>
              <a:rPr lang="en-US" sz="2000" b="1" dirty="0">
                <a:ln w="3175">
                  <a:noFill/>
                </a:ln>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br>
            <a:r>
              <a:rPr lang="en-US" sz="1500" b="1" dirty="0">
                <a:ln w="3175">
                  <a:noFill/>
                </a:ln>
                <a:solidFill>
                  <a:schemeClr val="bg1"/>
                </a:solidFill>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rPr>
              <a:t>Summer Wood · Summerville, SC 29483 · MLS# 25015046 · $265,000</a:t>
            </a:r>
            <a:endParaRPr lang="en-US" sz="1500" b="1" dirty="0">
              <a:ln w="3175">
                <a:noFill/>
              </a:ln>
              <a:effectLst>
                <a:outerShdw blurRad="38100" dist="38100" dir="2700000" algn="tl">
                  <a:srgbClr val="000000">
                    <a:alpha val="43137"/>
                  </a:srgbClr>
                </a:outerShdw>
              </a:effectLst>
              <a:latin typeface="Trebuchet MS" panose="020B0603020202020204" pitchFamily="34" charset="0"/>
              <a:cs typeface="Microsoft Sans Serif" panose="020B0604020202020204" pitchFamily="34" charset="0"/>
            </a:endParaRPr>
          </a:p>
        </p:txBody>
      </p:sp>
      <p:sp>
        <p:nvSpPr>
          <p:cNvPr id="3" name="Subtitle 2"/>
          <p:cNvSpPr>
            <a:spLocks noGrp="1"/>
          </p:cNvSpPr>
          <p:nvPr>
            <p:ph type="subTitle" idx="1"/>
          </p:nvPr>
        </p:nvSpPr>
        <p:spPr>
          <a:xfrm>
            <a:off x="-1" y="5252545"/>
            <a:ext cx="7772401" cy="2794840"/>
          </a:xfrm>
        </p:spPr>
        <p:txBody>
          <a:bodyPr anchor="ctr">
            <a:noAutofit/>
          </a:bodyPr>
          <a:lstStyle/>
          <a:p>
            <a:r>
              <a:rPr lang="en-US" sz="1100" dirty="0">
                <a:solidFill>
                  <a:srgbClr val="17375E"/>
                </a:solidFill>
                <a:latin typeface="Trebuchet MS" panose="020B0603020202020204" pitchFamily="34" charset="0"/>
                <a:cs typeface="Microsoft Sans Serif" panose="020B0604020202020204" pitchFamily="34" charset="0"/>
              </a:rPr>
              <a:t>Welcome to 1401 Elm Hall Circle in the Summer Wood Subdivision. This residence features neutral décor, a new HVAC system (2024), an architectural roof (2024), and carpet replaced in 2024. For maintenance-free living, the HOA covers lawn care, exterior hazardous insurance, two neighborhood pools, termite bond, and pressure washing of the townhome exterior. Summer Wood is conveniently located near I-26, the Town of Summerville Historic District, shopping centers, restaurants, and hospitals. It also offers easy access to the Volvo and Mercedes plants, Boeing, the airport, Bosch, and the Air Force Base. Upon arrival at 1401 Elm Hall Circle, guests are greeted by a fully covered front porch. Inside, an open concept living space with both family and dining rooms receives an abundance of natural light and features LVP flooring. The kitchen includes ceramic tile floors, Corian countertops, a tiled backsplash, a kitchen island, and a spacious pantry. Downstairs, you will find a guest powder bathroom and a laundry room (washer/dryer included). The screened-in porch at the back provides a storage room and a private backyard enclosed by a vinyl fence.</a:t>
            </a:r>
          </a:p>
          <a:p>
            <a:r>
              <a:rPr lang="en-US" sz="1100" dirty="0">
                <a:solidFill>
                  <a:srgbClr val="17375E"/>
                </a:solidFill>
                <a:latin typeface="Trebuchet MS" panose="020B0603020202020204" pitchFamily="34" charset="0"/>
                <a:cs typeface="Microsoft Sans Serif" panose="020B0604020202020204" pitchFamily="34" charset="0"/>
              </a:rPr>
              <a:t>The split staircase leads upstairs to three generously sized bedrooms. The primary suite boasts a vaulted ceiling, a primary bath, and a walk-in closet. The two secondary bedrooms share a full guest bathroom. Additional storage is available in a closet beneath the staircase. The townhome includes two assigned parking spots directly in front. Visit 1401 Elm Hall Circle and discover its charm and convenience.</a:t>
            </a:r>
          </a:p>
        </p:txBody>
      </p:sp>
      <p:sp>
        <p:nvSpPr>
          <p:cNvPr id="20" name="Rectangle 19"/>
          <p:cNvSpPr/>
          <p:nvPr/>
        </p:nvSpPr>
        <p:spPr>
          <a:xfrm>
            <a:off x="4276125" y="9232486"/>
            <a:ext cx="3496275" cy="577081"/>
          </a:xfrm>
          <a:prstGeom prst="rect">
            <a:avLst/>
          </a:prstGeom>
        </p:spPr>
        <p:txBody>
          <a:bodyPr wrap="square">
            <a:spAutoFit/>
          </a:bodyPr>
          <a:lstStyle/>
          <a:p>
            <a:pPr algn="r"/>
            <a:r>
              <a:rPr lang="en-US" sz="1050" dirty="0">
                <a:solidFill>
                  <a:schemeClr val="tx2"/>
                </a:solidFill>
                <a:latin typeface="Trebuchet MS" panose="020B0603020202020204" pitchFamily="34" charset="0"/>
                <a:cs typeface="Microsoft Sans Serif" panose="020B0604020202020204" pitchFamily="34" charset="0"/>
              </a:rPr>
              <a:t>Carolina One Real Estate</a:t>
            </a:r>
          </a:p>
          <a:p>
            <a:pPr algn="r"/>
            <a:r>
              <a:rPr lang="en-US" sz="1050" dirty="0">
                <a:solidFill>
                  <a:schemeClr val="tx2"/>
                </a:solidFill>
                <a:latin typeface="Trebuchet MS" panose="020B0603020202020204" pitchFamily="34" charset="0"/>
                <a:cs typeface="Microsoft Sans Serif" panose="020B0604020202020204" pitchFamily="34" charset="0"/>
              </a:rPr>
              <a:t>900 N Main St</a:t>
            </a:r>
          </a:p>
          <a:p>
            <a:pPr algn="r"/>
            <a:r>
              <a:rPr lang="en-US" sz="1050" dirty="0">
                <a:solidFill>
                  <a:schemeClr val="tx2"/>
                </a:solidFill>
                <a:latin typeface="Trebuchet MS" panose="020B0603020202020204" pitchFamily="34" charset="0"/>
                <a:cs typeface="Microsoft Sans Serif" panose="020B0604020202020204" pitchFamily="34" charset="0"/>
              </a:rPr>
              <a:t>Summerville, SC 29483</a:t>
            </a:r>
          </a:p>
        </p:txBody>
      </p:sp>
      <p:sp>
        <p:nvSpPr>
          <p:cNvPr id="21" name="Rectangle 20"/>
          <p:cNvSpPr/>
          <p:nvPr/>
        </p:nvSpPr>
        <p:spPr>
          <a:xfrm>
            <a:off x="-1" y="9197861"/>
            <a:ext cx="3496275" cy="646331"/>
          </a:xfrm>
          <a:prstGeom prst="rect">
            <a:avLst/>
          </a:prstGeom>
        </p:spPr>
        <p:txBody>
          <a:bodyPr wrap="square">
            <a:spAutoFit/>
          </a:bodyPr>
          <a:lstStyle/>
          <a:p>
            <a:r>
              <a:rPr lang="en-US" sz="1200" b="1" dirty="0">
                <a:solidFill>
                  <a:schemeClr val="tx2"/>
                </a:solidFill>
                <a:latin typeface="Trebuchet MS" panose="020B0603020202020204" pitchFamily="34" charset="0"/>
                <a:cs typeface="Microsoft Sans Serif" panose="020B0604020202020204" pitchFamily="34" charset="0"/>
              </a:rPr>
              <a:t>Nickole Samios</a:t>
            </a:r>
          </a:p>
          <a:p>
            <a:r>
              <a:rPr lang="en-US" sz="1200" dirty="0">
                <a:solidFill>
                  <a:schemeClr val="tx2"/>
                </a:solidFill>
                <a:latin typeface="Trebuchet MS" panose="020B0603020202020204" pitchFamily="34" charset="0"/>
              </a:rPr>
              <a:t>(843) 330-4136</a:t>
            </a:r>
          </a:p>
          <a:p>
            <a:r>
              <a:rPr lang="en-US" sz="1200" dirty="0">
                <a:solidFill>
                  <a:schemeClr val="tx2"/>
                </a:solidFill>
                <a:latin typeface="Trebuchet MS" panose="020B0603020202020204" pitchFamily="34" charset="0"/>
              </a:rPr>
              <a:t>nickole@carolinaone.com</a:t>
            </a:r>
            <a:endParaRPr lang="en-US" sz="1200" dirty="0">
              <a:solidFill>
                <a:schemeClr val="tx2"/>
              </a:solidFill>
              <a:latin typeface="Trebuchet MS" panose="020B0603020202020204" pitchFamily="34" charset="0"/>
              <a:cs typeface="Microsoft Sans Serif" panose="020B0604020202020204" pitchFamily="34" charset="0"/>
            </a:endParaRPr>
          </a:p>
        </p:txBody>
      </p:sp>
      <p:sp>
        <p:nvSpPr>
          <p:cNvPr id="22" name="Rectangle 21"/>
          <p:cNvSpPr/>
          <p:nvPr/>
        </p:nvSpPr>
        <p:spPr>
          <a:xfrm>
            <a:off x="2568371" y="9812179"/>
            <a:ext cx="2635658" cy="246221"/>
          </a:xfrm>
          <a:prstGeom prst="rect">
            <a:avLst/>
          </a:prstGeom>
        </p:spPr>
        <p:txBody>
          <a:bodyPr wrap="none">
            <a:spAutoFit/>
          </a:bodyPr>
          <a:lstStyle/>
          <a:p>
            <a:r>
              <a:rPr lang="en-US" sz="1000" dirty="0">
                <a:solidFill>
                  <a:schemeClr val="tx2"/>
                </a:solidFill>
                <a:latin typeface="Trebuchet MS" panose="020B0603020202020204" pitchFamily="34" charset="0"/>
                <a:cs typeface="Microsoft Sans Serif" panose="020B0604020202020204" pitchFamily="34" charset="0"/>
              </a:rPr>
              <a:t>www.summervillesouthcarolinahomes.com</a:t>
            </a:r>
            <a:endParaRPr lang="en-US" sz="1000" dirty="0">
              <a:solidFill>
                <a:schemeClr val="tx2"/>
              </a:solidFill>
              <a:latin typeface="Trebuchet MS" panose="020B0603020202020204" pitchFamily="34" charset="0"/>
            </a:endParaRPr>
          </a:p>
        </p:txBody>
      </p:sp>
      <p:pic>
        <p:nvPicPr>
          <p:cNvPr id="23" name="Picture 2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496275" y="9252953"/>
            <a:ext cx="779850" cy="536147"/>
          </a:xfrm>
          <a:prstGeom prst="rect">
            <a:avLst/>
          </a:prstGeom>
        </p:spPr>
      </p:pic>
      <p:pic>
        <p:nvPicPr>
          <p:cNvPr id="33" name="Picture 5"/>
          <p:cNvPicPr>
            <a:picLocks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1"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5"/>
          <p:cNvPicPr>
            <a:picLocks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1600675"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7" name="Picture 5"/>
          <p:cNvPicPr>
            <a:picLocks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3201351"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8" name="Picture 5"/>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4802027" y="8089906"/>
            <a:ext cx="1371600"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9" name="Picture 5"/>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6403418" y="8089906"/>
            <a:ext cx="1370171" cy="914400"/>
          </a:xfrm>
          <a:prstGeom prst="rect">
            <a:avLst/>
          </a:prstGeom>
          <a:noFill/>
          <a:ln w="31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5" name="Rectangle 4"/>
          <p:cNvSpPr/>
          <p:nvPr/>
        </p:nvSpPr>
        <p:spPr>
          <a:xfrm>
            <a:off x="67847" y="0"/>
            <a:ext cx="7636706" cy="800219"/>
          </a:xfrm>
          <a:prstGeom prst="rect">
            <a:avLst/>
          </a:prstGeom>
        </p:spPr>
        <p:txBody>
          <a:bodyPr wrap="none">
            <a:spAutoFit/>
          </a:bodyPr>
          <a:lstStyle/>
          <a:p>
            <a:pPr algn="ctr"/>
            <a:r>
              <a:rPr lang="en-US" b="1" dirty="0">
                <a:solidFill>
                  <a:srgbClr val="17375E"/>
                </a:solidFill>
                <a:latin typeface="Trebuchet MS" panose="020B0603020202020204" pitchFamily="34" charset="0"/>
              </a:rPr>
              <a:t>Beautiful Townhome in Summer Wood</a:t>
            </a:r>
          </a:p>
          <a:p>
            <a:pPr algn="ctr"/>
            <a:r>
              <a:rPr lang="en-US" sz="1400" b="1" i="1" dirty="0">
                <a:solidFill>
                  <a:srgbClr val="17375E"/>
                </a:solidFill>
                <a:latin typeface="Trebuchet MS" panose="020B0603020202020204" pitchFamily="34" charset="0"/>
              </a:rPr>
              <a:t>2.5% Buyer Agent Co-op Being Offered </a:t>
            </a:r>
          </a:p>
          <a:p>
            <a:pPr algn="ctr"/>
            <a:r>
              <a:rPr lang="en-US" sz="1200" b="1" dirty="0">
                <a:solidFill>
                  <a:srgbClr val="17375E"/>
                </a:solidFill>
                <a:latin typeface="Trebuchet MS" panose="020B0603020202020204" pitchFamily="34" charset="0"/>
              </a:rPr>
              <a:t>Turnkey | Roof &amp; HVAC Replaced in 2024 | New Carpet Upstairs | Refrigerator, Washer &amp; Dryer Convey</a:t>
            </a: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613</TotalTime>
  <Words>368</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Trebuchet MS</vt:lpstr>
      <vt:lpstr>Office Theme</vt:lpstr>
      <vt:lpstr>1401 Elm Hall Circle Summer Wood · Summerville, SC 29483 · MLS# 25015046 · $265,000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53</cp:revision>
  <dcterms:created xsi:type="dcterms:W3CDTF">2006-08-16T00:00:00Z</dcterms:created>
  <dcterms:modified xsi:type="dcterms:W3CDTF">2025-06-20T18:42:51Z</dcterms:modified>
</cp:coreProperties>
</file>