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letter"/>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D3B9"/>
    <a:srgbClr val="C9212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231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57250" y="1496484"/>
            <a:ext cx="5143500" cy="3183467"/>
          </a:xfrm>
        </p:spPr>
        <p:txBody>
          <a:bodyPr anchor="b"/>
          <a:lstStyle>
            <a:lvl1pPr algn="ctr">
              <a:defRPr sz="3375"/>
            </a:lvl1pPr>
          </a:lstStyle>
          <a:p>
            <a:r>
              <a:rPr lang="en-US"/>
              <a:t>Click to edit Master title style</a:t>
            </a:r>
          </a:p>
        </p:txBody>
      </p:sp>
      <p:sp>
        <p:nvSpPr>
          <p:cNvPr id="3" name="Subtitle 2"/>
          <p:cNvSpPr>
            <a:spLocks noGrp="1"/>
          </p:cNvSpPr>
          <p:nvPr>
            <p:ph type="subTitle" idx="1"/>
          </p:nvPr>
        </p:nvSpPr>
        <p:spPr>
          <a:xfrm>
            <a:off x="857250" y="4802717"/>
            <a:ext cx="5143500" cy="2207683"/>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p>
        </p:txBody>
      </p:sp>
      <p:sp>
        <p:nvSpPr>
          <p:cNvPr id="4" name="Date Placeholder 3"/>
          <p:cNvSpPr>
            <a:spLocks noGrp="1"/>
          </p:cNvSpPr>
          <p:nvPr>
            <p:ph type="dt" sz="half" idx="10"/>
          </p:nvPr>
        </p:nvSpPr>
        <p:spPr/>
        <p:txBody>
          <a:bodyPr/>
          <a:lstStyle/>
          <a:p>
            <a:fld id="{6657EE09-42B9-43F4-B5E7-6850071F296F}" type="datetimeFigureOut">
              <a:rPr lang="en-US" smtClean="0"/>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6989472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657EE09-42B9-43F4-B5E7-6850071F296F}" type="datetimeFigureOut">
              <a:rPr lang="en-US" smtClean="0"/>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3908317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761060" y="649818"/>
            <a:ext cx="831354" cy="1033144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65212" y="649818"/>
            <a:ext cx="2410122" cy="1033144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657EE09-42B9-43F4-B5E7-6850071F296F}" type="datetimeFigureOut">
              <a:rPr lang="en-US" smtClean="0"/>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28608749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657EE09-42B9-43F4-B5E7-6850071F296F}" type="datetimeFigureOut">
              <a:rPr lang="en-US" smtClean="0"/>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3144878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2"/>
            <a:ext cx="5915025" cy="3803649"/>
          </a:xfrm>
        </p:spPr>
        <p:txBody>
          <a:bodyPr anchor="b"/>
          <a:lstStyle>
            <a:lvl1pPr>
              <a:defRPr sz="3375"/>
            </a:lvl1pPr>
          </a:lstStyle>
          <a:p>
            <a:r>
              <a:rPr lang="en-US"/>
              <a:t>Click to edit Master title style</a:t>
            </a:r>
          </a:p>
        </p:txBody>
      </p:sp>
      <p:sp>
        <p:nvSpPr>
          <p:cNvPr id="3" name="Text Placeholder 2"/>
          <p:cNvSpPr>
            <a:spLocks noGrp="1"/>
          </p:cNvSpPr>
          <p:nvPr>
            <p:ph type="body" idx="1"/>
          </p:nvPr>
        </p:nvSpPr>
        <p:spPr>
          <a:xfrm>
            <a:off x="467916" y="6119285"/>
            <a:ext cx="5915025" cy="2000249"/>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657EE09-42B9-43F4-B5E7-6850071F296F}" type="datetimeFigureOut">
              <a:rPr lang="en-US" smtClean="0"/>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1895937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65212" y="3244851"/>
            <a:ext cx="1620738" cy="77364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971675" y="3244851"/>
            <a:ext cx="1620739" cy="77364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657EE09-42B9-43F4-B5E7-6850071F296F}" type="datetimeFigureOut">
              <a:rPr lang="en-US" smtClean="0"/>
              <a:t>9/24/2019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24479535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4"/>
            <a:ext cx="5915025" cy="1767417"/>
          </a:xfrm>
        </p:spPr>
        <p:txBody>
          <a:bodyPr/>
          <a:lstStyle/>
          <a:p>
            <a:r>
              <a:rPr lang="en-US"/>
              <a:t>Click to edit Master title style</a:t>
            </a:r>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657EE09-42B9-43F4-B5E7-6850071F296F}" type="datetimeFigureOut">
              <a:rPr lang="en-US" smtClean="0"/>
              <a:t>9/24/2019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8857583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657EE09-42B9-43F4-B5E7-6850071F296F}" type="datetimeFigureOut">
              <a:rPr lang="en-US" smtClean="0"/>
              <a:t>9/24/2019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292227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57EE09-42B9-43F4-B5E7-6850071F296F}" type="datetimeFigureOut">
              <a:rPr lang="en-US" smtClean="0"/>
              <a:t>9/24/2019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6291113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Content Placeholder 2"/>
          <p:cNvSpPr>
            <a:spLocks noGrp="1"/>
          </p:cNvSpPr>
          <p:nvPr>
            <p:ph idx="1"/>
          </p:nvPr>
        </p:nvSpPr>
        <p:spPr>
          <a:xfrm>
            <a:off x="2915543" y="1316567"/>
            <a:ext cx="3471863" cy="6498167"/>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fld id="{6657EE09-42B9-43F4-B5E7-6850071F296F}" type="datetimeFigureOut">
              <a:rPr lang="en-US" smtClean="0"/>
              <a:t>9/24/2019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40738393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Picture Placeholder 2"/>
          <p:cNvSpPr>
            <a:spLocks noGrp="1"/>
          </p:cNvSpPr>
          <p:nvPr>
            <p:ph type="pic" idx="1"/>
          </p:nvPr>
        </p:nvSpPr>
        <p:spPr>
          <a:xfrm>
            <a:off x="2915543" y="1316567"/>
            <a:ext cx="3471863" cy="6498167"/>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lang="en-US"/>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fld id="{6657EE09-42B9-43F4-B5E7-6850071F296F}" type="datetimeFigureOut">
              <a:rPr lang="en-US" smtClean="0"/>
              <a:t>9/24/2019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390336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4"/>
            <a:ext cx="5915025"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8475134"/>
            <a:ext cx="1543050" cy="486833"/>
          </a:xfrm>
          <a:prstGeom prst="rect">
            <a:avLst/>
          </a:prstGeom>
        </p:spPr>
        <p:txBody>
          <a:bodyPr vert="horz" lIns="91440" tIns="45720" rIns="91440" bIns="45720" rtlCol="0" anchor="ctr"/>
          <a:lstStyle>
            <a:lvl1pPr algn="l">
              <a:defRPr sz="675">
                <a:solidFill>
                  <a:schemeClr val="tx1">
                    <a:tint val="75000"/>
                  </a:schemeClr>
                </a:solidFill>
              </a:defRPr>
            </a:lvl1pPr>
          </a:lstStyle>
          <a:p>
            <a:fld id="{6657EE09-42B9-43F4-B5E7-6850071F296F}" type="datetimeFigureOut">
              <a:rPr lang="en-US" smtClean="0"/>
              <a:t>9/24/2019</a:t>
            </a:fld>
            <a:endParaRPr lang="en-US"/>
          </a:p>
        </p:txBody>
      </p:sp>
      <p:sp>
        <p:nvSpPr>
          <p:cNvPr id="5" name="Footer Placeholder 4"/>
          <p:cNvSpPr>
            <a:spLocks noGrp="1"/>
          </p:cNvSpPr>
          <p:nvPr>
            <p:ph type="ftr" sz="quarter" idx="3"/>
          </p:nvPr>
        </p:nvSpPr>
        <p:spPr>
          <a:xfrm>
            <a:off x="2271713" y="8475134"/>
            <a:ext cx="2314575" cy="48683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4"/>
            <a:ext cx="1543050" cy="486833"/>
          </a:xfrm>
          <a:prstGeom prst="rect">
            <a:avLst/>
          </a:prstGeom>
        </p:spPr>
        <p:txBody>
          <a:bodyPr vert="horz" lIns="91440" tIns="45720" rIns="91440" bIns="45720" rtlCol="0" anchor="ctr"/>
          <a:lstStyle>
            <a:lvl1pPr algn="r">
              <a:defRPr sz="675">
                <a:solidFill>
                  <a:schemeClr val="tx1">
                    <a:tint val="75000"/>
                  </a:schemeClr>
                </a:solidFill>
              </a:defRPr>
            </a:lvl1pPr>
          </a:lstStyle>
          <a:p>
            <a:fld id="{E2AD16E8-A83C-4595-A655-4D7DA66D9F66}" type="slidenum">
              <a:rPr lang="en-US" smtClean="0"/>
              <a:t>‹#›</a:t>
            </a:fld>
            <a:endParaRPr lang="en-US"/>
          </a:p>
        </p:txBody>
      </p:sp>
    </p:spTree>
    <p:extLst>
      <p:ext uri="{BB962C8B-B14F-4D97-AF65-F5344CB8AC3E}">
        <p14:creationId xmlns:p14="http://schemas.microsoft.com/office/powerpoint/2010/main" val="5615943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14350" rtl="0" eaLnBrk="1" latinLnBrk="0" hangingPunct="1">
        <a:lnSpc>
          <a:spcPct val="90000"/>
        </a:lnSpc>
        <a:spcBef>
          <a:spcPct val="0"/>
        </a:spcBef>
        <a:buNone/>
        <a:defRPr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DFD3B9"/>
        </a:solidFill>
        <a:effectLst/>
      </p:bgPr>
    </p:bg>
    <p:spTree>
      <p:nvGrpSpPr>
        <p:cNvPr id="1" name=""/>
        <p:cNvGrpSpPr/>
        <p:nvPr/>
      </p:nvGrpSpPr>
      <p:grpSpPr>
        <a:xfrm>
          <a:off x="0" y="0"/>
          <a:ext cx="0" cy="0"/>
          <a:chOff x="0" y="0"/>
          <a:chExt cx="0" cy="0"/>
        </a:xfrm>
      </p:grpSpPr>
      <p:sp>
        <p:nvSpPr>
          <p:cNvPr id="11" name="Rectangle 10"/>
          <p:cNvSpPr/>
          <p:nvPr/>
        </p:nvSpPr>
        <p:spPr>
          <a:xfrm>
            <a:off x="2159" y="0"/>
            <a:ext cx="6858000" cy="89611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3629775"/>
            <a:ext cx="6858000" cy="3600528"/>
          </a:xfrm>
        </p:spPr>
        <p:txBody>
          <a:bodyPr anchor="ctr">
            <a:noAutofit/>
          </a:bodyPr>
          <a:lstStyle/>
          <a:p>
            <a:r>
              <a:rPr lang="en-US" sz="1400" dirty="0">
                <a:latin typeface="Arial" panose="020B0604020202020204" pitchFamily="34" charset="0"/>
                <a:cs typeface="Arial" panose="020B0604020202020204" pitchFamily="34" charset="0"/>
              </a:rPr>
              <a:t>Gorgeous open floor plan home, located in desired subsection of The </a:t>
            </a:r>
            <a:r>
              <a:rPr lang="en-US" sz="1400" dirty="0" err="1">
                <a:latin typeface="Arial" panose="020B0604020202020204" pitchFamily="34" charset="0"/>
                <a:cs typeface="Arial" panose="020B0604020202020204" pitchFamily="34" charset="0"/>
              </a:rPr>
              <a:t>Harbour</a:t>
            </a:r>
            <a:r>
              <a:rPr lang="en-US" sz="1400" dirty="0">
                <a:latin typeface="Arial" panose="020B0604020202020204" pitchFamily="34" charset="0"/>
                <a:cs typeface="Arial" panose="020B0604020202020204" pitchFamily="34" charset="0"/>
              </a:rPr>
              <a:t> in Dunes West. As you enter the home you will see beautiful hardwood floors, just off of the foyer is a separate dinning are that could be an office/flex space. The Gourmet Kitchen has a huge granite island, SS appliances, gas cooktop and plenty of kitchen cabinets. There is an eat in dining area that is open to the family room with a gas log fireplace and vaulted ceilings. Master bedroom is located off of the family room on the 1st floor with spacious master bath with dual vanity, garden tub/ shower, multiple walk in closets. The second Floor has a huge flex/loft area and 3 other spacious bedrooms with 2 more full baths. The home has many upgrades such as plantation shutters throughout the home, Bahama shutters on the screened porch for privacy, crown molding throughout most of the first floor, 10'ceilings on the main floor and 9' on the second floor. This home has been taken care of, the owners lived on the main floor so the second floor has never really been lived in. Off of the garage is a mud room and laundry area, there is also an additional full bathroom off of the kitchen. The fenced in back yard and screened in porch are great for entertaining.</a:t>
            </a:r>
            <a:endParaRPr lang="en-US" sz="1100"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68700" y="982470"/>
            <a:ext cx="4005480" cy="2670320"/>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23246" y="2525798"/>
            <a:ext cx="1219200" cy="914400"/>
          </a:xfrm>
          <a:prstGeom prst="rect">
            <a:avLst/>
          </a:prstGeom>
        </p:spPr>
      </p:pic>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28416" y="0"/>
            <a:ext cx="2800350" cy="752475"/>
          </a:xfrm>
          <a:prstGeom prst="rect">
            <a:avLst/>
          </a:prstGeom>
        </p:spPr>
      </p:pic>
      <p:sp>
        <p:nvSpPr>
          <p:cNvPr id="12" name="Rectangle 11"/>
          <p:cNvSpPr/>
          <p:nvPr/>
        </p:nvSpPr>
        <p:spPr>
          <a:xfrm>
            <a:off x="4076699" y="982471"/>
            <a:ext cx="2798319" cy="1231106"/>
          </a:xfrm>
          <a:prstGeom prst="rect">
            <a:avLst/>
          </a:prstGeom>
        </p:spPr>
        <p:txBody>
          <a:bodyPr wrap="square">
            <a:spAutoFit/>
          </a:bodyPr>
          <a:lstStyle/>
          <a:p>
            <a:pPr algn="r"/>
            <a:r>
              <a:rPr lang="en-US" b="1" dirty="0">
                <a:latin typeface="Arial" panose="020B0604020202020204" pitchFamily="34" charset="0"/>
                <a:cs typeface="Arial" panose="020B0604020202020204" pitchFamily="34" charset="0"/>
              </a:rPr>
              <a:t>1403 Masthead Drive</a:t>
            </a:r>
          </a:p>
          <a:p>
            <a:pPr algn="r"/>
            <a:r>
              <a:rPr lang="en-US" sz="1400" dirty="0">
                <a:latin typeface="Arial" panose="020B0604020202020204" pitchFamily="34" charset="0"/>
                <a:cs typeface="Arial" panose="020B0604020202020204" pitchFamily="34" charset="0"/>
              </a:rPr>
              <a:t>Dunes West</a:t>
            </a:r>
          </a:p>
          <a:p>
            <a:pPr algn="r"/>
            <a:r>
              <a:rPr lang="en-US" sz="1400" dirty="0">
                <a:latin typeface="Arial" panose="020B0604020202020204" pitchFamily="34" charset="0"/>
                <a:cs typeface="Arial" panose="020B0604020202020204" pitchFamily="34" charset="0"/>
              </a:rPr>
              <a:t>Mount Pleasant, SC 29466</a:t>
            </a:r>
          </a:p>
          <a:p>
            <a:pPr algn="r"/>
            <a:r>
              <a:rPr lang="en-US" sz="1400" dirty="0">
                <a:latin typeface="Arial" panose="020B0604020202020204" pitchFamily="34" charset="0"/>
                <a:cs typeface="Arial" panose="020B0604020202020204" pitchFamily="34" charset="0"/>
              </a:rPr>
              <a:t>MLS# 19025739</a:t>
            </a:r>
          </a:p>
          <a:p>
            <a:pPr algn="r"/>
            <a:r>
              <a:rPr lang="en-US" sz="1400" dirty="0">
                <a:latin typeface="Arial" panose="020B0604020202020204" pitchFamily="34" charset="0"/>
                <a:cs typeface="Arial" panose="020B0604020202020204" pitchFamily="34" charset="0"/>
              </a:rPr>
              <a:t>$575,000</a:t>
            </a:r>
          </a:p>
        </p:txBody>
      </p:sp>
      <p:sp>
        <p:nvSpPr>
          <p:cNvPr id="13" name="Rectangle 12"/>
          <p:cNvSpPr/>
          <p:nvPr/>
        </p:nvSpPr>
        <p:spPr>
          <a:xfrm>
            <a:off x="-12700" y="8387654"/>
            <a:ext cx="6887718" cy="738664"/>
          </a:xfrm>
          <a:prstGeom prst="rect">
            <a:avLst/>
          </a:prstGeom>
        </p:spPr>
        <p:txBody>
          <a:bodyPr wrap="square">
            <a:spAutoFit/>
          </a:bodyPr>
          <a:lstStyle/>
          <a:p>
            <a:pPr algn="ctr"/>
            <a:r>
              <a:rPr lang="en-US" sz="1400" dirty="0">
                <a:solidFill>
                  <a:schemeClr val="tx1">
                    <a:lumMod val="50000"/>
                    <a:lumOff val="50000"/>
                  </a:schemeClr>
                </a:solidFill>
                <a:latin typeface="Arial" panose="020B0604020202020204" pitchFamily="34" charset="0"/>
                <a:cs typeface="Arial" panose="020B0604020202020204" pitchFamily="34" charset="0"/>
              </a:rPr>
              <a:t>Real Estate Advocates LC</a:t>
            </a:r>
          </a:p>
          <a:p>
            <a:pPr algn="ctr"/>
            <a:r>
              <a:rPr lang="en-US" sz="1400" dirty="0">
                <a:solidFill>
                  <a:schemeClr val="tx1">
                    <a:lumMod val="50000"/>
                    <a:lumOff val="50000"/>
                  </a:schemeClr>
                </a:solidFill>
                <a:latin typeface="Arial" panose="020B0604020202020204" pitchFamily="34" charset="0"/>
                <a:cs typeface="Arial" panose="020B0604020202020204" pitchFamily="34" charset="0"/>
              </a:rPr>
              <a:t>7613 Hwy 544 | Myrtle Beach, SC 29588</a:t>
            </a:r>
          </a:p>
          <a:p>
            <a:pPr algn="ctr"/>
            <a:r>
              <a:rPr lang="en-US" sz="1400" dirty="0">
                <a:solidFill>
                  <a:schemeClr val="tx1">
                    <a:lumMod val="50000"/>
                    <a:lumOff val="50000"/>
                  </a:schemeClr>
                </a:solidFill>
                <a:latin typeface="Arial" panose="020B0604020202020204" pitchFamily="34" charset="0"/>
                <a:cs typeface="Arial" panose="020B0604020202020204" pitchFamily="34" charset="0"/>
              </a:rPr>
              <a:t>www.realestateadvocates.com</a:t>
            </a:r>
          </a:p>
        </p:txBody>
      </p:sp>
      <p:sp>
        <p:nvSpPr>
          <p:cNvPr id="14" name="Rectangle 13"/>
          <p:cNvSpPr/>
          <p:nvPr/>
        </p:nvSpPr>
        <p:spPr>
          <a:xfrm>
            <a:off x="3412998" y="39249"/>
            <a:ext cx="3445002" cy="707886"/>
          </a:xfrm>
          <a:prstGeom prst="rect">
            <a:avLst/>
          </a:prstGeom>
        </p:spPr>
        <p:txBody>
          <a:bodyPr wrap="square">
            <a:spAutoFit/>
          </a:bodyPr>
          <a:lstStyle/>
          <a:p>
            <a:pPr algn="r"/>
            <a:r>
              <a:rPr lang="en-US" sz="2000" b="1" i="1" dirty="0">
                <a:solidFill>
                  <a:srgbClr val="C92127"/>
                </a:solidFill>
                <a:latin typeface="Arial" panose="020B0604020202020204" pitchFamily="34" charset="0"/>
                <a:cs typeface="Arial" panose="020B0604020202020204" pitchFamily="34" charset="0"/>
              </a:rPr>
              <a:t>Immaculate</a:t>
            </a:r>
          </a:p>
          <a:p>
            <a:pPr algn="r"/>
            <a:r>
              <a:rPr lang="en-US" sz="2000" b="1" i="1" dirty="0">
                <a:solidFill>
                  <a:srgbClr val="C92127"/>
                </a:solidFill>
                <a:latin typeface="Arial" panose="020B0604020202020204" pitchFamily="34" charset="0"/>
                <a:cs typeface="Arial" panose="020B0604020202020204" pitchFamily="34" charset="0"/>
              </a:rPr>
              <a:t>Move-in Ready</a:t>
            </a:r>
            <a:endParaRPr lang="en-US" sz="2000" i="1" dirty="0">
              <a:solidFill>
                <a:srgbClr val="C92127"/>
              </a:solidFill>
              <a:latin typeface="Arial" panose="020B0604020202020204" pitchFamily="34" charset="0"/>
              <a:cs typeface="Arial" panose="020B0604020202020204" pitchFamily="34" charset="0"/>
            </a:endParaRPr>
          </a:p>
        </p:txBody>
      </p:sp>
      <p:sp>
        <p:nvSpPr>
          <p:cNvPr id="15" name="Rectangle 14"/>
          <p:cNvSpPr/>
          <p:nvPr/>
        </p:nvSpPr>
        <p:spPr>
          <a:xfrm>
            <a:off x="1285380" y="94113"/>
            <a:ext cx="2097900" cy="707886"/>
          </a:xfrm>
          <a:prstGeom prst="rect">
            <a:avLst/>
          </a:prstGeom>
        </p:spPr>
        <p:txBody>
          <a:bodyPr wrap="square">
            <a:spAutoFit/>
          </a:bodyPr>
          <a:lstStyle/>
          <a:p>
            <a:r>
              <a:rPr lang="en-US" sz="1600" b="1" dirty="0">
                <a:latin typeface="Arial" panose="020B0604020202020204" pitchFamily="34" charset="0"/>
                <a:cs typeface="Arial" panose="020B0604020202020204" pitchFamily="34" charset="0"/>
              </a:rPr>
              <a:t>Kim </a:t>
            </a:r>
            <a:r>
              <a:rPr lang="en-US" sz="1600" b="1" dirty="0" err="1">
                <a:latin typeface="Arial" panose="020B0604020202020204" pitchFamily="34" charset="0"/>
                <a:cs typeface="Arial" panose="020B0604020202020204" pitchFamily="34" charset="0"/>
              </a:rPr>
              <a:t>Katich</a:t>
            </a:r>
            <a:endParaRPr lang="en-US" sz="1600" b="1"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(843) 754-8060</a:t>
            </a:r>
          </a:p>
          <a:p>
            <a:r>
              <a:rPr lang="en-US" sz="1200" dirty="0">
                <a:latin typeface="Arial" panose="020B0604020202020204" pitchFamily="34" charset="0"/>
                <a:cs typeface="Arial" panose="020B0604020202020204" pitchFamily="34" charset="0"/>
              </a:rPr>
              <a:t>kimsellschs@gmail.com</a:t>
            </a:r>
          </a:p>
        </p:txBody>
      </p:sp>
      <p:pic>
        <p:nvPicPr>
          <p:cNvPr id="17" name="Picture 16"/>
          <p:cNvPicPr>
            <a:picLocks noChangeAspect="1"/>
          </p:cNvPicPr>
          <p:nvPr/>
        </p:nvPicPr>
        <p:blipFill rotWithShape="1">
          <a:blip r:embed="rId5" cstate="print">
            <a:extLst>
              <a:ext uri="{28A0092B-C50C-407E-A947-70E740481C1C}">
                <a14:useLocalDpi xmlns:a14="http://schemas.microsoft.com/office/drawing/2010/main" val="0"/>
              </a:ext>
            </a:extLst>
          </a:blip>
          <a:srcRect t="16112" b="5486"/>
          <a:stretch/>
        </p:blipFill>
        <p:spPr>
          <a:xfrm>
            <a:off x="4324350" y="2365088"/>
            <a:ext cx="2463638" cy="1287703"/>
          </a:xfrm>
          <a:prstGeom prst="rect">
            <a:avLst/>
          </a:prstGeom>
        </p:spPr>
      </p:pic>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6180" y="41148"/>
            <a:ext cx="1219200" cy="813816"/>
          </a:xfrm>
          <a:prstGeom prst="rect">
            <a:avLst/>
          </a:prstGeom>
        </p:spPr>
      </p:pic>
      <p:pic>
        <p:nvPicPr>
          <p:cNvPr id="18" name="Picture 17"/>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542386" y="7230303"/>
            <a:ext cx="1508760" cy="1005840"/>
          </a:xfrm>
          <a:prstGeom prst="rect">
            <a:avLst/>
          </a:prstGeom>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805543" y="7230303"/>
            <a:ext cx="1508760" cy="1005840"/>
          </a:xfrm>
          <a:prstGeom prst="rect">
            <a:avLst/>
          </a:prstGeom>
        </p:spPr>
      </p:pic>
      <p:pic>
        <p:nvPicPr>
          <p:cNvPr id="22" name="Picture 21">
            <a:extLst>
              <a:ext uri="{FF2B5EF4-FFF2-40B4-BE49-F238E27FC236}">
                <a16:creationId xmlns:a16="http://schemas.microsoft.com/office/drawing/2014/main" id="{9145B179-F5A4-4432-9FC7-0A91B7A1FE27}"/>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8700" y="7230303"/>
            <a:ext cx="1508760" cy="1005840"/>
          </a:xfrm>
          <a:prstGeom prst="rect">
            <a:avLst/>
          </a:prstGeom>
        </p:spPr>
      </p:pic>
      <p:pic>
        <p:nvPicPr>
          <p:cNvPr id="23" name="Picture 22">
            <a:extLst>
              <a:ext uri="{FF2B5EF4-FFF2-40B4-BE49-F238E27FC236}">
                <a16:creationId xmlns:a16="http://schemas.microsoft.com/office/drawing/2014/main" id="{0C543117-6A07-4E2D-B125-EC1C53D122C7}"/>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5279228" y="7230303"/>
            <a:ext cx="1508760" cy="1005840"/>
          </a:xfrm>
          <a:prstGeom prst="rect">
            <a:avLst/>
          </a:prstGeom>
        </p:spPr>
      </p:pic>
    </p:spTree>
    <p:extLst>
      <p:ext uri="{BB962C8B-B14F-4D97-AF65-F5344CB8AC3E}">
        <p14:creationId xmlns:p14="http://schemas.microsoft.com/office/powerpoint/2010/main" val="2535261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199</TotalTime>
  <Words>298</Words>
  <Application>Microsoft Office PowerPoint</Application>
  <PresentationFormat>Letter Paper (8.5x11 in)</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dc:creator>
  <cp:lastModifiedBy>A. Thomas Price</cp:lastModifiedBy>
  <cp:revision>20</cp:revision>
  <dcterms:created xsi:type="dcterms:W3CDTF">2015-08-21T15:09:03Z</dcterms:created>
  <dcterms:modified xsi:type="dcterms:W3CDTF">2019-09-24T17:43:01Z</dcterms:modified>
</cp:coreProperties>
</file>