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470" y="27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10/24/2019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3" Type="http://schemas.openxmlformats.org/officeDocument/2006/relationships/hyperlink" Target="mailto:paige@mattoneillteam.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mailto:ben@mattoneillteam.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248652"/>
            <a:ext cx="7772400" cy="4363452"/>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32757" y="0"/>
            <a:ext cx="6106886" cy="658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4" dirty="0">
              <a:solidFill>
                <a:schemeClr val="bg2">
                  <a:lumMod val="50000"/>
                </a:schemeClr>
              </a:solidFill>
              <a:latin typeface="Palatino Linotype" panose="02040502050505030304" pitchFamily="18" charset="0"/>
            </a:endParaRPr>
          </a:p>
        </p:txBody>
      </p:sp>
      <p:sp>
        <p:nvSpPr>
          <p:cNvPr id="4" name="Rectangle 3"/>
          <p:cNvSpPr/>
          <p:nvPr/>
        </p:nvSpPr>
        <p:spPr>
          <a:xfrm>
            <a:off x="0" y="3564667"/>
            <a:ext cx="7772400" cy="914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800" dirty="0">
                <a:solidFill>
                  <a:schemeClr val="bg2">
                    <a:lumMod val="50000"/>
                  </a:schemeClr>
                </a:solidFill>
                <a:latin typeface="Palatino Linotype" panose="02040502050505030304" pitchFamily="18" charset="0"/>
              </a:rPr>
              <a:t>1406 Wando View Street</a:t>
            </a:r>
            <a:br>
              <a:rPr lang="en-US" sz="2400" dirty="0">
                <a:solidFill>
                  <a:schemeClr val="bg2">
                    <a:lumMod val="50000"/>
                  </a:schemeClr>
                </a:solidFill>
                <a:latin typeface="Palatino Linotype" panose="02040502050505030304" pitchFamily="18" charset="0"/>
              </a:rPr>
            </a:br>
            <a:r>
              <a:rPr lang="de-DE" sz="1800" dirty="0">
                <a:solidFill>
                  <a:schemeClr val="bg2">
                    <a:lumMod val="50000"/>
                  </a:schemeClr>
                </a:solidFill>
                <a:latin typeface="Palatino Linotype" panose="02040502050505030304" pitchFamily="18" charset="0"/>
              </a:rPr>
              <a:t>Daniel Island, SC 29492 ~ MLS# 19027401 ~ $870,000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832757" y="-419100"/>
            <a:ext cx="6106886" cy="394595"/>
          </a:xfrm>
          <a:prstGeom prst="rect">
            <a:avLst/>
          </a:prstGeom>
        </p:spPr>
        <p:txBody>
          <a:bodyPr wrap="square">
            <a:spAutoFit/>
          </a:bodyPr>
          <a:lstStyle/>
          <a:p>
            <a:pPr algn="ctr"/>
            <a:r>
              <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2350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9525" y="9543408"/>
            <a:ext cx="3427639"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1562100" y="96188"/>
            <a:ext cx="4648200" cy="479234"/>
          </a:xfrm>
          <a:prstGeom prst="rect">
            <a:avLst/>
          </a:prstGeom>
        </p:spPr>
        <p:txBody>
          <a:bodyPr wrap="square">
            <a:spAutoFit/>
          </a:bodyPr>
          <a:lstStyle/>
          <a:p>
            <a:pPr algn="ctr"/>
            <a:r>
              <a:rPr lang="en-US" sz="2514" b="1" i="1" dirty="0">
                <a:ln w="3175">
                  <a:noFill/>
                </a:ln>
                <a:solidFill>
                  <a:schemeClr val="bg2">
                    <a:lumMod val="50000"/>
                  </a:schemeClr>
                </a:solidFill>
                <a:latin typeface="Palatino Linotype" panose="02040502050505030304" pitchFamily="18" charset="0"/>
                <a:cs typeface="Times New Roman" panose="02020603050405020304" pitchFamily="18" charset="0"/>
              </a:rPr>
              <a:t>Open House Sunday 1-3</a:t>
            </a:r>
          </a:p>
        </p:txBody>
      </p:sp>
      <p:sp>
        <p:nvSpPr>
          <p:cNvPr id="8" name="Rectangle 7"/>
          <p:cNvSpPr/>
          <p:nvPr/>
        </p:nvSpPr>
        <p:spPr>
          <a:xfrm>
            <a:off x="0" y="5687568"/>
            <a:ext cx="7772400" cy="2568589"/>
          </a:xfrm>
          <a:prstGeom prst="rect">
            <a:avLst/>
          </a:prstGeom>
        </p:spPr>
        <p:txBody>
          <a:bodyPr wrap="square" numCol="1" anchor="ctr">
            <a:noAutofit/>
          </a:bodyPr>
          <a:lstStyle/>
          <a:p>
            <a:pPr algn="ctr"/>
            <a:r>
              <a:rPr lang="en-US" sz="1050" dirty="0">
                <a:solidFill>
                  <a:schemeClr val="bg2">
                    <a:lumMod val="25000"/>
                  </a:schemeClr>
                </a:solidFill>
                <a:latin typeface="Palatino Linotype" panose="02040502050505030304" pitchFamily="18" charset="0"/>
                <a:cs typeface="Times New Roman" panose="02020603050405020304" pitchFamily="18" charset="0"/>
              </a:rPr>
              <a:t>Immaculate Charleston style home on desirable Daniel Island, a short drive from historic Charleston, great beaches and the airport. This 3-story home features 5 bedrooms 6 baths, with a lovely fenced yard, and is just steps away from Smythe Park. Smythe Park features an 11-acre lake with walking trails, picnic area and a children's play area. Home is walking distance to schools and community library. This home has the perfect layout for families of all ages and for entertaining friends. The open floor plan features a coastal kitchen with tons of storage, stainless appliances and a center island with seating. There is a breakfast area, formal dining room, Butler's pantry and walk-in pantry. Home office is conveniently located on the first floor.</a:t>
            </a:r>
          </a:p>
          <a:p>
            <a:pPr algn="ctr"/>
            <a:r>
              <a:rPr lang="en-US" sz="1050" dirty="0">
                <a:solidFill>
                  <a:schemeClr val="bg2">
                    <a:lumMod val="25000"/>
                  </a:schemeClr>
                </a:solidFill>
                <a:latin typeface="Palatino Linotype" panose="02040502050505030304" pitchFamily="18" charset="0"/>
                <a:cs typeface="Times New Roman" panose="02020603050405020304" pitchFamily="18" charset="0"/>
              </a:rPr>
              <a:t>Upstairs you will find an open loft area perfect for a playroom or additional work space, master bedroom and 2 additional bedrooms. Owner's retreat boasts a tray ceiling, massive walk-in closet &amp; </a:t>
            </a:r>
            <a:r>
              <a:rPr lang="en-US" sz="1050" dirty="0" err="1">
                <a:solidFill>
                  <a:schemeClr val="bg2">
                    <a:lumMod val="25000"/>
                  </a:schemeClr>
                </a:solidFill>
                <a:latin typeface="Palatino Linotype" panose="02040502050505030304" pitchFamily="18" charset="0"/>
                <a:cs typeface="Times New Roman" panose="02020603050405020304" pitchFamily="18" charset="0"/>
              </a:rPr>
              <a:t>ensuite</a:t>
            </a:r>
            <a:r>
              <a:rPr lang="en-US" sz="1050" dirty="0">
                <a:solidFill>
                  <a:schemeClr val="bg2">
                    <a:lumMod val="25000"/>
                  </a:schemeClr>
                </a:solidFill>
                <a:latin typeface="Palatino Linotype" panose="02040502050505030304" pitchFamily="18" charset="0"/>
                <a:cs typeface="Times New Roman" panose="02020603050405020304" pitchFamily="18" charset="0"/>
              </a:rPr>
              <a:t> bath with dual vanities, jetted tub and walk-in shower. Spacious bonus room on the 3rd floor with full bath would be make a guest suite, game room or media room. The 5th bedroom with full bath is in the FROG above the 2-car detached garage, and is an additional 506 square feet. It has a separate entrance, an </a:t>
            </a:r>
            <a:r>
              <a:rPr lang="en-US" sz="1050" dirty="0" err="1">
                <a:solidFill>
                  <a:schemeClr val="bg2">
                    <a:lumMod val="25000"/>
                  </a:schemeClr>
                </a:solidFill>
                <a:latin typeface="Palatino Linotype" panose="02040502050505030304" pitchFamily="18" charset="0"/>
                <a:cs typeface="Times New Roman" panose="02020603050405020304" pitchFamily="18" charset="0"/>
              </a:rPr>
              <a:t>ensuite</a:t>
            </a:r>
            <a:r>
              <a:rPr lang="en-US" sz="1050" dirty="0">
                <a:solidFill>
                  <a:schemeClr val="bg2">
                    <a:lumMod val="25000"/>
                  </a:schemeClr>
                </a:solidFill>
                <a:latin typeface="Palatino Linotype" panose="02040502050505030304" pitchFamily="18" charset="0"/>
                <a:cs typeface="Times New Roman" panose="02020603050405020304" pitchFamily="18" charset="0"/>
              </a:rPr>
              <a:t> bath and would be ideal for mother-in-law suite, guests or potential rental income. The front porch and screened in porch overlooking the backyard are perfect for year-round enjoyment.</a:t>
            </a:r>
          </a:p>
          <a:p>
            <a:pPr algn="ctr"/>
            <a:r>
              <a:rPr lang="en-US" sz="1050" dirty="0">
                <a:solidFill>
                  <a:schemeClr val="bg2">
                    <a:lumMod val="25000"/>
                  </a:schemeClr>
                </a:solidFill>
                <a:latin typeface="Palatino Linotype" panose="02040502050505030304" pitchFamily="18" charset="0"/>
                <a:cs typeface="Times New Roman" panose="02020603050405020304" pitchFamily="18" charset="0"/>
              </a:rPr>
              <a:t>Buyer pays a one-time neighborhood enhancement fee of .5% x sales price to Daniel Island Community Fund at closing. Daniel Island Resale Addendum will be required on offer to purchase. Daniel Island Resale Addendum, Property Disclosure and Community Fund Disclosure are attached.</a:t>
            </a:r>
            <a:endParaRPr lang="en-US" sz="1050" u="sng"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6" name="Rectangle 5"/>
          <p:cNvSpPr/>
          <p:nvPr/>
        </p:nvSpPr>
        <p:spPr>
          <a:xfrm>
            <a:off x="7952014" y="7711112"/>
            <a:ext cx="3053443" cy="285784"/>
          </a:xfrm>
          <a:prstGeom prst="rect">
            <a:avLst/>
          </a:prstGeom>
        </p:spPr>
        <p:txBody>
          <a:bodyPr>
            <a:spAutoFit/>
          </a:bodyPr>
          <a:lstStyle/>
          <a:p>
            <a:pPr algn="ctr"/>
            <a:r>
              <a:rPr lang="en-US" sz="1257" b="1" i="1" dirty="0">
                <a:latin typeface="Palatino Linotype" panose="02040502050505030304" pitchFamily="18" charset="0"/>
              </a:rPr>
              <a:t>Book your viewing today!</a:t>
            </a:r>
          </a:p>
        </p:txBody>
      </p:sp>
      <p:sp>
        <p:nvSpPr>
          <p:cNvPr id="11" name="Rectangle 10"/>
          <p:cNvSpPr/>
          <p:nvPr/>
        </p:nvSpPr>
        <p:spPr>
          <a:xfrm>
            <a:off x="4335238" y="9479621"/>
            <a:ext cx="3429000" cy="584775"/>
          </a:xfrm>
          <a:prstGeom prst="rect">
            <a:avLst/>
          </a:prstGeom>
        </p:spPr>
        <p:txBody>
          <a:bodyPr wrap="square" anchor="ctr">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4"/>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034628" y="4572000"/>
            <a:ext cx="1682496" cy="1115568"/>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77368" y="4572000"/>
            <a:ext cx="1682496" cy="1115568"/>
          </a:xfrm>
          <a:prstGeom prst="rect">
            <a:avLst/>
          </a:prstGeom>
        </p:spPr>
      </p:pic>
      <p:pic>
        <p:nvPicPr>
          <p:cNvPr id="18" name="Picture 17">
            <a:extLst>
              <a:ext uri="{FF2B5EF4-FFF2-40B4-BE49-F238E27FC236}">
                <a16:creationId xmlns:a16="http://schemas.microsoft.com/office/drawing/2014/main" id="{AF41B3CF-0EC9-4A63-9576-5525C3362A04}"/>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055998" y="4572000"/>
            <a:ext cx="1682496" cy="1115568"/>
          </a:xfrm>
          <a:prstGeom prst="rect">
            <a:avLst/>
          </a:prstGeom>
        </p:spPr>
      </p:pic>
      <p:sp>
        <p:nvSpPr>
          <p:cNvPr id="3" name="Rectangle 2">
            <a:extLst>
              <a:ext uri="{FF2B5EF4-FFF2-40B4-BE49-F238E27FC236}">
                <a16:creationId xmlns:a16="http://schemas.microsoft.com/office/drawing/2014/main" id="{075C918B-C164-407B-AABD-964136220A38}"/>
              </a:ext>
            </a:extLst>
          </p:cNvPr>
          <p:cNvSpPr/>
          <p:nvPr/>
        </p:nvSpPr>
        <p:spPr>
          <a:xfrm>
            <a:off x="7952014" y="3575381"/>
            <a:ext cx="5029200" cy="2870016"/>
          </a:xfrm>
          <a:prstGeom prst="rect">
            <a:avLst/>
          </a:prstGeom>
        </p:spPr>
        <p:txBody>
          <a:bodyPr wrap="square" numCol="2">
            <a:spAutoFit/>
          </a:bodyPr>
          <a:lstStyle/>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Custom home by Allen Custom Homes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Master bathroom has his and her vanities and large soaking tub</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Tray ceiling in Master Bedroom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Second floor features two bedrooms with </a:t>
            </a:r>
            <a:r>
              <a:rPr lang="en-US" sz="950" dirty="0" err="1">
                <a:solidFill>
                  <a:schemeClr val="bg2">
                    <a:lumMod val="25000"/>
                  </a:schemeClr>
                </a:solidFill>
                <a:latin typeface="Palatino Linotype" panose="02040502050505030304" pitchFamily="18" charset="0"/>
                <a:cs typeface="Times New Roman" panose="02020603050405020304" pitchFamily="18" charset="0"/>
              </a:rPr>
              <a:t>ensuite</a:t>
            </a:r>
            <a:r>
              <a:rPr lang="en-US" sz="950" dirty="0">
                <a:solidFill>
                  <a:schemeClr val="bg2">
                    <a:lumMod val="25000"/>
                  </a:schemeClr>
                </a:solidFill>
                <a:latin typeface="Palatino Linotype" panose="02040502050505030304" pitchFamily="18" charset="0"/>
                <a:cs typeface="Times New Roman" panose="02020603050405020304" pitchFamily="18" charset="0"/>
              </a:rPr>
              <a:t> baths in addition to a second Master suite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Large storage area located on unfinished 3rd floor of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Custom built in shelves and cabinets in home office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Kitchen features granite counter tops, Bosch appliances, double ovens, and a large center island breakfast bar with seating</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Living room features fireplace with granite surround and custom built-ins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Brazilian Cherry hardwood flooring throughout the entire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Surround sound with individual volume control in each room throughout the main level of the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Wainscoting and crown </a:t>
            </a:r>
            <a:r>
              <a:rPr lang="en-US" sz="950" dirty="0" err="1">
                <a:solidFill>
                  <a:schemeClr val="bg2">
                    <a:lumMod val="25000"/>
                  </a:schemeClr>
                </a:solidFill>
                <a:latin typeface="Palatino Linotype" panose="02040502050505030304" pitchFamily="18" charset="0"/>
                <a:cs typeface="Times New Roman" panose="02020603050405020304" pitchFamily="18" charset="0"/>
              </a:rPr>
              <a:t>moulding</a:t>
            </a:r>
            <a:r>
              <a:rPr lang="en-US" sz="950" dirty="0">
                <a:solidFill>
                  <a:schemeClr val="bg2">
                    <a:lumMod val="25000"/>
                  </a:schemeClr>
                </a:solidFill>
                <a:latin typeface="Palatino Linotype" panose="02040502050505030304" pitchFamily="18" charset="0"/>
                <a:cs typeface="Times New Roman" panose="02020603050405020304" pitchFamily="18" charset="0"/>
              </a:rPr>
              <a:t> throughout the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Hurricane shutters for all windows and doors which are easily installed from INSIDE the home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Lawn Irrigation System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Gutters with Leaf Guard</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Great location close to Smythe Park, Daniel Island schools, public Library and community pools.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Community amenities include - miles of walking/biking trails, pools, multiple playgrounds and community boat dock, shops, restaurants and the Family Circle Tennis Center - a great venue for sporting events and concerts.</a:t>
            </a:r>
          </a:p>
        </p:txBody>
      </p:sp>
      <p:pic>
        <p:nvPicPr>
          <p:cNvPr id="12" name="Picture 11" descr="A close up of a logo&#10;&#10;Description automatically generated">
            <a:extLst>
              <a:ext uri="{FF2B5EF4-FFF2-40B4-BE49-F238E27FC236}">
                <a16:creationId xmlns:a16="http://schemas.microsoft.com/office/drawing/2014/main" id="{B7E5A301-FEFE-44AA-8EA3-024C10EED2B0}"/>
              </a:ext>
            </a:extLst>
          </p:cNvPr>
          <p:cNvPicPr>
            <a:picLocks noChangeAspect="1"/>
          </p:cNvPicPr>
          <p:nvPr/>
        </p:nvPicPr>
        <p:blipFill>
          <a:blip r:embed="rId8" cstate="print">
            <a:lum bright="70000" contrast="-70000"/>
            <a:extLst>
              <a:ext uri="{28A0092B-C50C-407E-A947-70E740481C1C}">
                <a14:useLocalDpi xmlns:a14="http://schemas.microsoft.com/office/drawing/2010/main" val="0"/>
              </a:ext>
            </a:extLst>
          </a:blip>
          <a:stretch>
            <a:fillRect/>
          </a:stretch>
        </p:blipFill>
        <p:spPr>
          <a:xfrm>
            <a:off x="5791200" y="2514600"/>
            <a:ext cx="1828800" cy="909457"/>
          </a:xfrm>
          <a:prstGeom prst="rect">
            <a:avLst/>
          </a:prstGeom>
          <a:effectLst>
            <a:outerShdw blurRad="12700" dist="12700" dir="2700000" algn="tl" rotWithShape="0">
              <a:schemeClr val="bg1">
                <a:alpha val="60000"/>
              </a:schemeClr>
            </a:outerShdw>
          </a:effectLst>
        </p:spPr>
      </p:pic>
      <p:pic>
        <p:nvPicPr>
          <p:cNvPr id="20" name="Picture 19">
            <a:extLst>
              <a:ext uri="{FF2B5EF4-FFF2-40B4-BE49-F238E27FC236}">
                <a16:creationId xmlns:a16="http://schemas.microsoft.com/office/drawing/2014/main" id="{5749DEEF-9436-4F64-B5E4-2EC62B2CB838}"/>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6013258" y="4572000"/>
            <a:ext cx="1682496" cy="1115568"/>
          </a:xfrm>
          <a:prstGeom prst="rect">
            <a:avLst/>
          </a:prstGeom>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034628" y="8271252"/>
            <a:ext cx="1682496" cy="1115568"/>
          </a:xfrm>
          <a:prstGeom prst="rect">
            <a:avLst/>
          </a:prstGeom>
        </p:spPr>
      </p:pic>
      <p:pic>
        <p:nvPicPr>
          <p:cNvPr id="23" name="Picture 22">
            <a:extLst>
              <a:ext uri="{FF2B5EF4-FFF2-40B4-BE49-F238E27FC236}">
                <a16:creationId xmlns:a16="http://schemas.microsoft.com/office/drawing/2014/main" id="{BEB90210-FCB4-457A-A550-A6CC7C84F3AF}"/>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77368" y="8271252"/>
            <a:ext cx="1682496" cy="1115568"/>
          </a:xfrm>
          <a:prstGeom prst="rect">
            <a:avLst/>
          </a:prstGeom>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2055998" y="8271252"/>
            <a:ext cx="1682496" cy="1115568"/>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013258" y="8271252"/>
            <a:ext cx="1682496" cy="1115568"/>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TotalTime>
  <Words>543</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2019-10-24T13:13:37Z</dcterms:modified>
</cp:coreProperties>
</file>