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2" y="-18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620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06124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590668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865050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07364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3/24/2021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0991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3/24/2021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59713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3/24/2021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80794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3/24/2021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87419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2590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8262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3/24/2021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889553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9.jpeg"/><Relationship Id="rId3" Type="http://schemas.openxmlformats.org/officeDocument/2006/relationships/hyperlink" Target="https://my.matterport.com/show/?m=Gp8yxthHZQu" TargetMode="External"/><Relationship Id="rId7" Type="http://schemas.openxmlformats.org/officeDocument/2006/relationships/image" Target="../media/image5.jpg"/><Relationship Id="rId12" Type="http://schemas.openxmlformats.org/officeDocument/2006/relationships/hyperlink" Target="mailto:conniesross@aol.com" TargetMode="External"/><Relationship Id="rId2" Type="http://schemas.openxmlformats.org/officeDocument/2006/relationships/image" Target="../media/image1.jpg"/><Relationship Id="rId16"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hyperlink" Target="mailto:dctidewater@yahoo.com" TargetMode="External"/><Relationship Id="rId5" Type="http://schemas.openxmlformats.org/officeDocument/2006/relationships/image" Target="../media/image3.jpg"/><Relationship Id="rId15" Type="http://schemas.openxmlformats.org/officeDocument/2006/relationships/image" Target="../media/image11.jpe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l="5513" r="5513"/>
          <a:stretch/>
        </p:blipFill>
        <p:spPr>
          <a:xfrm>
            <a:off x="0" y="1"/>
            <a:ext cx="6685280" cy="4226508"/>
          </a:xfrm>
          <a:prstGeom prst="rect">
            <a:avLst/>
          </a:prstGeom>
        </p:spPr>
      </p:pic>
      <p:sp>
        <p:nvSpPr>
          <p:cNvPr id="5" name="Rectangle 4"/>
          <p:cNvSpPr/>
          <p:nvPr/>
        </p:nvSpPr>
        <p:spPr>
          <a:xfrm>
            <a:off x="0" y="4245227"/>
            <a:ext cx="6685280" cy="4958280"/>
          </a:xfrm>
          <a:prstGeom prst="rect">
            <a:avLst/>
          </a:prstGeom>
        </p:spPr>
        <p:txBody>
          <a:bodyPr wrap="square">
            <a:spAutoFit/>
          </a:bodyPr>
          <a:lstStyle/>
          <a:p>
            <a:pPr algn="ctr"/>
            <a:r>
              <a:rPr lang="en-US" sz="930" dirty="0">
                <a:latin typeface="Arial" panose="020B0604020202020204" pitchFamily="34" charset="0"/>
                <a:cs typeface="Arial" panose="020B0604020202020204" pitchFamily="34" charset="0"/>
              </a:rPr>
              <a:t>Beautiful, unique home just cleaned and refreshed to welcome the Buyers' personal taste. Fresh paint, gleaming new high-tech floors and so much more! You pick your finishing preferences, as the home is being sold AS IS and priced accordingly. It is on a wonderful, large cul-de-sac lot with a handsome black wrought-iron fence for more privacy. Perfect for pets, too. Plus there is room for a hot tub and pool; and there is plenty of space to still garden, as well; there are two big planter boxes in addition. The yard landscaping is mature and pretty. It backs up to a wooded area. The inside is remarkable, with touches that would tantalize any designer -- double-sided fireplace in living and dining areas, a Carolina room with views of the nature enclave and direct exit to the rear yard, lots of square footage with flex space, big kitchen with pantry and with breakfast nook and entry to the super-3-season porch with access to the backyard. Big enough for entertaining the whole family or a couple of foursomes, enjoy 4 - 5 bedrooms, one currently used as an office and one as a bonus room with full bath. Two bedrooms in a split-bedroom floor plan share a jack &amp; jill bath. There are 3 and a half baths in the house. The half bath is just off of the main living area, a great location for a powder room for the guests who are bound to visit. After all, you will be living in one of the premier resort communities in the Carolinas...And at the Beach! The master bedroom suite, though, will be your own retreat getaway, as it is private and spacious and has a tub and stand-up shower in an over-sized master </a:t>
            </a:r>
            <a:r>
              <a:rPr lang="en-US" sz="930" dirty="0" err="1">
                <a:latin typeface="Arial" panose="020B0604020202020204" pitchFamily="34" charset="0"/>
                <a:cs typeface="Arial" panose="020B0604020202020204" pitchFamily="34" charset="0"/>
              </a:rPr>
              <a:t>en</a:t>
            </a:r>
            <a:r>
              <a:rPr lang="en-US" sz="930" dirty="0">
                <a:latin typeface="Arial" panose="020B0604020202020204" pitchFamily="34" charset="0"/>
                <a:cs typeface="Arial" panose="020B0604020202020204" pitchFamily="34" charset="0"/>
              </a:rPr>
              <a:t> suite. It has a tranquil view of the natural beauty of the backyard. And closet space is plentiful in the master and throughout. No storage dilemmas here, even a 3-car side-load garage and floored attic for more storage. The house offers what everybody wants: It is big living space on one level, with that bonus room upstairs for another master, a 5th bedroom, den, hobby room or a man-cave. It lives seamlessly from the indoors to the incomparable outdoor surroundings, the best of all worlds; and it is in Tidewater...Its location in Tidewater is one of the most preferred. The street ends in a quiet cul-de-sac with virtually no vehicle traffic. What it does have is space, for play, bike-riding, walking and more. Whether you have children and grand children or you are young at heart, this open area is appealing. There is so much to recommend this interesting home. The owner is offering a top-of-the-line Old Republic Platinum Warranty with HVAC coverage for a full 12 months. So bring your imagination to envision what singular plans you might have to make this fabulous property your own. Personality welcome. Amenity -rich Tidewater is on a tree-lined road to oceanfront Anne Tilghman Boyce Coastal Reserve, a nature conservancy, including </a:t>
            </a:r>
            <a:r>
              <a:rPr lang="en-US" sz="930" dirty="0" err="1">
                <a:latin typeface="Arial" panose="020B0604020202020204" pitchFamily="34" charset="0"/>
                <a:cs typeface="Arial" panose="020B0604020202020204" pitchFamily="34" charset="0"/>
              </a:rPr>
              <a:t>Waties</a:t>
            </a:r>
            <a:r>
              <a:rPr lang="en-US" sz="930" dirty="0">
                <a:latin typeface="Arial" panose="020B0604020202020204" pitchFamily="34" charset="0"/>
                <a:cs typeface="Arial" panose="020B0604020202020204" pitchFamily="34" charset="0"/>
              </a:rPr>
              <a:t> Island, with access for managed recreational use. Tidewater itself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an oceanfront beach cabana for owners' use with open/screened porches, bathrooms, showers, and kitchen. The cabana is located on the wide, white-sand of Cherry Grove Beach, awarded 11th Best Beach in the Nation in 2019! Residents enjoy the use of several pools/hot tubs. Other amenities include a driving range, golf shop, clubhouse with bar/dining and event facilities, clay and hard surface tennis courts, pickle ball court, fitness center overlooking a pool, bocce courts and amenity center for public/private events. Tidewater has a gated storage yard for boats, jet skis, motorcycles, and kayaks. Tidewater Plantation Resort reflects a classic golf/beach lifestyle in safe, popular North Myrtle Beach.</a:t>
            </a:r>
          </a:p>
          <a:p>
            <a:pPr algn="ctr"/>
            <a:r>
              <a:rPr lang="en-US" sz="930" b="1" dirty="0">
                <a:latin typeface="Arial" panose="020B0604020202020204" pitchFamily="34" charset="0"/>
                <a:cs typeface="Arial" panose="020B0604020202020204" pitchFamily="34" charset="0"/>
              </a:rPr>
              <a:t>View the 3D Matterport Tour: </a:t>
            </a:r>
            <a:r>
              <a:rPr lang="en-US" sz="930" b="1" dirty="0">
                <a:latin typeface="Arial" panose="020B0604020202020204" pitchFamily="34" charset="0"/>
                <a:cs typeface="Arial" panose="020B0604020202020204" pitchFamily="34" charset="0"/>
                <a:hlinkClick r:id="rId3"/>
              </a:rPr>
              <a:t>https://my.matterport.com/show/?m=Gp8yxthHZQu</a:t>
            </a:r>
            <a:r>
              <a:rPr lang="en-US" sz="930" b="1" dirty="0">
                <a:latin typeface="Arial" panose="020B0604020202020204" pitchFamily="34" charset="0"/>
                <a:cs typeface="Arial" panose="020B0604020202020204" pitchFamily="34" charset="0"/>
              </a:rPr>
              <a:t> </a:t>
            </a:r>
          </a:p>
        </p:txBody>
      </p:sp>
      <p:sp>
        <p:nvSpPr>
          <p:cNvPr id="23" name="Rectangle 22"/>
          <p:cNvSpPr/>
          <p:nvPr/>
        </p:nvSpPr>
        <p:spPr>
          <a:xfrm>
            <a:off x="0" y="3364735"/>
            <a:ext cx="6685280" cy="861774"/>
          </a:xfrm>
          <a:prstGeom prst="rect">
            <a:avLst/>
          </a:prstGeom>
          <a:noFill/>
        </p:spPr>
        <p:txBody>
          <a:bodyPr wrap="square">
            <a:spAutoFit/>
          </a:bodyPr>
          <a:lstStyle/>
          <a:p>
            <a:pPr algn="ctr"/>
            <a:r>
              <a:rPr lang="en-US" b="1" dirty="0">
                <a:ln w="3175">
                  <a:noFill/>
                </a:ln>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1406 Brigantine Rd</a:t>
            </a:r>
          </a:p>
          <a:p>
            <a:pPr algn="ctr"/>
            <a:r>
              <a:rPr lang="en-US" sz="1600" dirty="0">
                <a:ln w="3175">
                  <a:noFill/>
                </a:ln>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Tidewater Plantation ~ North Myrtle Beach</a:t>
            </a:r>
          </a:p>
          <a:p>
            <a:pPr algn="ctr"/>
            <a:r>
              <a:rPr lang="en-US" sz="1600" dirty="0">
                <a:ln w="3175">
                  <a:noFill/>
                </a:ln>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2106462 ~ $424,900</a:t>
            </a:r>
          </a:p>
        </p:txBody>
      </p:sp>
      <p:sp>
        <p:nvSpPr>
          <p:cNvPr id="25" name="Rectangle 24"/>
          <p:cNvSpPr/>
          <p:nvPr/>
        </p:nvSpPr>
        <p:spPr>
          <a:xfrm>
            <a:off x="8561733" y="1719993"/>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4" cstate="print">
            <a:extLst>
              <a:ext uri="{28A0092B-C50C-407E-A947-70E740481C1C}">
                <a14:useLocalDpi xmlns:a14="http://schemas.microsoft.com/office/drawing/2010/main" val="0"/>
              </a:ext>
            </a:extLst>
          </a:blip>
          <a:srcRect/>
          <a:stretch/>
        </p:blipFill>
        <p:spPr>
          <a:xfrm>
            <a:off x="6858000" y="0"/>
            <a:ext cx="1371600" cy="771525"/>
          </a:xfrm>
          <a:prstGeom prst="rect">
            <a:avLst/>
          </a:prstGeom>
          <a:ln>
            <a:solidFill>
              <a:schemeClr val="bg1"/>
            </a:solidFill>
          </a:ln>
          <a:effectLst/>
        </p:spPr>
      </p:pic>
      <p:pic>
        <p:nvPicPr>
          <p:cNvPr id="13" name="Picture 12"/>
          <p:cNvPicPr>
            <a:picLocks/>
          </p:cNvPicPr>
          <p:nvPr/>
        </p:nvPicPr>
        <p:blipFill>
          <a:blip r:embed="rId5">
            <a:extLst>
              <a:ext uri="{28A0092B-C50C-407E-A947-70E740481C1C}">
                <a14:useLocalDpi xmlns:a14="http://schemas.microsoft.com/office/drawing/2010/main" val="0"/>
              </a:ext>
            </a:extLst>
          </a:blip>
          <a:srcRect/>
          <a:stretch/>
        </p:blipFill>
        <p:spPr>
          <a:xfrm>
            <a:off x="6858000" y="3871831"/>
            <a:ext cx="1371600" cy="773974"/>
          </a:xfrm>
          <a:prstGeom prst="rect">
            <a:avLst/>
          </a:prstGeom>
          <a:ln>
            <a:solidFill>
              <a:schemeClr val="bg1"/>
            </a:solidFill>
          </a:ln>
          <a:effectLst/>
        </p:spPr>
      </p:pic>
      <p:pic>
        <p:nvPicPr>
          <p:cNvPr id="15" name="Picture 14"/>
          <p:cNvPicPr>
            <a:picLocks/>
          </p:cNvPicPr>
          <p:nvPr/>
        </p:nvPicPr>
        <p:blipFill>
          <a:blip r:embed="rId6">
            <a:extLst>
              <a:ext uri="{28A0092B-C50C-407E-A947-70E740481C1C}">
                <a14:useLocalDpi xmlns:a14="http://schemas.microsoft.com/office/drawing/2010/main" val="0"/>
              </a:ext>
            </a:extLst>
          </a:blip>
          <a:srcRect/>
          <a:stretch/>
        </p:blipFill>
        <p:spPr>
          <a:xfrm>
            <a:off x="6858000" y="2903261"/>
            <a:ext cx="1371600" cy="773974"/>
          </a:xfrm>
          <a:prstGeom prst="rect">
            <a:avLst/>
          </a:prstGeom>
          <a:ln>
            <a:solidFill>
              <a:schemeClr val="bg1"/>
            </a:solidFill>
          </a:ln>
          <a:effectLst/>
        </p:spPr>
      </p:pic>
      <p:pic>
        <p:nvPicPr>
          <p:cNvPr id="16" name="Picture 15"/>
          <p:cNvPicPr>
            <a:picLocks/>
          </p:cNvPicPr>
          <p:nvPr/>
        </p:nvPicPr>
        <p:blipFill>
          <a:blip r:embed="rId7">
            <a:extLst>
              <a:ext uri="{28A0092B-C50C-407E-A947-70E740481C1C}">
                <a14:useLocalDpi xmlns:a14="http://schemas.microsoft.com/office/drawing/2010/main" val="0"/>
              </a:ext>
            </a:extLst>
          </a:blip>
          <a:srcRect/>
          <a:stretch/>
        </p:blipFill>
        <p:spPr>
          <a:xfrm>
            <a:off x="6858000" y="966121"/>
            <a:ext cx="1371600" cy="773974"/>
          </a:xfrm>
          <a:prstGeom prst="rect">
            <a:avLst/>
          </a:prstGeom>
          <a:ln>
            <a:solidFill>
              <a:schemeClr val="bg1"/>
            </a:solidFill>
          </a:ln>
          <a:effectLst/>
        </p:spPr>
      </p:pic>
      <p:pic>
        <p:nvPicPr>
          <p:cNvPr id="27" name="Picture 26"/>
          <p:cNvPicPr>
            <a:picLocks/>
          </p:cNvPicPr>
          <p:nvPr/>
        </p:nvPicPr>
        <p:blipFill>
          <a:blip r:embed="rId8">
            <a:extLst>
              <a:ext uri="{28A0092B-C50C-407E-A947-70E740481C1C}">
                <a14:useLocalDpi xmlns:a14="http://schemas.microsoft.com/office/drawing/2010/main" val="0"/>
              </a:ext>
            </a:extLst>
          </a:blip>
          <a:srcRect/>
          <a:stretch/>
        </p:blipFill>
        <p:spPr>
          <a:xfrm>
            <a:off x="6858000" y="1934691"/>
            <a:ext cx="1371600" cy="773974"/>
          </a:xfrm>
          <a:prstGeom prst="rect">
            <a:avLst/>
          </a:prstGeom>
          <a:ln>
            <a:solidFill>
              <a:schemeClr val="bg1"/>
            </a:solid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4548" y="9227540"/>
            <a:ext cx="904875" cy="682162"/>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900869" y="9224361"/>
            <a:ext cx="838198" cy="688520"/>
          </a:xfrm>
          <a:prstGeom prst="rect">
            <a:avLst/>
          </a:prstGeom>
        </p:spPr>
      </p:pic>
      <p:sp>
        <p:nvSpPr>
          <p:cNvPr id="30" name="Rectangle 29"/>
          <p:cNvSpPr/>
          <p:nvPr/>
        </p:nvSpPr>
        <p:spPr>
          <a:xfrm>
            <a:off x="1951528" y="9245457"/>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1"/>
              </a:rPr>
              <a:t>dctidewater@yahoo.com</a:t>
            </a:r>
            <a:endParaRPr lang="en-US" sz="1100" dirty="0">
              <a:solidFill>
                <a:srgbClr val="000000"/>
              </a:solidFill>
              <a:latin typeface="Arial" panose="020B0604020202020204" pitchFamily="34" charset="0"/>
            </a:endParaRPr>
          </a:p>
        </p:txBody>
      </p:sp>
      <p:sp>
        <p:nvSpPr>
          <p:cNvPr id="34" name="Rectangle 33"/>
          <p:cNvSpPr/>
          <p:nvPr/>
        </p:nvSpPr>
        <p:spPr>
          <a:xfrm>
            <a:off x="4435008" y="9245457"/>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2"/>
              </a:rPr>
              <a:t>conniesross@aol.com</a:t>
            </a:r>
            <a:endParaRPr lang="en-US" sz="1100" dirty="0">
              <a:solidFill>
                <a:srgbClr val="000000"/>
              </a:solidFill>
              <a:latin typeface="Arial" panose="020B0604020202020204" pitchFamily="34" charset="0"/>
            </a:endParaRPr>
          </a:p>
        </p:txBody>
      </p:sp>
      <p:sp>
        <p:nvSpPr>
          <p:cNvPr id="35" name="Rectangle 34"/>
          <p:cNvSpPr/>
          <p:nvPr/>
        </p:nvSpPr>
        <p:spPr>
          <a:xfrm>
            <a:off x="22860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858000" y="7058393"/>
            <a:ext cx="1371600" cy="914400"/>
          </a:xfrm>
          <a:prstGeom prst="rect">
            <a:avLst/>
          </a:prstGeom>
          <a:ln>
            <a:solidFill>
              <a:schemeClr val="bg1"/>
            </a:solidFill>
          </a:ln>
          <a:effectLst/>
        </p:spPr>
      </p:pic>
      <p:pic>
        <p:nvPicPr>
          <p:cNvPr id="38" name="Picture 3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858000" y="8167388"/>
            <a:ext cx="1371600" cy="914400"/>
          </a:xfrm>
          <a:prstGeom prst="rect">
            <a:avLst/>
          </a:prstGeom>
          <a:ln>
            <a:solidFill>
              <a:schemeClr val="bg1"/>
            </a:solid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858000" y="4840401"/>
            <a:ext cx="1371600" cy="914400"/>
          </a:xfrm>
          <a:prstGeom prst="rect">
            <a:avLst/>
          </a:prstGeom>
          <a:ln>
            <a:solidFill>
              <a:schemeClr val="bg1"/>
            </a:solidFill>
          </a:ln>
          <a:effectLst/>
        </p:spPr>
      </p:pic>
      <p:pic>
        <p:nvPicPr>
          <p:cNvPr id="41" name="Picture 40"/>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858000" y="5949397"/>
            <a:ext cx="1371600" cy="914400"/>
          </a:xfrm>
          <a:prstGeom prst="rect">
            <a:avLst/>
          </a:prstGeom>
          <a:ln>
            <a:solidFill>
              <a:schemeClr val="bg1"/>
            </a:solidFill>
          </a:ln>
          <a:effectLst/>
        </p:spPr>
      </p:pic>
      <p:sp>
        <p:nvSpPr>
          <p:cNvPr id="21" name="TextBox 20">
            <a:extLst>
              <a:ext uri="{FF2B5EF4-FFF2-40B4-BE49-F238E27FC236}">
                <a16:creationId xmlns:a16="http://schemas.microsoft.com/office/drawing/2014/main" id="{097B7E91-AE1B-4AED-95BB-EC653C9E9A22}"/>
              </a:ext>
            </a:extLst>
          </p:cNvPr>
          <p:cNvSpPr txBox="1"/>
          <p:nvPr/>
        </p:nvSpPr>
        <p:spPr>
          <a:xfrm>
            <a:off x="0" y="-68689"/>
            <a:ext cx="5577840" cy="523220"/>
          </a:xfrm>
          <a:prstGeom prst="rect">
            <a:avLst/>
          </a:prstGeom>
          <a:noFill/>
        </p:spPr>
        <p:txBody>
          <a:bodyPr wrap="square">
            <a:spAutoFit/>
          </a:bodyPr>
          <a:lstStyle/>
          <a:p>
            <a:r>
              <a:rPr lang="en-US" sz="2800" b="1" i="1" dirty="0">
                <a:ln w="3175">
                  <a:solidFill>
                    <a:sysClr val="windowText" lastClr="000000"/>
                  </a:solidFill>
                </a:ln>
                <a:solidFill>
                  <a:schemeClr val="bg1"/>
                </a:solidFill>
                <a:latin typeface="Arial" panose="020B0604020202020204" pitchFamily="34" charset="0"/>
                <a:cs typeface="Arial" panose="020B0604020202020204" pitchFamily="34" charset="0"/>
              </a:rPr>
              <a:t>Beautiful, Unique Home</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TotalTime>
  <Words>834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20</cp:revision>
  <dcterms:created xsi:type="dcterms:W3CDTF">2016-01-18T21:52:04Z</dcterms:created>
  <dcterms:modified xsi:type="dcterms:W3CDTF">2021-03-24T14:34:15Z</dcterms:modified>
</cp:coreProperties>
</file>