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948"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rotWithShape="1">
          <a:blip r:embed="rId2">
            <a:extLst>
              <a:ext uri="{28A0092B-C50C-407E-A947-70E740481C1C}">
                <a14:useLocalDpi xmlns:a14="http://schemas.microsoft.com/office/drawing/2010/main" val="0"/>
              </a:ext>
            </a:extLst>
          </a:blip>
          <a:srcRect b="3078"/>
          <a:stretch/>
        </p:blipFill>
        <p:spPr bwMode="auto">
          <a:xfrm>
            <a:off x="0" y="12698"/>
            <a:ext cx="5867400" cy="379122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0" y="3870732"/>
            <a:ext cx="5867400" cy="1497845"/>
          </a:xfrm>
        </p:spPr>
        <p:txBody>
          <a:bodyPr anchor="ctr">
            <a:noAutofit/>
          </a:bodyPr>
          <a:lstStyle/>
          <a:p>
            <a:r>
              <a:rPr lang="en-US" sz="2000" b="1" dirty="0">
                <a:solidFill>
                  <a:schemeClr val="tx2"/>
                </a:solidFill>
                <a:latin typeface="Georgia" panose="02040502050405020303" pitchFamily="18" charset="0"/>
                <a:cs typeface="Microsoft Sans Serif" panose="020B0604020202020204" pitchFamily="34" charset="0"/>
              </a:rPr>
              <a:t>1407 Wayward Court</a:t>
            </a:r>
            <a:br>
              <a:rPr lang="en-US" sz="2000" b="1"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Mount Pleasant, SC 29466</a:t>
            </a:r>
            <a:br>
              <a:rPr lang="en-US" sz="1800"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MLS# 18003022</a:t>
            </a:r>
            <a:br>
              <a:rPr lang="en-US" sz="1800" dirty="0">
                <a:solidFill>
                  <a:schemeClr val="tx2"/>
                </a:solidFill>
                <a:latin typeface="Georgia" panose="02040502050405020303" pitchFamily="18" charset="0"/>
                <a:cs typeface="Microsoft Sans Serif" panose="020B0604020202020204" pitchFamily="34" charset="0"/>
              </a:rPr>
            </a:br>
            <a:r>
              <a:rPr lang="en-US" sz="1800" dirty="0">
                <a:solidFill>
                  <a:schemeClr val="tx2"/>
                </a:solidFill>
                <a:latin typeface="Georgia" panose="02040502050405020303" pitchFamily="18" charset="0"/>
                <a:cs typeface="Microsoft Sans Serif" panose="020B0604020202020204" pitchFamily="34" charset="0"/>
              </a:rPr>
              <a:t>$549,000</a:t>
            </a:r>
            <a:endParaRPr lang="en-US" sz="1200" dirty="0">
              <a:solidFill>
                <a:schemeClr val="tx2"/>
              </a:solidFill>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5156743"/>
            <a:ext cx="5869037" cy="3767887"/>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Don't miss this beautifully maintained 5 </a:t>
            </a:r>
            <a:r>
              <a:rPr lang="en-US" sz="1600" dirty="0" err="1">
                <a:solidFill>
                  <a:schemeClr val="tx1"/>
                </a:solidFill>
                <a:latin typeface="Georgia" panose="02040502050405020303" pitchFamily="18" charset="0"/>
                <a:cs typeface="Microsoft Sans Serif" panose="020B0604020202020204" pitchFamily="34" charset="0"/>
              </a:rPr>
              <a:t>bd</a:t>
            </a:r>
            <a:r>
              <a:rPr lang="en-US" sz="1600" dirty="0">
                <a:solidFill>
                  <a:schemeClr val="tx1"/>
                </a:solidFill>
                <a:latin typeface="Georgia" panose="02040502050405020303" pitchFamily="18" charset="0"/>
                <a:cs typeface="Microsoft Sans Serif" panose="020B0604020202020204" pitchFamily="34" charset="0"/>
              </a:rPr>
              <a:t> plus FROG situated on a small, quiet </a:t>
            </a:r>
            <a:r>
              <a:rPr lang="en-US" sz="1600" dirty="0" err="1">
                <a:solidFill>
                  <a:schemeClr val="tx1"/>
                </a:solidFill>
                <a:latin typeface="Georgia" panose="02040502050405020303" pitchFamily="18" charset="0"/>
                <a:cs typeface="Microsoft Sans Serif" panose="020B0604020202020204" pitchFamily="34" charset="0"/>
              </a:rPr>
              <a:t>cul</a:t>
            </a:r>
            <a:r>
              <a:rPr lang="en-US" sz="1600" dirty="0">
                <a:solidFill>
                  <a:schemeClr val="tx1"/>
                </a:solidFill>
                <a:latin typeface="Georgia" panose="02040502050405020303" pitchFamily="18" charset="0"/>
                <a:cs typeface="Microsoft Sans Serif" panose="020B0604020202020204" pitchFamily="34" charset="0"/>
              </a:rPr>
              <a:t> de sac in the Landing section of Brickyard Plantation. Seller has just recently updated the open concept kitchen to feature white shaker cabinets, subway tile backsplash, granite countertops, and stainless steel appliances. </a:t>
            </a:r>
          </a:p>
          <a:p>
            <a:endParaRPr lang="en-US" sz="1600" dirty="0">
              <a:solidFill>
                <a:schemeClr val="tx1"/>
              </a:solidFill>
              <a:latin typeface="Georgia" panose="02040502050405020303" pitchFamily="18" charset="0"/>
              <a:cs typeface="Microsoft Sans Serif" panose="020B0604020202020204" pitchFamily="34" charset="0"/>
            </a:endParaRPr>
          </a:p>
          <a:p>
            <a:r>
              <a:rPr lang="en-US" sz="1600" dirty="0">
                <a:solidFill>
                  <a:schemeClr val="tx1"/>
                </a:solidFill>
                <a:latin typeface="Georgia" panose="02040502050405020303" pitchFamily="18" charset="0"/>
                <a:cs typeface="Microsoft Sans Serif" panose="020B0604020202020204" pitchFamily="34" charset="0"/>
              </a:rPr>
              <a:t>This home features a spacious downstairs master bedroom as well as secondary bedroom and full bath. Upstairs there are 3 large bedrooms, full hall bath and bonus room. Enjoy the many amenities that centrally located Brickyard has to offer including Olympic sized pool, tennis courts, boat storage, dock/boat ramp, exercise area and more!</a:t>
            </a:r>
          </a:p>
        </p:txBody>
      </p:sp>
      <p:sp>
        <p:nvSpPr>
          <p:cNvPr id="6" name="Rectangle 5"/>
          <p:cNvSpPr/>
          <p:nvPr/>
        </p:nvSpPr>
        <p:spPr>
          <a:xfrm>
            <a:off x="1771650" y="8924631"/>
            <a:ext cx="4229946"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Mary Beth Bennett</a:t>
            </a:r>
          </a:p>
          <a:p>
            <a:pPr algn="ctr"/>
            <a:r>
              <a:rPr lang="pt-BR" sz="1200" dirty="0">
                <a:latin typeface="Georgia" panose="02040502050405020303" pitchFamily="18" charset="0"/>
                <a:cs typeface="Microsoft Sans Serif" panose="020B0604020202020204" pitchFamily="34" charset="0"/>
              </a:rPr>
              <a:t>(843) 367-1774</a:t>
            </a:r>
          </a:p>
          <a:p>
            <a:pPr algn="ctr"/>
            <a:r>
              <a:rPr lang="pt-BR" sz="1200" dirty="0">
                <a:latin typeface="Georgia" panose="02040502050405020303" pitchFamily="18" charset="0"/>
                <a:cs typeface="Microsoft Sans Serif" panose="020B0604020202020204" pitchFamily="34" charset="0"/>
              </a:rPr>
              <a:t>marybeth.bennett@agentownedrealty.com</a:t>
            </a:r>
          </a:p>
          <a:p>
            <a:pPr algn="ctr"/>
            <a:r>
              <a:rPr lang="pt-BR" sz="1200" dirty="0">
                <a:latin typeface="Georgia" panose="02040502050405020303" pitchFamily="18" charset="0"/>
                <a:cs typeface="Microsoft Sans Serif" panose="020B0604020202020204" pitchFamily="34" charset="0"/>
              </a:rPr>
              <a:t>www.chsarealiving.com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2590800"/>
            <a:ext cx="5866029" cy="1200329"/>
          </a:xfrm>
          <a:prstGeom prst="rect">
            <a:avLst/>
          </a:prstGeom>
          <a:noFill/>
        </p:spPr>
        <p:txBody>
          <a:bodyPr wrap="square" anchor="t">
            <a:spAutoFit/>
          </a:bodyPr>
          <a:lstStyle/>
          <a:p>
            <a:pPr algn="ctr"/>
            <a:r>
              <a:rPr lang="en-US" sz="3600" b="1" dirty="0">
                <a:ln w="3175">
                  <a:solidFill>
                    <a:srgbClr val="53554A"/>
                  </a:solidFill>
                </a:ln>
                <a:solidFill>
                  <a:schemeClr val="bg1"/>
                </a:solidFill>
                <a:effectLst>
                  <a:outerShdw blurRad="38100" dist="38100" dir="2700000" algn="tl">
                    <a:srgbClr val="000000">
                      <a:alpha val="43137"/>
                    </a:srgbClr>
                  </a:outerShdw>
                </a:effectLst>
                <a:latin typeface="Gabriola" panose="04040605051002020D02" pitchFamily="82" charset="0"/>
              </a:rPr>
              <a:t>5 Bedroom + FROG</a:t>
            </a:r>
          </a:p>
          <a:p>
            <a:pPr algn="ctr"/>
            <a:r>
              <a:rPr lang="en-US" sz="3600" b="1" dirty="0">
                <a:ln w="3175">
                  <a:solidFill>
                    <a:srgbClr val="53554A"/>
                  </a:solidFill>
                </a:ln>
                <a:solidFill>
                  <a:schemeClr val="bg1"/>
                </a:solidFill>
                <a:effectLst>
                  <a:outerShdw blurRad="38100" dist="38100" dir="2700000" algn="tl">
                    <a:srgbClr val="000000">
                      <a:alpha val="43137"/>
                    </a:srgbClr>
                  </a:outerShdw>
                </a:effectLst>
                <a:latin typeface="Gabriola" panose="04040605051002020D02" pitchFamily="82" charset="0"/>
              </a:rPr>
              <a:t>In Brickyard Plantation</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40803" y="9014776"/>
            <a:ext cx="609697"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40429" y="3872005"/>
            <a:ext cx="1824982" cy="1216654"/>
          </a:xfrm>
          <a:prstGeom prst="rect">
            <a:avLst/>
          </a:prstGeom>
          <a:ln w="3175">
            <a:solidFill>
              <a:schemeClr val="bg1"/>
            </a:solidFill>
          </a:ln>
        </p:spPr>
      </p:pic>
      <p:pic>
        <p:nvPicPr>
          <p:cNvPr id="1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940429" y="1299983"/>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6" name="Picture 2"/>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940429" y="13972"/>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8" name="Picture 2"/>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941691" y="2586414"/>
            <a:ext cx="1823720" cy="121581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940429" y="6444027"/>
            <a:ext cx="1824982" cy="1216654"/>
          </a:xfrm>
          <a:prstGeom prst="rect">
            <a:avLst/>
          </a:prstGeom>
          <a:ln w="3175">
            <a:solidFill>
              <a:schemeClr val="bg1"/>
            </a:solidFill>
          </a:ln>
        </p:spPr>
      </p:pic>
      <p:pic>
        <p:nvPicPr>
          <p:cNvPr id="23"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941691" y="7730458"/>
            <a:ext cx="1823720" cy="1215813"/>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2"/>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940429" y="5158016"/>
            <a:ext cx="1824982" cy="1216654"/>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246</TotalTime>
  <Words>147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1407 Wayward Court Mount Pleasant, SC 29466 MLS# 18003022 $549,000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2018-02-07T16:22:25Z</dcterms:modified>
</cp:coreProperties>
</file>