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1pPr>
    <a:lvl2pPr marL="47018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2pPr>
    <a:lvl3pPr marL="94037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3pPr>
    <a:lvl4pPr marL="141056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4pPr>
    <a:lvl5pPr marL="188075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5pPr>
    <a:lvl6pPr marL="235093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6pPr>
    <a:lvl7pPr marL="282112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7pPr>
    <a:lvl8pPr marL="329131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8pPr>
    <a:lvl9pPr marL="376150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2477" y="84"/>
      </p:cViewPr>
      <p:guideLst>
        <p:guide orient="horz" pos="2880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840569"/>
            <a:ext cx="621792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181600"/>
            <a:ext cx="51206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366185"/>
            <a:ext cx="164592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366185"/>
            <a:ext cx="481584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875867"/>
            <a:ext cx="6217920" cy="181610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3875618"/>
            <a:ext cx="6217920" cy="200024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133602"/>
            <a:ext cx="3230880" cy="603461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133602"/>
            <a:ext cx="3230880" cy="603461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046817"/>
            <a:ext cx="3232151" cy="8530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899833"/>
            <a:ext cx="3232151" cy="5268384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1" y="2046817"/>
            <a:ext cx="3233419" cy="8530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2899833"/>
            <a:ext cx="3233419" cy="5268384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364067"/>
            <a:ext cx="2406650" cy="154940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1" y="364067"/>
            <a:ext cx="4089400" cy="780415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1" y="1913467"/>
            <a:ext cx="2406650" cy="6254751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1" y="6400801"/>
            <a:ext cx="4389120" cy="75565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1" y="817033"/>
            <a:ext cx="4389120" cy="548640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1" y="7156452"/>
            <a:ext cx="4389120" cy="1073149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66184"/>
            <a:ext cx="6583680" cy="15240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133602"/>
            <a:ext cx="6583680" cy="6034617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8475134"/>
            <a:ext cx="23164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3" Type="http://schemas.openxmlformats.org/officeDocument/2006/relationships/hyperlink" Target="https://jerry-mattice-photography-llc.aryeo.com/videos/78c40e4e-6355-4c19-8f43-8fd71b0dfad4" TargetMode="Externa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image" Target="../media/image1.jpg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5" Type="http://schemas.openxmlformats.org/officeDocument/2006/relationships/image" Target="../media/image12.jpeg"/><Relationship Id="rId10" Type="http://schemas.openxmlformats.org/officeDocument/2006/relationships/image" Target="../media/image7.png"/><Relationship Id="rId19" Type="http://schemas.openxmlformats.org/officeDocument/2006/relationships/image" Target="../media/image16.jpeg"/><Relationship Id="rId4" Type="http://schemas.openxmlformats.org/officeDocument/2006/relationships/hyperlink" Target="https://jerry-mattice-photography-llc.aryeo.com/videos/643f252e-fe49-45a0-8261-e166574453e2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4" b="7146"/>
          <a:stretch/>
        </p:blipFill>
        <p:spPr bwMode="auto">
          <a:xfrm>
            <a:off x="0" y="457201"/>
            <a:ext cx="7315200" cy="346149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731520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anchor="t">
            <a:spAutoFit/>
          </a:bodyPr>
          <a:lstStyle/>
          <a:p>
            <a:pPr algn="ctr"/>
            <a:r>
              <a:rPr lang="en-US" sz="2800" b="1" dirty="0">
                <a:latin typeface="Castellar" panose="020A0402060406010301" pitchFamily="18" charset="0"/>
              </a:rPr>
              <a:t>Just Reduced $15,000 in Nexton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918698"/>
            <a:ext cx="7315200" cy="674847"/>
          </a:xfrm>
          <a:solidFill>
            <a:schemeClr val="bg2">
              <a:lumMod val="75000"/>
            </a:schemeClr>
          </a:solidFill>
        </p:spPr>
        <p:txBody>
          <a:bodyPr anchor="ctr">
            <a:noAutofit/>
          </a:bodyPr>
          <a:lstStyle/>
          <a:p>
            <a:r>
              <a:rPr lang="en-US" sz="2000" b="1" dirty="0">
                <a:ln w="3175">
                  <a:noFill/>
                </a:ln>
                <a:latin typeface="Century Gothic" panose="020B0502020202020204" pitchFamily="34" charset="0"/>
                <a:cs typeface="Microsoft Sans Serif" panose="020B0604020202020204" pitchFamily="34" charset="0"/>
              </a:rPr>
              <a:t>140 Midtown Avenue</a:t>
            </a:r>
            <a:br>
              <a:rPr lang="en-US" sz="2000" b="1" dirty="0">
                <a:ln w="3175">
                  <a:noFill/>
                </a:ln>
                <a:latin typeface="Century Gothic" panose="020B0502020202020204" pitchFamily="34" charset="0"/>
                <a:cs typeface="Microsoft Sans Serif" panose="020B0604020202020204" pitchFamily="34" charset="0"/>
              </a:rPr>
            </a:br>
            <a:r>
              <a:rPr lang="en-US" sz="1400" b="1" dirty="0">
                <a:ln w="3175">
                  <a:noFill/>
                </a:ln>
                <a:latin typeface="Century Gothic" panose="020B0502020202020204" pitchFamily="34" charset="0"/>
                <a:cs typeface="Microsoft Sans Serif" panose="020B0604020202020204" pitchFamily="34" charset="0"/>
              </a:rPr>
              <a:t>Nexton | Summerville, SC 29486 | MLS# 23011644 | $484,950</a:t>
            </a:r>
            <a:endParaRPr lang="en-US" sz="1600" dirty="0">
              <a:ln w="3175">
                <a:noFill/>
              </a:ln>
              <a:latin typeface="Century Gothic" panose="020B0502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8835" y="5994086"/>
            <a:ext cx="3557531" cy="1159852"/>
          </a:xfrm>
        </p:spPr>
        <p:txBody>
          <a:bodyPr anchor="ctr">
            <a:noAutofit/>
          </a:bodyPr>
          <a:lstStyle/>
          <a:p>
            <a:r>
              <a:rPr lang="en-US" sz="14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Microsoft Sans Serif" panose="020B0604020202020204" pitchFamily="34" charset="0"/>
                <a:hlinkClick r:id="rId3"/>
              </a:rPr>
              <a:t>Take a Video Tour of this home</a:t>
            </a:r>
            <a:endParaRPr lang="en-US" sz="1400" u="sng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cs typeface="Microsoft Sans Serif" panose="020B0604020202020204" pitchFamily="34" charset="0"/>
            </a:endParaRPr>
          </a:p>
          <a:p>
            <a:endParaRPr lang="en-US" sz="1400" u="sng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cs typeface="Microsoft Sans Serif" panose="020B0604020202020204" pitchFamily="34" charset="0"/>
            </a:endParaRPr>
          </a:p>
          <a:p>
            <a:r>
              <a:rPr lang="en-US" sz="14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Microsoft Sans Serif" panose="020B0604020202020204" pitchFamily="34" charset="0"/>
                <a:hlinkClick r:id="rId4"/>
              </a:rPr>
              <a:t>Midtown Amenities Tour</a:t>
            </a:r>
            <a:endParaRPr lang="en-US" sz="1400" u="sng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Down Ribbon 9"/>
          <p:cNvSpPr/>
          <p:nvPr/>
        </p:nvSpPr>
        <p:spPr>
          <a:xfrm>
            <a:off x="-114301" y="-838200"/>
            <a:ext cx="7551419" cy="607889"/>
          </a:xfrm>
          <a:prstGeom prst="ribbon">
            <a:avLst>
              <a:gd name="adj1" fmla="val 16667"/>
              <a:gd name="adj2" fmla="val 72102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i="1" dirty="0">
                <a:solidFill>
                  <a:schemeClr val="tx1"/>
                </a:solidFill>
                <a:latin typeface="Gabriola" panose="04040605051002020D02" pitchFamily="82" charset="0"/>
              </a:rPr>
              <a:t>Darrell Creek Elevated Home With Elevator &amp; Salt Pool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8935594"/>
            <a:ext cx="7315200" cy="20005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700" dirty="0" err="1">
                <a:latin typeface="Century Gothic" panose="020B0502020202020204" pitchFamily="34" charset="0"/>
                <a:cs typeface="Microsoft Sans Serif" panose="020B0604020202020204" pitchFamily="34" charset="0"/>
              </a:rPr>
              <a:t>AgentOwned</a:t>
            </a:r>
            <a:r>
              <a:rPr lang="en-US" sz="700" dirty="0">
                <a:latin typeface="Century Gothic" panose="020B0502020202020204" pitchFamily="34" charset="0"/>
                <a:cs typeface="Microsoft Sans Serif" panose="020B0604020202020204" pitchFamily="34" charset="0"/>
              </a:rPr>
              <a:t> Realty Preferred Group | 824 Johnnie Dodds Blvd | Mt Pleasant, SC 29464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" y="8560713"/>
            <a:ext cx="7315199" cy="4308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latin typeface="Century Gothic" panose="020B0502020202020204" pitchFamily="34" charset="0"/>
                <a:cs typeface="Microsoft Sans Serif" panose="020B0604020202020204" pitchFamily="34" charset="0"/>
              </a:rPr>
              <a:t>Elissa Campbell</a:t>
            </a:r>
          </a:p>
          <a:p>
            <a:pPr algn="ctr"/>
            <a:r>
              <a:rPr lang="en-US" sz="1050" dirty="0">
                <a:latin typeface="Century Gothic" panose="020B0502020202020204" pitchFamily="34" charset="0"/>
              </a:rPr>
              <a:t>843-853-1433 | elissa.campbell@agentownedrealty.com</a:t>
            </a:r>
          </a:p>
        </p:txBody>
      </p:sp>
      <p:pic>
        <p:nvPicPr>
          <p:cNvPr id="5" name="Picture 4" descr="A picture containing building, porch, walkway, colonnade&#10;&#10;Description automatically generated">
            <a:extLst>
              <a:ext uri="{FF2B5EF4-FFF2-40B4-BE49-F238E27FC236}">
                <a16:creationId xmlns:a16="http://schemas.microsoft.com/office/drawing/2014/main" id="{06706907-D1C2-453C-28E6-D7D19130AD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828800"/>
            <a:ext cx="1838400" cy="1225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FCEB88-EAC6-7E4A-0BC6-B5FCDD8DA7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36654" y="19050"/>
            <a:ext cx="1838400" cy="1224006"/>
          </a:xfrm>
          <a:prstGeom prst="rect">
            <a:avLst/>
          </a:prstGeom>
          <a:ln w="12700"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A42E15-D4BC-28C4-E9AD-CFD1847D77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114800" y="2209800"/>
            <a:ext cx="1838400" cy="1225600"/>
          </a:xfrm>
          <a:prstGeom prst="rect">
            <a:avLst/>
          </a:prstGeom>
          <a:ln w="12700"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9915FE-ADB6-4EA6-7B26-DC67699FDB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114800" y="3529931"/>
            <a:ext cx="1838400" cy="1226398"/>
          </a:xfrm>
          <a:prstGeom prst="rect">
            <a:avLst/>
          </a:prstGeom>
          <a:ln w="12700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304E3E-3385-7A0C-884D-EAF28995D4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08008" y="7692170"/>
            <a:ext cx="1834820" cy="1221623"/>
          </a:xfrm>
          <a:prstGeom prst="rect">
            <a:avLst/>
          </a:prstGeom>
          <a:ln w="12700">
            <a:noFill/>
          </a:ln>
        </p:spPr>
      </p:pic>
      <p:sp>
        <p:nvSpPr>
          <p:cNvPr id="14" name="Diagonal Stripe 13">
            <a:extLst>
              <a:ext uri="{FF2B5EF4-FFF2-40B4-BE49-F238E27FC236}">
                <a16:creationId xmlns:a16="http://schemas.microsoft.com/office/drawing/2014/main" id="{73FAF831-4F07-F129-876A-C82D99E74752}"/>
              </a:ext>
            </a:extLst>
          </p:cNvPr>
          <p:cNvSpPr/>
          <p:nvPr/>
        </p:nvSpPr>
        <p:spPr>
          <a:xfrm rot="5400000">
            <a:off x="7768494" y="930153"/>
            <a:ext cx="2065212" cy="1905000"/>
          </a:xfrm>
          <a:prstGeom prst="diagStri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45C520F-502C-AF2B-869D-9329DFADA9A3}"/>
              </a:ext>
            </a:extLst>
          </p:cNvPr>
          <p:cNvGrpSpPr/>
          <p:nvPr/>
        </p:nvGrpSpPr>
        <p:grpSpPr>
          <a:xfrm>
            <a:off x="9906000" y="59614"/>
            <a:ext cx="1975923" cy="1302584"/>
            <a:chOff x="5181597" y="760892"/>
            <a:chExt cx="1975923" cy="1302584"/>
          </a:xfrm>
        </p:grpSpPr>
        <p:sp>
          <p:nvSpPr>
            <p:cNvPr id="12" name="Star: 16 Points 11">
              <a:extLst>
                <a:ext uri="{FF2B5EF4-FFF2-40B4-BE49-F238E27FC236}">
                  <a16:creationId xmlns:a16="http://schemas.microsoft.com/office/drawing/2014/main" id="{1E2C8B57-FC53-61C9-6879-3B178F7187BF}"/>
                </a:ext>
              </a:extLst>
            </p:cNvPr>
            <p:cNvSpPr/>
            <p:nvPr/>
          </p:nvSpPr>
          <p:spPr>
            <a:xfrm>
              <a:off x="5181597" y="760892"/>
              <a:ext cx="1975923" cy="1302584"/>
            </a:xfrm>
            <a:prstGeom prst="star16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chemeClr val="bg2">
                    <a:lumMod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455790D-EA18-21FE-32C0-A28AF34EC4D4}"/>
                </a:ext>
              </a:extLst>
            </p:cNvPr>
            <p:cNvSpPr txBox="1"/>
            <p:nvPr/>
          </p:nvSpPr>
          <p:spPr>
            <a:xfrm>
              <a:off x="5389369" y="1458873"/>
              <a:ext cx="156038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ysClr val="windowText" lastClr="000000"/>
                  </a:solidFill>
                  <a:latin typeface="Avenir Next LT Pro" panose="020B0504020202020204" pitchFamily="34" charset="0"/>
                </a:rPr>
                <a:t>Offering $3000</a:t>
              </a:r>
            </a:p>
            <a:p>
              <a:pPr algn="ctr"/>
              <a:r>
                <a:rPr lang="en-US" sz="1100" b="1" dirty="0">
                  <a:solidFill>
                    <a:sysClr val="windowText" lastClr="000000"/>
                  </a:solidFill>
                  <a:latin typeface="Avenir Next LT Pro" panose="020B0504020202020204" pitchFamily="34" charset="0"/>
                </a:rPr>
                <a:t>Lender Credit</a:t>
              </a:r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D4B76D46-7400-86B3-23B2-0B07A82F07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2358" y="1239360"/>
              <a:ext cx="914400" cy="209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B696FFF-D012-C737-EBF4-FDCD6A1F1C03}"/>
                </a:ext>
              </a:extLst>
            </p:cNvPr>
            <p:cNvSpPr txBox="1"/>
            <p:nvPr/>
          </p:nvSpPr>
          <p:spPr>
            <a:xfrm>
              <a:off x="5449168" y="967589"/>
              <a:ext cx="144078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50" dirty="0">
                  <a:latin typeface="Avenir Next LT Pro" panose="020B0504020202020204" pitchFamily="34" charset="0"/>
                </a:rPr>
                <a:t>Co-sponsored by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7728DF00-1914-F247-C3D5-012065D74BDE}"/>
              </a:ext>
            </a:extLst>
          </p:cNvPr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65" y="5998171"/>
            <a:ext cx="1737360" cy="1161288"/>
          </a:xfrm>
          <a:prstGeom prst="rect">
            <a:avLst/>
          </a:prstGeom>
          <a:ln w="12700"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77FF62-2963-C01D-22C8-F057D5B7E1A8}"/>
              </a:ext>
            </a:extLst>
          </p:cNvPr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9176" y="5998171"/>
            <a:ext cx="1737360" cy="1161288"/>
          </a:xfrm>
          <a:prstGeom prst="rect">
            <a:avLst/>
          </a:prstGeom>
          <a:ln w="12700"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06B0B2A-DEE1-5206-5A72-A6184CAAF45B}"/>
              </a:ext>
            </a:extLst>
          </p:cNvPr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8835" y="7280893"/>
            <a:ext cx="1737360" cy="1161288"/>
          </a:xfrm>
          <a:prstGeom prst="rect">
            <a:avLst/>
          </a:prstGeom>
          <a:ln w="12700">
            <a:noFill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BFC6498-FD10-EC30-0C0B-1B3F5050734C}"/>
              </a:ext>
            </a:extLst>
          </p:cNvPr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65" y="7280893"/>
            <a:ext cx="1737360" cy="1161288"/>
          </a:xfrm>
          <a:prstGeom prst="rect">
            <a:avLst/>
          </a:prstGeom>
          <a:ln w="12700">
            <a:noFill/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A122844-6B21-CFD3-CB5A-D1A0AED3385E}"/>
              </a:ext>
            </a:extLst>
          </p:cNvPr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9176" y="7280893"/>
            <a:ext cx="1737360" cy="1161288"/>
          </a:xfrm>
          <a:prstGeom prst="rect">
            <a:avLst/>
          </a:prstGeom>
          <a:ln w="12700"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9B31451-121A-4DB3-8B9E-A0D5FFC953AB}"/>
              </a:ext>
            </a:extLst>
          </p:cNvPr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99005" y="7280893"/>
            <a:ext cx="1737360" cy="1161288"/>
          </a:xfrm>
          <a:prstGeom prst="rect">
            <a:avLst/>
          </a:prstGeom>
          <a:ln w="12700"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A0A66A3-F5A8-5F9B-5A11-5C2EA701ECBE}"/>
              </a:ext>
            </a:extLst>
          </p:cNvPr>
          <p:cNvPicPr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8835" y="4715448"/>
            <a:ext cx="1737360" cy="1161288"/>
          </a:xfrm>
          <a:prstGeom prst="rect">
            <a:avLst/>
          </a:prstGeom>
          <a:ln w="12700">
            <a:noFill/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513BC3D-5737-7992-30E7-AA75ABAC90C2}"/>
              </a:ext>
            </a:extLst>
          </p:cNvPr>
          <p:cNvPicPr>
            <a:picLocks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65" y="4715448"/>
            <a:ext cx="1737360" cy="1161288"/>
          </a:xfrm>
          <a:prstGeom prst="rect">
            <a:avLst/>
          </a:prstGeom>
          <a:ln w="12700">
            <a:noFill/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09F3B53-282E-8F1C-D7AA-8A27DCA6B009}"/>
              </a:ext>
            </a:extLst>
          </p:cNvPr>
          <p:cNvPicPr>
            <a:picLocks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9176" y="4715448"/>
            <a:ext cx="1737360" cy="1161288"/>
          </a:xfrm>
          <a:prstGeom prst="rect">
            <a:avLst/>
          </a:prstGeom>
          <a:ln w="12700">
            <a:noFill/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B55BB3A-51B2-AB26-17D4-D9245D09C189}"/>
              </a:ext>
            </a:extLst>
          </p:cNvPr>
          <p:cNvPicPr>
            <a:picLocks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99005" y="4715448"/>
            <a:ext cx="1737360" cy="1161288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75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Avenir Next LT Pro</vt:lpstr>
      <vt:lpstr>Calibri</vt:lpstr>
      <vt:lpstr>Castellar</vt:lpstr>
      <vt:lpstr>Century Gothic</vt:lpstr>
      <vt:lpstr>Gabriola</vt:lpstr>
      <vt:lpstr>Office Theme</vt:lpstr>
      <vt:lpstr>140 Midtown Avenue Nexton | Summerville, SC 29486 | MLS# 23011644 | $484,950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78</cp:revision>
  <dcterms:created xsi:type="dcterms:W3CDTF">2006-08-16T00:00:00Z</dcterms:created>
  <dcterms:modified xsi:type="dcterms:W3CDTF">2023-06-17T02:03:47Z</dcterms:modified>
</cp:coreProperties>
</file>