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336" y="-46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338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100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71593" y="535517"/>
            <a:ext cx="1256943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765" y="535517"/>
            <a:ext cx="3673674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6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12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529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764" y="2677584"/>
            <a:ext cx="2465309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3228" y="2677584"/>
            <a:ext cx="2465309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747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29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385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171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15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274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E1867-B3D7-4709-9A5D-B88D860BAE96}" type="datetimeFigureOut">
              <a:rPr lang="en-US" smtClean="0"/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594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0.jpeg"/><Relationship Id="rId18" Type="http://schemas.openxmlformats.org/officeDocument/2006/relationships/hyperlink" Target="https://youtube.com/embed/phjPWJAqb4Y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hyperlink" Target="mailto:conniesross@aol.com" TargetMode="External"/><Relationship Id="rId17" Type="http://schemas.openxmlformats.org/officeDocument/2006/relationships/image" Target="../media/image14.jpeg"/><Relationship Id="rId2" Type="http://schemas.openxmlformats.org/officeDocument/2006/relationships/image" Target="../media/image1.jpeg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hyperlink" Target="mailto:dctidewater@yahoo.com" TargetMode="External"/><Relationship Id="rId5" Type="http://schemas.openxmlformats.org/officeDocument/2006/relationships/image" Target="../media/image4.jpeg"/><Relationship Id="rId15" Type="http://schemas.openxmlformats.org/officeDocument/2006/relationships/image" Target="../media/image12.jpeg"/><Relationship Id="rId10" Type="http://schemas.openxmlformats.org/officeDocument/2006/relationships/image" Target="../media/image9.jpg"/><Relationship Id="rId19" Type="http://schemas.openxmlformats.org/officeDocument/2006/relationships/hyperlink" Target="https://my.matterport.com/show/?m=LFuQ5AC5z9e" TargetMode="External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F70CDC29-53EB-4F5A-AD1B-BEAB28B98F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78262" y="0"/>
            <a:ext cx="6394138" cy="3596702"/>
          </a:xfrm>
          <a:prstGeom prst="rect">
            <a:avLst/>
          </a:prstGeom>
          <a:ln>
            <a:noFill/>
          </a:ln>
        </p:spPr>
      </p:pic>
      <p:pic>
        <p:nvPicPr>
          <p:cNvPr id="4" name="Picture 3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9" y="1785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1370343" y="4251429"/>
            <a:ext cx="6402057" cy="4369753"/>
          </a:xfrm>
          <a:prstGeom prst="rect">
            <a:avLst/>
          </a:prstGeom>
        </p:spPr>
        <p:txBody>
          <a:bodyPr wrap="square" numCol="2" anchor="b">
            <a:spAutoFit/>
          </a:bodyPr>
          <a:lstStyle/>
          <a:p>
            <a:r>
              <a:rPr lang="en-US" sz="1100" b="1" u="sng" dirty="0">
                <a:latin typeface="Adobe Caslon Pro" panose="0205050205050A020403" pitchFamily="18" charset="0"/>
              </a:rPr>
              <a:t>Features and Convey List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>
              <a:latin typeface="Adobe Caslon Pro" panose="0205050205050A020403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err="1">
                <a:latin typeface="Adobe Caslon Pro" panose="0205050205050A020403" pitchFamily="18" charset="0"/>
              </a:rPr>
              <a:t>Hardiplank</a:t>
            </a:r>
            <a:r>
              <a:rPr lang="en-US" sz="1100" dirty="0">
                <a:latin typeface="Adobe Caslon Pro" panose="0205050205050A020403" pitchFamily="18" charset="0"/>
              </a:rPr>
              <a:t> siding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Adobe Caslon Pro" panose="0205050205050A020403" pitchFamily="18" charset="0"/>
              </a:rPr>
              <a:t>Oversized, one and 1/2 lots affords much privacy and lovely views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Adobe Caslon Pro" panose="0205050205050A020403" pitchFamily="18" charset="0"/>
              </a:rPr>
              <a:t>On the 7th green of world-class Tidewater Golf Course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Adobe Caslon Pro" panose="0205050205050A020403" pitchFamily="18" charset="0"/>
              </a:rPr>
              <a:t>Large Southern-style wrap-around inviting front porch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Adobe Caslon Pro" panose="0205050205050A020403" pitchFamily="18" charset="0"/>
              </a:rPr>
              <a:t>Open floor plan for easy living, some unique design elements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Adobe Caslon Pro" panose="0205050205050A020403" pitchFamily="18" charset="0"/>
              </a:rPr>
              <a:t>Laminate wood-inspired floors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Adobe Caslon Pro" panose="0205050205050A020403" pitchFamily="18" charset="0"/>
              </a:rPr>
              <a:t>Fireplace with custom-built-in shelving surround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Adobe Caslon Pro" panose="0205050205050A020403" pitchFamily="18" charset="0"/>
              </a:rPr>
              <a:t>Master has tray ceiling, walk-in closet, </a:t>
            </a:r>
            <a:r>
              <a:rPr lang="en-US" sz="1100" dirty="0" err="1">
                <a:latin typeface="Adobe Caslon Pro" panose="0205050205050A020403" pitchFamily="18" charset="0"/>
              </a:rPr>
              <a:t>en</a:t>
            </a:r>
            <a:r>
              <a:rPr lang="en-US" sz="1100" dirty="0">
                <a:latin typeface="Adobe Caslon Pro" panose="0205050205050A020403" pitchFamily="18" charset="0"/>
              </a:rPr>
              <a:t> suite with big walk-in shower, double vanities and private water closet with bidet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Adobe Caslon Pro" panose="0205050205050A020403" pitchFamily="18" charset="0"/>
              </a:rPr>
              <a:t>Door and patio overlooking the golf course -- yet private -- from the large master bedroom with lots of natural light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Adobe Caslon Pro" panose="0205050205050A020403" pitchFamily="18" charset="0"/>
              </a:rPr>
              <a:t>3 &amp; 1⁄2 baths </a:t>
            </a:r>
            <a:r>
              <a:rPr lang="en-US" sz="1100" dirty="0" err="1">
                <a:latin typeface="Adobe Caslon Pro" panose="0205050205050A020403" pitchFamily="18" charset="0"/>
              </a:rPr>
              <a:t>baths</a:t>
            </a:r>
            <a:endParaRPr lang="en-US" sz="1100" dirty="0">
              <a:latin typeface="Adobe Caslon Pro" panose="0205050205050A020403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Adobe Caslon Pro" panose="0205050205050A020403" pitchFamily="18" charset="0"/>
              </a:rPr>
              <a:t>Spacious walk-in pantry and lots of walk-in closets, much storage throughout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Adobe Caslon Pro" panose="0205050205050A020403" pitchFamily="18" charset="0"/>
              </a:rPr>
              <a:t>Gorgeous screened porch off of the great room, with a built-in hot tub and views of the signature 7th hole you just have to see!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Adobe Caslon Pro" panose="0205050205050A020403" pitchFamily="18" charset="0"/>
              </a:rPr>
              <a:t>Dual heat pump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Adobe Caslon Pro" panose="0205050205050A020403" pitchFamily="18" charset="0"/>
              </a:rPr>
              <a:t>Note upscale light fixtures throughout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Adobe Caslon Pro" panose="0205050205050A020403" pitchFamily="18" charset="0"/>
              </a:rPr>
              <a:t>The great room/kitchen enjoys beautiful window treatments and much light.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Adobe Caslon Pro" panose="0205050205050A020403" pitchFamily="18" charset="0"/>
              </a:rPr>
              <a:t>The kitchen boasts granite countertops, stainless steel appliances, a work desk, undermount lighting and rich, cherry-colored cabinets. There is both a breakfast bar and a wonderful informal dining area that can sit up to eight comfortably, great for families and entertaining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Adobe Caslon Pro" panose="0205050205050A020403" pitchFamily="18" charset="0"/>
              </a:rPr>
              <a:t>There is a huge bonus room upstairs and a first-floor open office, study or just flex space off of the beautiful formal front entry foyer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b="1" dirty="0">
              <a:latin typeface="Adobe Caslon Pro" panose="0205050205050A020403" pitchFamily="18" charset="0"/>
            </a:endParaRPr>
          </a:p>
          <a:p>
            <a:pPr algn="ctr"/>
            <a:r>
              <a:rPr lang="en-US" sz="1100" b="1" i="1" dirty="0">
                <a:latin typeface="Adobe Caslon Pro" panose="0205050205050A020403" pitchFamily="18" charset="0"/>
              </a:rPr>
              <a:t>All furniture and contents are negotiable!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>
              <a:latin typeface="Adobe Caslon Pro" panose="0205050205050A020403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Adobe Caslon Pro" panose="0205050205050A020403" pitchFamily="18" charset="0"/>
              </a:rPr>
              <a:t>This is a top-of-the-line professionally furnished and decorated home. Furniture, decor, bedding, kitchen content, bath linens, washer/dryer, chest freezer in the garage and workbench in the garage are offered. There’s more, a Mercedes SUV and wonderful bikes are </a:t>
            </a:r>
            <a:r>
              <a:rPr lang="en-US" sz="1100">
                <a:latin typeface="Adobe Caslon Pro" panose="0205050205050A020403" pitchFamily="18" charset="0"/>
              </a:rPr>
              <a:t>likewise negotiable.</a:t>
            </a:r>
            <a:endParaRPr lang="en-US" sz="1100" dirty="0">
              <a:latin typeface="Adobe Caslon Pro" panose="0205050205050A020403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363818" y="3290466"/>
            <a:ext cx="6404474" cy="954107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algn="ctr"/>
            <a:r>
              <a:rPr lang="en-US" sz="2000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 Bold" panose="0205070206050A020403" pitchFamily="18" charset="0"/>
              </a:rPr>
              <a:t>1410 Lighthouse Drive</a:t>
            </a:r>
          </a:p>
          <a:p>
            <a:pPr algn="ctr"/>
            <a:r>
              <a:rPr lang="en-US" b="1" dirty="0">
                <a:ln w="3175">
                  <a:noFill/>
                </a:ln>
                <a:solidFill>
                  <a:sysClr val="windowText" lastClr="000000"/>
                </a:solidFill>
                <a:latin typeface="Adobe Caslon Pro" panose="0205050205050A020403" pitchFamily="18" charset="0"/>
              </a:rPr>
              <a:t>Tidewater Plantation ~ North Myrtle Beach</a:t>
            </a:r>
          </a:p>
          <a:p>
            <a:pPr algn="ctr"/>
            <a:r>
              <a:rPr lang="en-US" b="1" dirty="0">
                <a:ln w="3175">
                  <a:noFill/>
                </a:ln>
                <a:solidFill>
                  <a:sysClr val="windowText" lastClr="000000"/>
                </a:solidFill>
                <a:latin typeface="Adobe Caslon Pro" panose="0205050205050A020403" pitchFamily="18" charset="0"/>
              </a:rPr>
              <a:t>MLS# 2100358 ~ $545,000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104533" y="1719992"/>
            <a:ext cx="2584174" cy="93394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82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89760" y="0"/>
            <a:ext cx="1371600" cy="910828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60" y="4538820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5" name="Picture 14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60" y="3631413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9" y="1816599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7" name="Picture 26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9" y="2724006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47" y="9227540"/>
            <a:ext cx="904875" cy="682162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2269" y="9224361"/>
            <a:ext cx="838198" cy="688520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1722928" y="9245456"/>
            <a:ext cx="19313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Deborah Collins</a:t>
            </a:r>
          </a:p>
          <a:p>
            <a:pPr algn="ctr"/>
            <a:r>
              <a:rPr lang="en-US" sz="1100" dirty="0">
                <a:solidFill>
                  <a:srgbClr val="000000"/>
                </a:solidFill>
                <a:latin typeface="Arial" panose="020B0604020202020204" pitchFamily="34" charset="0"/>
              </a:rPr>
              <a:t>843-424-9013</a:t>
            </a:r>
          </a:p>
          <a:p>
            <a:pPr algn="ctr"/>
            <a:r>
              <a:rPr lang="en-US" sz="1100" dirty="0">
                <a:solidFill>
                  <a:srgbClr val="093E6E"/>
                </a:solidFill>
                <a:latin typeface="Arial" panose="020B0604020202020204" pitchFamily="34" charset="0"/>
                <a:hlinkClick r:id="rId11"/>
              </a:rPr>
              <a:t>dctidewater@yahoo.com</a:t>
            </a:r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206408" y="9245456"/>
            <a:ext cx="19137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Connie Ross-Karl</a:t>
            </a:r>
          </a:p>
          <a:p>
            <a:pPr algn="ctr"/>
            <a:r>
              <a:rPr lang="en-US" sz="1100" dirty="0">
                <a:solidFill>
                  <a:srgbClr val="000000"/>
                </a:solidFill>
                <a:latin typeface="Arial" panose="020B0604020202020204" pitchFamily="34" charset="0"/>
              </a:rPr>
              <a:t>702-306-2643</a:t>
            </a:r>
          </a:p>
          <a:p>
            <a:pPr algn="ctr"/>
            <a:r>
              <a:rPr lang="en-US" sz="1100" dirty="0">
                <a:solidFill>
                  <a:srgbClr val="093E6E"/>
                </a:solidFill>
                <a:latin typeface="Arial" panose="020B0604020202020204" pitchFamily="34" charset="0"/>
                <a:hlinkClick r:id="rId12"/>
              </a:rPr>
              <a:t>conniesross@aol.com</a:t>
            </a:r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0" y="9837384"/>
            <a:ext cx="777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</a:rPr>
              <a:t>NEW WAY PROPERTIES MYRTLE BEACH</a:t>
            </a:r>
            <a:r>
              <a:rPr lang="en-US" sz="800" dirty="0">
                <a:solidFill>
                  <a:srgbClr val="093E6E"/>
                </a:solidFill>
                <a:latin typeface="Arial" panose="020B0604020202020204" pitchFamily="34" charset="0"/>
              </a:rPr>
              <a:t> </a:t>
            </a:r>
            <a:endParaRPr lang="en-US" sz="800" dirty="0"/>
          </a:p>
        </p:txBody>
      </p:sp>
      <p:pic>
        <p:nvPicPr>
          <p:cNvPr id="37" name="Picture 36"/>
          <p:cNvPicPr>
            <a:picLocks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67" t="14358" r="10273" b="13270"/>
          <a:stretch/>
        </p:blipFill>
        <p:spPr>
          <a:xfrm>
            <a:off x="3960" y="6353634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8" name="Picture 37"/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" y="8168446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40" name="Picture 39"/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" y="7261041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41" name="Picture 40"/>
          <p:cNvPicPr>
            <a:picLocks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68" b="7033"/>
          <a:stretch/>
        </p:blipFill>
        <p:spPr>
          <a:xfrm>
            <a:off x="3960" y="5446227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9" y="909192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sp>
        <p:nvSpPr>
          <p:cNvPr id="2" name="Rectangle 1"/>
          <p:cNvSpPr/>
          <p:nvPr/>
        </p:nvSpPr>
        <p:spPr>
          <a:xfrm>
            <a:off x="1360009" y="0"/>
            <a:ext cx="6404472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Gisha" panose="020B0604020202020204" pitchFamily="34" charset="-79"/>
                <a:cs typeface="Gisha" panose="020B0604020202020204" pitchFamily="34" charset="-79"/>
              </a:rPr>
              <a:t>Welcome To The </a:t>
            </a:r>
            <a:r>
              <a:rPr lang="en-US" sz="2300" b="1" dirty="0" err="1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Gisha" panose="020B0604020202020204" pitchFamily="34" charset="-79"/>
                <a:cs typeface="Gisha" panose="020B0604020202020204" pitchFamily="34" charset="-79"/>
              </a:rPr>
              <a:t>The</a:t>
            </a:r>
            <a:r>
              <a:rPr lang="en-US" sz="23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Gisha" panose="020B0604020202020204" pitchFamily="34" charset="-79"/>
                <a:cs typeface="Gisha" panose="020B0604020202020204" pitchFamily="34" charset="-79"/>
              </a:rPr>
              <a:t> Best Of The Beach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046890A-479D-4095-B999-BD15E4151C0B}"/>
              </a:ext>
            </a:extLst>
          </p:cNvPr>
          <p:cNvSpPr txBox="1"/>
          <p:nvPr/>
        </p:nvSpPr>
        <p:spPr>
          <a:xfrm>
            <a:off x="1375559" y="8651959"/>
            <a:ext cx="6396841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latin typeface="Adobe Caslon Pro" panose="0205050205050A020403" pitchFamily="18" charset="0"/>
              </a:rPr>
              <a:t>Video Tour: </a:t>
            </a:r>
            <a:r>
              <a:rPr lang="en-US" sz="1100" b="1" dirty="0">
                <a:latin typeface="Adobe Caslon Pro" panose="0205050205050A020403" pitchFamily="18" charset="0"/>
                <a:hlinkClick r:id="rId18"/>
              </a:rPr>
              <a:t>https://youtube.com/embed/phjPWJAqb4Y</a:t>
            </a:r>
            <a:r>
              <a:rPr lang="en-US" sz="1100" b="1" dirty="0">
                <a:latin typeface="Adobe Caslon Pro" panose="0205050205050A020403" pitchFamily="18" charset="0"/>
              </a:rPr>
              <a:t> </a:t>
            </a:r>
          </a:p>
          <a:p>
            <a:pPr algn="ctr"/>
            <a:r>
              <a:rPr lang="en-US" sz="1100" b="1" dirty="0">
                <a:latin typeface="Adobe Caslon Pro" panose="0205050205050A020403" pitchFamily="18" charset="0"/>
              </a:rPr>
              <a:t>3D Matterport Tour: </a:t>
            </a:r>
            <a:r>
              <a:rPr lang="en-US" sz="1100" b="1" dirty="0">
                <a:latin typeface="Adobe Caslon Pro" panose="0205050205050A020403" pitchFamily="18" charset="0"/>
                <a:hlinkClick r:id="rId19"/>
              </a:rPr>
              <a:t>https://my.matterport.com/show/?m=LFuQ5AC5z9e</a:t>
            </a:r>
            <a:r>
              <a:rPr lang="en-US" sz="1100" b="1" dirty="0">
                <a:latin typeface="Adobe Caslon Pro" panose="0205050205050A0204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03024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368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Adobe Caslon Pro</vt:lpstr>
      <vt:lpstr>Adobe Caslon Pro Bold</vt:lpstr>
      <vt:lpstr>Arial</vt:lpstr>
      <vt:lpstr>Calibri</vt:lpstr>
      <vt:lpstr>Calibri Light</vt:lpstr>
      <vt:lpstr>Gisha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42</cp:revision>
  <dcterms:created xsi:type="dcterms:W3CDTF">2016-01-18T21:52:04Z</dcterms:created>
  <dcterms:modified xsi:type="dcterms:W3CDTF">2021-01-07T19:40:08Z</dcterms:modified>
</cp:coreProperties>
</file>