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9471D"/>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hyperlink" Target="https://my.matterport.com/show/?m=vWwS9a5xeMV"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e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42680" y="6126480"/>
            <a:ext cx="7544240" cy="2734568"/>
          </a:xfrm>
        </p:spPr>
        <p:txBody>
          <a:bodyPr anchor="ctr">
            <a:noAutofit/>
          </a:bodyPr>
          <a:lstStyle/>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Fantastic opportunity for this beautiful 2-story open concept home, situated on a large corner lot. Step inside to a large foyer with upgraded wide-plank flooring throughout the first floor. Continue into the family room that connects to the kitchen and dining area. Gather around the large island with ample seating for dining and conversation. The kitchen offers granite counters, loads of cabinet space, a walk-in pantry, white 42''cabinets, recessed lighting along with stainless steel Whirlpool appliances. Upstairs you will find all 3 bedrooms. The primary suite offers a large walk-in closet, dual vanities, large shower, linen closet and enclosed water closet. The two additional bedrooms, both with walk-in closets, share a Jack and Jill bathroom. At the top of the stairs is a nook perfect for use as an office, reading area or craft area. Head outside to the screen porch and spacious fenced-in backyard. This neighborhood is conveniently located to restaurants, shopping, I-26, downtown Summerville and Charleston as well as the local area beaches.</a:t>
            </a:r>
          </a:p>
          <a:p>
            <a:endParaRPr lang="en-US" sz="1200" dirty="0">
              <a:solidFill>
                <a:schemeClr val="tx1">
                  <a:lumMod val="65000"/>
                  <a:lumOff val="35000"/>
                </a:schemeClr>
              </a:solidFill>
              <a:latin typeface="Century Gothic" panose="020B0502020202020204" pitchFamily="34" charset="0"/>
              <a:cs typeface="Microsoft Sans Serif" panose="020B0604020202020204" pitchFamily="34" charset="0"/>
            </a:endParaRPr>
          </a:p>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Take a virtual tour: </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https://my.matterport.com/show/?m=vWwS9a5xeMV</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a:t>
            </a:r>
          </a:p>
        </p:txBody>
      </p:sp>
      <p:sp>
        <p:nvSpPr>
          <p:cNvPr id="4" name="Rectangle 3"/>
          <p:cNvSpPr/>
          <p:nvPr/>
        </p:nvSpPr>
        <p:spPr>
          <a:xfrm>
            <a:off x="0" y="975360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solidFill>
                      <a:schemeClr val="accent3"/>
                    </a:solidFill>
                  </a:ln>
                  <a:solidFill>
                    <a:schemeClr val="bg1"/>
                  </a:solidFill>
                  <a:latin typeface="Century Gothic" panose="020B0502020202020204" pitchFamily="34" charset="0"/>
                </a:rPr>
                <a:t>1413 Hermitage Lane</a:t>
              </a:r>
            </a:p>
            <a:p>
              <a:pPr algn="ctr"/>
              <a:r>
                <a:rPr lang="en-US" sz="1700" b="1" dirty="0">
                  <a:ln w="3175">
                    <a:solidFill>
                      <a:schemeClr val="accent3"/>
                    </a:solidFill>
                  </a:ln>
                  <a:solidFill>
                    <a:schemeClr val="bg1"/>
                  </a:solidFill>
                  <a:latin typeface="Century Gothic" panose="020B0502020202020204" pitchFamily="34" charset="0"/>
                </a:rPr>
                <a:t>Hunters Bend | Ladson, SC 29456 | MLS# 23000422 | $359,999</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a:extLst>
              <a:ext uri="{28A0092B-C50C-407E-A947-70E740481C1C}">
                <a14:useLocalDpi xmlns:a14="http://schemas.microsoft.com/office/drawing/2010/main" val="0"/>
              </a:ext>
            </a:extLst>
          </a:blip>
          <a:srcRect/>
          <a:stretch/>
        </p:blipFill>
        <p:spPr>
          <a:xfrm>
            <a:off x="6098167" y="2196626"/>
            <a:ext cx="1719070" cy="1140317"/>
          </a:xfrm>
          <a:prstGeom prst="rect">
            <a:avLst/>
          </a:prstGeom>
          <a:ln w="19050">
            <a:solidFill>
              <a:srgbClr val="92D050"/>
            </a:solidFill>
          </a:ln>
        </p:spPr>
      </p:pic>
      <p:pic>
        <p:nvPicPr>
          <p:cNvPr id="11" name="Picture 10"/>
          <p:cNvPicPr preferRelativeResize="0">
            <a:picLocks/>
          </p:cNvPicPr>
          <p:nvPr/>
        </p:nvPicPr>
        <p:blipFill>
          <a:blip r:embed="rId6">
            <a:extLst>
              <a:ext uri="{28A0092B-C50C-407E-A947-70E740481C1C}">
                <a14:useLocalDpi xmlns:a14="http://schemas.microsoft.com/office/drawing/2010/main" val="0"/>
              </a:ext>
            </a:extLst>
          </a:blip>
          <a:srcRect/>
          <a:stretch/>
        </p:blipFill>
        <p:spPr>
          <a:xfrm>
            <a:off x="6098167" y="4914937"/>
            <a:ext cx="1719070" cy="1140317"/>
          </a:xfrm>
          <a:prstGeom prst="rect">
            <a:avLst/>
          </a:prstGeom>
          <a:ln w="19050">
            <a:solidFill>
              <a:srgbClr val="92D050"/>
            </a:solidFill>
          </a:ln>
        </p:spPr>
      </p:pic>
      <p:pic>
        <p:nvPicPr>
          <p:cNvPr id="12" name="Picture 11"/>
          <p:cNvPicPr preferRelativeResize="0">
            <a:picLocks/>
          </p:cNvPicPr>
          <p:nvPr/>
        </p:nvPicPr>
        <p:blipFill>
          <a:blip r:embed="rId7">
            <a:extLst>
              <a:ext uri="{28A0092B-C50C-407E-A947-70E740481C1C}">
                <a14:useLocalDpi xmlns:a14="http://schemas.microsoft.com/office/drawing/2010/main" val="0"/>
              </a:ext>
            </a:extLst>
          </a:blip>
          <a:srcRect l="117" r="117"/>
          <a:stretch/>
        </p:blipFill>
        <p:spPr>
          <a:xfrm>
            <a:off x="423151" y="4913596"/>
            <a:ext cx="1719072" cy="1143000"/>
          </a:xfrm>
          <a:prstGeom prst="rect">
            <a:avLst/>
          </a:prstGeom>
          <a:ln w="19050">
            <a:solidFill>
              <a:srgbClr val="92D050"/>
            </a:solidFill>
          </a:ln>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rcRect l="2490" r="2490"/>
          <a:stretch/>
        </p:blipFill>
        <p:spPr>
          <a:xfrm>
            <a:off x="423151" y="834788"/>
            <a:ext cx="5501378" cy="3859796"/>
          </a:xfrm>
          <a:prstGeom prst="rect">
            <a:avLst/>
          </a:prstGeom>
          <a:ln w="19050">
            <a:solidFill>
              <a:srgbClr val="92D050"/>
            </a:solidFill>
          </a:ln>
        </p:spPr>
      </p:pic>
      <p:pic>
        <p:nvPicPr>
          <p:cNvPr id="16" name="Picture 15"/>
          <p:cNvPicPr preferRelativeResize="0">
            <a:picLocks/>
          </p:cNvPicPr>
          <p:nvPr/>
        </p:nvPicPr>
        <p:blipFill>
          <a:blip r:embed="rId9">
            <a:extLst>
              <a:ext uri="{28A0092B-C50C-407E-A947-70E740481C1C}">
                <a14:useLocalDpi xmlns:a14="http://schemas.microsoft.com/office/drawing/2010/main" val="0"/>
              </a:ext>
            </a:extLst>
          </a:blip>
          <a:srcRect/>
          <a:stretch/>
        </p:blipFill>
        <p:spPr>
          <a:xfrm>
            <a:off x="6098167" y="837470"/>
            <a:ext cx="1719070" cy="1140317"/>
          </a:xfrm>
          <a:prstGeom prst="rect">
            <a:avLst/>
          </a:prstGeom>
          <a:ln w="19050">
            <a:solidFill>
              <a:srgbClr val="92D050"/>
            </a:solidFill>
          </a:ln>
        </p:spPr>
      </p:pic>
      <p:pic>
        <p:nvPicPr>
          <p:cNvPr id="17" name="Picture 16"/>
          <p:cNvPicPr preferRelativeResize="0">
            <a:picLocks/>
          </p:cNvPicPr>
          <p:nvPr/>
        </p:nvPicPr>
        <p:blipFill>
          <a:blip r:embed="rId10">
            <a:extLst>
              <a:ext uri="{28A0092B-C50C-407E-A947-70E740481C1C}">
                <a14:useLocalDpi xmlns:a14="http://schemas.microsoft.com/office/drawing/2010/main" val="0"/>
              </a:ext>
            </a:extLst>
          </a:blip>
          <a:srcRect/>
          <a:stretch/>
        </p:blipFill>
        <p:spPr>
          <a:xfrm>
            <a:off x="4206494" y="4914937"/>
            <a:ext cx="1719070" cy="1140317"/>
          </a:xfrm>
          <a:prstGeom prst="rect">
            <a:avLst/>
          </a:prstGeom>
          <a:ln w="19050">
            <a:solidFill>
              <a:srgbClr val="92D050"/>
            </a:solidFill>
          </a:ln>
        </p:spPr>
      </p:pic>
      <p:pic>
        <p:nvPicPr>
          <p:cNvPr id="18" name="Picture 17"/>
          <p:cNvPicPr preferRelativeResize="0">
            <a:picLocks/>
          </p:cNvPicPr>
          <p:nvPr/>
        </p:nvPicPr>
        <p:blipFill>
          <a:blip r:embed="rId11">
            <a:extLst>
              <a:ext uri="{28A0092B-C50C-407E-A947-70E740481C1C}">
                <a14:useLocalDpi xmlns:a14="http://schemas.microsoft.com/office/drawing/2010/main" val="0"/>
              </a:ext>
            </a:extLst>
          </a:blip>
          <a:srcRect l="117" r="117"/>
          <a:stretch/>
        </p:blipFill>
        <p:spPr>
          <a:xfrm>
            <a:off x="6098166" y="3554441"/>
            <a:ext cx="1719072" cy="1143000"/>
          </a:xfrm>
          <a:prstGeom prst="rect">
            <a:avLst/>
          </a:prstGeom>
          <a:ln w="19050">
            <a:solidFill>
              <a:srgbClr val="92D050"/>
            </a:solidFill>
          </a:ln>
        </p:spPr>
      </p:pic>
      <p:pic>
        <p:nvPicPr>
          <p:cNvPr id="19" name="Picture 18"/>
          <p:cNvPicPr preferRelativeResize="0">
            <a:picLocks/>
          </p:cNvPicPr>
          <p:nvPr/>
        </p:nvPicPr>
        <p:blipFill>
          <a:blip r:embed="rId12">
            <a:extLst>
              <a:ext uri="{28A0092B-C50C-407E-A947-70E740481C1C}">
                <a14:useLocalDpi xmlns:a14="http://schemas.microsoft.com/office/drawing/2010/main" val="0"/>
              </a:ext>
            </a:extLst>
          </a:blip>
          <a:srcRect/>
          <a:stretch/>
        </p:blipFill>
        <p:spPr>
          <a:xfrm>
            <a:off x="2314823" y="4914937"/>
            <a:ext cx="1719070" cy="1140317"/>
          </a:xfrm>
          <a:prstGeom prst="rect">
            <a:avLst/>
          </a:prstGeom>
          <a:ln w="19050">
            <a:solidFill>
              <a:srgbClr val="92D050"/>
            </a:solidFill>
          </a:ln>
        </p:spPr>
      </p:pic>
      <p:sp>
        <p:nvSpPr>
          <p:cNvPr id="14" name="Rectangle 13"/>
          <p:cNvSpPr/>
          <p:nvPr/>
        </p:nvSpPr>
        <p:spPr>
          <a:xfrm>
            <a:off x="412362" y="762000"/>
            <a:ext cx="5513113" cy="492443"/>
          </a:xfrm>
          <a:prstGeom prst="rect">
            <a:avLst/>
          </a:prstGeom>
          <a:ln>
            <a:noFill/>
          </a:ln>
        </p:spPr>
        <p:txBody>
          <a:bodyPr wrap="square">
            <a:spAutoFit/>
          </a:bodyPr>
          <a:lstStyle/>
          <a:p>
            <a:pPr algn="ctr"/>
            <a:r>
              <a:rPr lang="en-US" sz="2600" b="1" i="1" dirty="0">
                <a:ln w="3175">
                  <a:noFill/>
                </a:ln>
                <a:solidFill>
                  <a:schemeClr val="bg1"/>
                </a:solidFill>
                <a:latin typeface="Century Gothic" panose="020B0502020202020204" pitchFamily="34" charset="0"/>
              </a:rPr>
              <a:t>NEW PRICE!</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2382</TotalTime>
  <Words>263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84</cp:revision>
  <dcterms:created xsi:type="dcterms:W3CDTF">2006-08-16T00:00:00Z</dcterms:created>
  <dcterms:modified xsi:type="dcterms:W3CDTF">2023-02-01T15:30:51Z</dcterms:modified>
</cp:coreProperties>
</file>