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672" y="-3096"/>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5/21/2018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5/21/2018</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gif"/><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extLst>
              <a:ext uri="{BEBA8EAE-BF5A-486C-A8C5-ECC9F3942E4B}">
                <a14:imgProps xmlns:a14="http://schemas.microsoft.com/office/drawing/2010/main">
                  <a14:imgLayer r:embed="rId3">
                    <a14:imgEffect>
                      <a14:artisticBlur/>
                    </a14:imgEffect>
                  </a14:imgLayer>
                </a14:imgProps>
              </a:ext>
            </a:extLst>
          </a:blip>
          <a:srcRect/>
          <a:stretch>
            <a:fillRect l="-53000" r="-53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598" y="209913"/>
            <a:ext cx="3004506" cy="2005790"/>
          </a:xfrm>
          <a:prstGeom prst="rect">
            <a:avLst/>
          </a:prstGeom>
          <a:ln>
            <a:noFill/>
          </a:ln>
          <a:effectLst>
            <a:outerShdw blurRad="292100" dist="139700" dir="2700000" algn="tl" rotWithShape="0">
              <a:srgbClr val="333333">
                <a:alpha val="65000"/>
              </a:srgbClr>
            </a:outerShdw>
          </a:effectLst>
        </p:spPr>
      </p:pic>
      <p:sp>
        <p:nvSpPr>
          <p:cNvPr id="21" name="Rectangle 20"/>
          <p:cNvSpPr/>
          <p:nvPr/>
        </p:nvSpPr>
        <p:spPr>
          <a:xfrm>
            <a:off x="1" y="8686800"/>
            <a:ext cx="7315198" cy="1377984"/>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28887" y="4114800"/>
            <a:ext cx="6853542" cy="3619500"/>
          </a:xfrm>
        </p:spPr>
        <p:txBody>
          <a:bodyPr anchor="ctr">
            <a:noAutofit/>
          </a:bodyPr>
          <a:lstStyle/>
          <a:p>
            <a:r>
              <a:rPr lang="en-US" sz="1300" dirty="0">
                <a:solidFill>
                  <a:schemeClr val="bg1"/>
                </a:solidFill>
                <a:effectLst>
                  <a:outerShdw blurRad="38100" dist="38100" dir="2700000" algn="tl">
                    <a:srgbClr val="000000">
                      <a:alpha val="43137"/>
                    </a:srgbClr>
                  </a:outerShdw>
                </a:effectLst>
                <a:latin typeface="Trebuchet MS" panose="020B0603020202020204" pitchFamily="34" charset="0"/>
              </a:rPr>
              <a:t>Easy living in this 1.5 story home in Marsh Walk in Park West! Beautiful 3 bedroom, 2 bath home with a large FROG. Gourmet eat-in kitchen including breakfast bar with Corian counter tops, maple cabinets, all stainless steel appliances including a </a:t>
            </a:r>
            <a:r>
              <a:rPr lang="en-US" sz="1300" dirty="0" err="1">
                <a:solidFill>
                  <a:schemeClr val="bg1"/>
                </a:solidFill>
                <a:effectLst>
                  <a:outerShdw blurRad="38100" dist="38100" dir="2700000" algn="tl">
                    <a:srgbClr val="000000">
                      <a:alpha val="43137"/>
                    </a:srgbClr>
                  </a:outerShdw>
                </a:effectLst>
                <a:latin typeface="Trebuchet MS" panose="020B0603020202020204" pitchFamily="34" charset="0"/>
              </a:rPr>
              <a:t>Delux</a:t>
            </a:r>
            <a:r>
              <a:rPr lang="en-US" sz="1300" dirty="0">
                <a:solidFill>
                  <a:schemeClr val="bg1"/>
                </a:solidFill>
                <a:effectLst>
                  <a:outerShdw blurRad="38100" dist="38100" dir="2700000" algn="tl">
                    <a:srgbClr val="000000">
                      <a:alpha val="43137"/>
                    </a:srgbClr>
                  </a:outerShdw>
                </a:effectLst>
                <a:latin typeface="Trebuchet MS" panose="020B0603020202020204" pitchFamily="34" charset="0"/>
              </a:rPr>
              <a:t> Thermador professional gas range. Separate formal dining area with beautiful crown molding throughout. Main living space has hardwood floors. Family room has a gorgeous marble gas fireplace. Home has custom plantation shutters throughout that lets in plenty of natural light. Large master bedroom with </a:t>
            </a:r>
            <a:r>
              <a:rPr lang="en-US" sz="1300" dirty="0" err="1">
                <a:solidFill>
                  <a:schemeClr val="bg1"/>
                </a:solidFill>
                <a:effectLst>
                  <a:outerShdw blurRad="38100" dist="38100" dir="2700000" algn="tl">
                    <a:srgbClr val="000000">
                      <a:alpha val="43137"/>
                    </a:srgbClr>
                  </a:outerShdw>
                </a:effectLst>
                <a:latin typeface="Trebuchet MS" panose="020B0603020202020204" pitchFamily="34" charset="0"/>
              </a:rPr>
              <a:t>en</a:t>
            </a:r>
            <a:r>
              <a:rPr lang="en-US" sz="1300" dirty="0">
                <a:solidFill>
                  <a:schemeClr val="bg1"/>
                </a:solidFill>
                <a:effectLst>
                  <a:outerShdw blurRad="38100" dist="38100" dir="2700000" algn="tl">
                    <a:srgbClr val="000000">
                      <a:alpha val="43137"/>
                    </a:srgbClr>
                  </a:outerShdw>
                </a:effectLst>
                <a:latin typeface="Trebuchet MS" panose="020B0603020202020204" pitchFamily="34" charset="0"/>
              </a:rPr>
              <a:t> suite bathroom that has an amazing garden tub as well as stand up shower and dual vanities. Master bedroom offers a walk-in closet with custom built-ins. Two secondary bedrooms are large and have ample closet space. The large finished room over garage offers plenty of extra space. Sit back and relax on your front porch or on your back screened porch overlooking the pond. Two car garage offers plenty of storage. Park West amenities include 2 pools, a clubhouse, play area, six-lighted tennis courts, and bike and walking trails. It is just a short trip by bike or golf cart to stores, restaurants, and the highly desired schools that are right in the neighborhood. The Mt. Pleasant Rec Department and many sport fields are conveniently located in the neighborhood only a short distance away!</a:t>
            </a:r>
          </a:p>
        </p:txBody>
      </p:sp>
      <p:sp>
        <p:nvSpPr>
          <p:cNvPr id="17" name="Rectangle 16"/>
          <p:cNvSpPr/>
          <p:nvPr/>
        </p:nvSpPr>
        <p:spPr>
          <a:xfrm>
            <a:off x="0" y="8767934"/>
            <a:ext cx="7315200" cy="1015663"/>
          </a:xfrm>
          <a:prstGeom prst="rect">
            <a:avLst/>
          </a:prstGeom>
        </p:spPr>
        <p:txBody>
          <a:bodyPr wrap="square">
            <a:spAutoFit/>
          </a:bodyPr>
          <a:lstStyle/>
          <a:p>
            <a:pPr algn="ctr"/>
            <a:r>
              <a:rPr lang="en-US" sz="1800" dirty="0">
                <a:solidFill>
                  <a:schemeClr val="bg1"/>
                </a:solidFill>
                <a:effectLst>
                  <a:outerShdw blurRad="38100" dist="38100" dir="2700000" algn="tl">
                    <a:srgbClr val="000000">
                      <a:alpha val="43137"/>
                    </a:srgbClr>
                  </a:outerShdw>
                </a:effectLst>
                <a:latin typeface="Trebuchet MS" panose="020B0603020202020204" pitchFamily="34" charset="0"/>
              </a:rPr>
              <a:t>Lauren Courcoux</a:t>
            </a:r>
          </a:p>
          <a:p>
            <a:pPr algn="ctr"/>
            <a:r>
              <a:rPr lang="en-US" sz="1400" dirty="0">
                <a:solidFill>
                  <a:schemeClr val="bg1"/>
                </a:solidFill>
                <a:effectLst>
                  <a:outerShdw blurRad="38100" dist="38100" dir="2700000" algn="tl">
                    <a:srgbClr val="000000">
                      <a:alpha val="43137"/>
                    </a:srgbClr>
                  </a:outerShdw>
                </a:effectLst>
                <a:latin typeface="Trebuchet MS" panose="020B0603020202020204" pitchFamily="34" charset="0"/>
              </a:rPr>
              <a:t>Mobile - (843) 224-8613</a:t>
            </a:r>
          </a:p>
          <a:p>
            <a:pPr algn="ctr"/>
            <a:r>
              <a:rPr lang="en-US" sz="1400" dirty="0">
                <a:solidFill>
                  <a:schemeClr val="bg1"/>
                </a:solidFill>
                <a:effectLst>
                  <a:outerShdw blurRad="38100" dist="38100" dir="2700000" algn="tl">
                    <a:srgbClr val="000000">
                      <a:alpha val="43137"/>
                    </a:srgbClr>
                  </a:outerShdw>
                </a:effectLst>
                <a:latin typeface="Trebuchet MS" panose="020B0603020202020204" pitchFamily="34" charset="0"/>
              </a:rPr>
              <a:t>lauren.courcoux@carolinaone.com</a:t>
            </a:r>
          </a:p>
          <a:p>
            <a:pPr algn="ctr"/>
            <a:r>
              <a:rPr lang="en-US" sz="1400" dirty="0">
                <a:solidFill>
                  <a:schemeClr val="bg1"/>
                </a:solidFill>
                <a:effectLst>
                  <a:outerShdw blurRad="38100" dist="38100" dir="2700000" algn="tl">
                    <a:srgbClr val="000000">
                      <a:alpha val="43137"/>
                    </a:srgbClr>
                  </a:outerShdw>
                </a:effectLst>
                <a:latin typeface="Trebuchet MS" panose="020B0603020202020204" pitchFamily="34" charset="0"/>
              </a:rPr>
              <a:t>www.laurendelucacourcoux.com</a:t>
            </a:r>
            <a:endParaRPr lang="en-US" sz="1000"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816" y="8818565"/>
            <a:ext cx="896470" cy="914400"/>
          </a:xfrm>
          <a:prstGeom prst="rect">
            <a:avLst/>
          </a:prstGeom>
        </p:spPr>
      </p:pic>
      <p:sp>
        <p:nvSpPr>
          <p:cNvPr id="18" name="Rectangle 17"/>
          <p:cNvSpPr/>
          <p:nvPr/>
        </p:nvSpPr>
        <p:spPr>
          <a:xfrm>
            <a:off x="1144" y="9858345"/>
            <a:ext cx="7312912" cy="200055"/>
          </a:xfrm>
          <a:prstGeom prst="rect">
            <a:avLst/>
          </a:prstGeom>
        </p:spPr>
        <p:txBody>
          <a:bodyPr wrap="square">
            <a:spAutoFit/>
          </a:bodyPr>
          <a:lstStyle/>
          <a:p>
            <a:pPr algn="ctr"/>
            <a:r>
              <a:rPr lang="en-US" sz="700" dirty="0">
                <a:solidFill>
                  <a:schemeClr val="bg1"/>
                </a:solidFill>
                <a:effectLst>
                  <a:outerShdw blurRad="38100" dist="38100" dir="2700000" algn="tl">
                    <a:srgbClr val="000000">
                      <a:alpha val="43137"/>
                    </a:srgbClr>
                  </a:outerShdw>
                </a:effectLst>
                <a:latin typeface="Trebuchet MS" panose="020B0603020202020204" pitchFamily="34" charset="0"/>
              </a:rPr>
              <a:t>Carolina One Real Estate | 2713 Highway 17 North | Mt Pleasant, SC 29466</a:t>
            </a:r>
          </a:p>
        </p:txBody>
      </p:sp>
      <p:grpSp>
        <p:nvGrpSpPr>
          <p:cNvPr id="6" name="Group 5"/>
          <p:cNvGrpSpPr/>
          <p:nvPr/>
        </p:nvGrpSpPr>
        <p:grpSpPr>
          <a:xfrm>
            <a:off x="0" y="2338540"/>
            <a:ext cx="7315200" cy="823760"/>
            <a:chOff x="0" y="919315"/>
            <a:chExt cx="7315200" cy="823760"/>
          </a:xfrm>
        </p:grpSpPr>
        <p:sp>
          <p:nvSpPr>
            <p:cNvPr id="20" name="Rectangle 19"/>
            <p:cNvSpPr/>
            <p:nvPr/>
          </p:nvSpPr>
          <p:spPr>
            <a:xfrm>
              <a:off x="1" y="919315"/>
              <a:ext cx="7315198" cy="823760"/>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961863"/>
              <a:ext cx="7315200" cy="738664"/>
            </a:xfrm>
            <a:prstGeom prst="rect">
              <a:avLst/>
            </a:prstGeom>
          </p:spPr>
          <p:txBody>
            <a:bodyPr wrap="square">
              <a:spAutoFit/>
            </a:bodyPr>
            <a:lstStyle/>
            <a:p>
              <a:pPr algn="ctr"/>
              <a:r>
                <a:rPr lang="en-US" sz="2400" dirty="0">
                  <a:solidFill>
                    <a:schemeClr val="bg1"/>
                  </a:solidFill>
                  <a:effectLst>
                    <a:outerShdw blurRad="50800" dist="38100" dir="5400000" algn="t" rotWithShape="0">
                      <a:prstClr val="black">
                        <a:alpha val="40000"/>
                      </a:prstClr>
                    </a:outerShdw>
                  </a:effectLst>
                  <a:latin typeface="Trebuchet MS" panose="020B0603020202020204" pitchFamily="34" charset="0"/>
                </a:rPr>
                <a:t>1421 Bloomingdale Lane</a:t>
              </a:r>
            </a:p>
            <a:p>
              <a:pPr algn="ctr"/>
              <a:r>
                <a:rPr lang="en-US" sz="1800" dirty="0">
                  <a:solidFill>
                    <a:schemeClr val="bg1"/>
                  </a:solidFill>
                  <a:effectLst>
                    <a:outerShdw blurRad="50800" dist="38100" dir="5400000" algn="t" rotWithShape="0">
                      <a:prstClr val="black">
                        <a:alpha val="40000"/>
                      </a:prstClr>
                    </a:outerShdw>
                  </a:effectLst>
                  <a:latin typeface="Trebuchet MS" panose="020B0603020202020204" pitchFamily="34" charset="0"/>
                </a:rPr>
                <a:t>Mount Pleasant, SC 29466 | MLS# 18014111 | $415,000</a:t>
              </a:r>
            </a:p>
          </p:txBody>
        </p:sp>
      </p:gr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771" y="3342124"/>
            <a:ext cx="1161286" cy="775267"/>
          </a:xfrm>
          <a:prstGeom prst="rect">
            <a:avLst/>
          </a:prstGeom>
          <a:ln w="3175">
            <a:solidFill>
              <a:schemeClr val="bg1"/>
            </a:solidFill>
          </a:ln>
        </p:spPr>
      </p:pic>
      <p:pic>
        <p:nvPicPr>
          <p:cNvPr id="27" name="Picture 2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02934" y="3342124"/>
            <a:ext cx="1157402" cy="772675"/>
          </a:xfrm>
          <a:prstGeom prst="rect">
            <a:avLst/>
          </a:prstGeom>
          <a:ln w="3175">
            <a:solidFill>
              <a:schemeClr val="bg1"/>
            </a:solidFill>
          </a:ln>
        </p:spPr>
      </p:pic>
      <p:pic>
        <p:nvPicPr>
          <p:cNvPr id="28" name="Picture 2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078898" y="3342124"/>
            <a:ext cx="1157402" cy="772675"/>
          </a:xfrm>
          <a:prstGeom prst="rect">
            <a:avLst/>
          </a:prstGeom>
          <a:ln w="3175">
            <a:solidFill>
              <a:schemeClr val="bg1"/>
            </a:solidFill>
          </a:ln>
        </p:spPr>
      </p:pic>
      <p:pic>
        <p:nvPicPr>
          <p:cNvPr id="22" name="Picture 21"/>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1656805" y="3342124"/>
            <a:ext cx="1157402" cy="772674"/>
          </a:xfrm>
          <a:prstGeom prst="rect">
            <a:avLst/>
          </a:prstGeom>
          <a:ln w="3175">
            <a:solidFill>
              <a:schemeClr val="bg1"/>
            </a:solidFill>
          </a:ln>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61964" y="8906660"/>
            <a:ext cx="609218" cy="738210"/>
          </a:xfrm>
          <a:prstGeom prst="rect">
            <a:avLst/>
          </a:prstGeom>
        </p:spPr>
      </p:pic>
      <p:sp>
        <p:nvSpPr>
          <p:cNvPr id="24" name="Rectangle 23"/>
          <p:cNvSpPr/>
          <p:nvPr/>
        </p:nvSpPr>
        <p:spPr>
          <a:xfrm>
            <a:off x="3234561" y="209913"/>
            <a:ext cx="3993459" cy="523220"/>
          </a:xfrm>
          <a:prstGeom prst="rect">
            <a:avLst/>
          </a:prstGeom>
        </p:spPr>
        <p:txBody>
          <a:bodyPr wrap="square">
            <a:spAutoFit/>
          </a:bodyPr>
          <a:lstStyle/>
          <a:p>
            <a:pPr algn="ctr"/>
            <a:r>
              <a:rPr lang="en-US" sz="2800" i="1" dirty="0">
                <a:solidFill>
                  <a:schemeClr val="bg1"/>
                </a:solidFill>
                <a:effectLst>
                  <a:outerShdw blurRad="50800" dist="38100" dir="5400000" algn="t" rotWithShape="0">
                    <a:prstClr val="black">
                      <a:alpha val="40000"/>
                    </a:prstClr>
                  </a:outerShdw>
                </a:effectLst>
                <a:latin typeface="Rage Italic" panose="03070502040507070304" pitchFamily="66" charset="0"/>
              </a:rPr>
              <a:t>Just Listed in Park West</a:t>
            </a:r>
          </a:p>
        </p:txBody>
      </p:sp>
      <p:sp>
        <p:nvSpPr>
          <p:cNvPr id="12" name="Rectangle 11"/>
          <p:cNvSpPr/>
          <p:nvPr/>
        </p:nvSpPr>
        <p:spPr>
          <a:xfrm>
            <a:off x="87180" y="76200"/>
            <a:ext cx="7140840" cy="8610600"/>
          </a:xfrm>
          <a:prstGeom prst="rect">
            <a:avLst/>
          </a:prstGeom>
          <a:noFill/>
          <a:ln w="38100" cmpd="tri">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3081814" y="7774993"/>
            <a:ext cx="1157402" cy="772675"/>
          </a:xfrm>
          <a:prstGeom prst="rect">
            <a:avLst/>
          </a:prstGeom>
          <a:ln w="3175">
            <a:solidFill>
              <a:schemeClr val="bg1"/>
            </a:solidFill>
          </a:ln>
        </p:spPr>
      </p:pic>
      <p:pic>
        <p:nvPicPr>
          <p:cNvPr id="31" name="Picture 30"/>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1658264" y="7774993"/>
            <a:ext cx="1157402" cy="772675"/>
          </a:xfrm>
          <a:prstGeom prst="rect">
            <a:avLst/>
          </a:prstGeom>
          <a:ln w="3175">
            <a:solidFill>
              <a:schemeClr val="bg1"/>
            </a:solidFill>
          </a:ln>
        </p:spPr>
      </p:pic>
      <p:pic>
        <p:nvPicPr>
          <p:cNvPr id="32" name="Picture 31"/>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4505364" y="7774993"/>
            <a:ext cx="1157402" cy="772675"/>
          </a:xfrm>
          <a:prstGeom prst="rect">
            <a:avLst/>
          </a:prstGeom>
          <a:ln w="3175">
            <a:solidFill>
              <a:schemeClr val="bg1"/>
            </a:solidFill>
          </a:ln>
        </p:spPr>
      </p:pic>
      <p:pic>
        <p:nvPicPr>
          <p:cNvPr id="33" name="Picture 32"/>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5926969" y="7774993"/>
            <a:ext cx="1157402" cy="772674"/>
          </a:xfrm>
          <a:prstGeom prst="rect">
            <a:avLst/>
          </a:prstGeom>
          <a:ln w="3175">
            <a:solidFill>
              <a:schemeClr val="bg1"/>
            </a:solidFill>
          </a:ln>
        </p:spPr>
      </p:pic>
      <p:pic>
        <p:nvPicPr>
          <p:cNvPr id="34" name="Picture 3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27200" y="608016"/>
            <a:ext cx="2408180" cy="1607687"/>
          </a:xfrm>
          <a:prstGeom prst="rect">
            <a:avLst/>
          </a:prstGeom>
          <a:ln>
            <a:noFill/>
          </a:ln>
          <a:effectLst>
            <a:outerShdw blurRad="292100" dist="139700" dir="2700000" algn="tl" rotWithShape="0">
              <a:srgbClr val="333333">
                <a:alpha val="65000"/>
              </a:srgbClr>
            </a:outerShdw>
          </a:effectLst>
        </p:spPr>
      </p:pic>
      <p:pic>
        <p:nvPicPr>
          <p:cNvPr id="35" name="Picture 34">
            <a:extLst>
              <a:ext uri="{FF2B5EF4-FFF2-40B4-BE49-F238E27FC236}">
                <a16:creationId xmlns:a16="http://schemas.microsoft.com/office/drawing/2014/main" id="{B0036A6D-1127-4C79-A580-E77F1B18D5B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925027" y="3342124"/>
            <a:ext cx="1161286" cy="775268"/>
          </a:xfrm>
          <a:prstGeom prst="rect">
            <a:avLst/>
          </a:prstGeom>
          <a:ln w="3175">
            <a:solidFill>
              <a:schemeClr val="bg1"/>
            </a:solidFill>
          </a:ln>
        </p:spPr>
      </p:pic>
      <p:pic>
        <p:nvPicPr>
          <p:cNvPr id="36" name="Picture 35">
            <a:extLst>
              <a:ext uri="{FF2B5EF4-FFF2-40B4-BE49-F238E27FC236}">
                <a16:creationId xmlns:a16="http://schemas.microsoft.com/office/drawing/2014/main" id="{E1A63556-E00E-4914-99B2-E289289E2A86}"/>
              </a:ext>
            </a:extLst>
          </p:cNvPr>
          <p:cNvPicPr>
            <a:picLocks/>
          </p:cNvPicPr>
          <p:nvPr/>
        </p:nvPicPr>
        <p:blipFill>
          <a:blip r:embed="rId17" cstate="print">
            <a:extLst>
              <a:ext uri="{28A0092B-C50C-407E-A947-70E740481C1C}">
                <a14:useLocalDpi xmlns:a14="http://schemas.microsoft.com/office/drawing/2010/main" val="0"/>
              </a:ext>
            </a:extLst>
          </a:blip>
          <a:stretch>
            <a:fillRect/>
          </a:stretch>
        </p:blipFill>
        <p:spPr>
          <a:xfrm>
            <a:off x="234714" y="7774993"/>
            <a:ext cx="1157402" cy="772675"/>
          </a:xfrm>
          <a:prstGeom prst="rect">
            <a:avLst/>
          </a:prstGeom>
          <a:ln w="3175">
            <a:solidFill>
              <a:schemeClr val="bg1"/>
            </a:solidFill>
          </a:ln>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232</TotalTime>
  <Words>302</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Lucida Sans</vt:lpstr>
      <vt:lpstr>Rage Italic</vt:lpstr>
      <vt:lpstr>Trebuchet MS</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50</cp:revision>
  <dcterms:created xsi:type="dcterms:W3CDTF">2006-08-16T00:00:00Z</dcterms:created>
  <dcterms:modified xsi:type="dcterms:W3CDTF">2018-05-21T15:40:15Z</dcterms:modified>
</cp:coreProperties>
</file>