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23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72062" y="591397"/>
            <a:ext cx="1573054"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046" y="591397"/>
            <a:ext cx="4584858"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044" y="3441277"/>
            <a:ext cx="3078956"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6160" y="3441277"/>
            <a:ext cx="3078957"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2802"/>
            <a:ext cx="74066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5"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5"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4" y="400475"/>
            <a:ext cx="4600576"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5"/>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50"/>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1/17/2020</a:t>
            </a:fld>
            <a:endParaRPr lang="en-US"/>
          </a:p>
        </p:txBody>
      </p:sp>
      <p:sp>
        <p:nvSpPr>
          <p:cNvPr id="5" name="Footer Placeholder 4"/>
          <p:cNvSpPr>
            <a:spLocks noGrp="1"/>
          </p:cNvSpPr>
          <p:nvPr>
            <p:ph type="ftr" sz="quarter" idx="3"/>
          </p:nvPr>
        </p:nvSpPr>
        <p:spPr>
          <a:xfrm>
            <a:off x="2811780" y="9322650"/>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50"/>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33000">
              <a:schemeClr val="tx2">
                <a:lumMod val="50000"/>
                <a:alpha val="50000"/>
              </a:schemeClr>
            </a:gs>
            <a:gs pos="100000">
              <a:schemeClr val="tx2">
                <a:lumMod val="50000"/>
                <a:alpha val="0"/>
              </a:schemeClr>
            </a:gs>
          </a:gsLst>
          <a:lin ang="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91379" y="310316"/>
            <a:ext cx="5063070" cy="3369879"/>
          </a:xfrm>
          <a:prstGeom prst="rect">
            <a:avLst/>
          </a:prstGeom>
          <a:ln>
            <a:noFill/>
          </a:ln>
          <a:effectLst>
            <a:softEdge rad="112500"/>
          </a:effectLst>
        </p:spPr>
      </p:pic>
      <p:sp>
        <p:nvSpPr>
          <p:cNvPr id="2" name="Title 1"/>
          <p:cNvSpPr>
            <a:spLocks noGrp="1"/>
          </p:cNvSpPr>
          <p:nvPr>
            <p:ph type="ctrTitle"/>
          </p:nvPr>
        </p:nvSpPr>
        <p:spPr>
          <a:xfrm>
            <a:off x="2057401" y="3657601"/>
            <a:ext cx="5331029" cy="1113491"/>
          </a:xfrm>
        </p:spPr>
        <p:txBody>
          <a:bodyPr anchor="ctr">
            <a:noAutofit/>
          </a:bodyPr>
          <a:lstStyle/>
          <a:p>
            <a: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t>1423 Inland Creek Way</a:t>
            </a:r>
            <a:br>
              <a:rPr lang="en-US" sz="3200" b="1" dirty="0">
                <a:solidFill>
                  <a:srgbClr val="FFFFFF"/>
                </a:solidFill>
                <a:effectLst>
                  <a:outerShdw blurRad="38100" dist="38100" dir="2700000" algn="tl">
                    <a:srgbClr val="000000">
                      <a:alpha val="43137"/>
                    </a:srgbClr>
                  </a:outerShdw>
                </a:effectLst>
                <a:latin typeface="Cambria" panose="02040503050406030204" pitchFamily="18" charset="0"/>
              </a:rPr>
            </a:br>
            <a:r>
              <a:rPr lang="en-US" sz="1800" dirty="0" err="1">
                <a:solidFill>
                  <a:srgbClr val="FFFFFF"/>
                </a:solidFill>
                <a:effectLst>
                  <a:outerShdw blurRad="38100" dist="38100" dir="2700000" algn="tl">
                    <a:srgbClr val="000000">
                      <a:alpha val="43137"/>
                    </a:srgbClr>
                  </a:outerShdw>
                </a:effectLst>
                <a:latin typeface="Cambria" panose="02040503050406030204" pitchFamily="18" charset="0"/>
              </a:rPr>
              <a:t>Oakhaven</a:t>
            </a:r>
            <a:r>
              <a:rPr lang="en-US" sz="1800" dirty="0">
                <a:solidFill>
                  <a:srgbClr val="FFFFFF"/>
                </a:solidFill>
                <a:effectLst>
                  <a:outerShdw blurRad="38100" dist="38100" dir="2700000" algn="tl">
                    <a:srgbClr val="000000">
                      <a:alpha val="43137"/>
                    </a:srgbClr>
                  </a:outerShdw>
                </a:effectLst>
                <a:latin typeface="Cambria" panose="02040503050406030204" pitchFamily="18" charset="0"/>
              </a:rPr>
              <a:t> Plantation ~ Mount Pleasant, SC 29464</a:t>
            </a:r>
            <a:br>
              <a:rPr lang="en-US" sz="1800" dirty="0">
                <a:solidFill>
                  <a:srgbClr val="FFFFFF"/>
                </a:solidFill>
                <a:effectLst>
                  <a:outerShdw blurRad="38100" dist="38100" dir="2700000" algn="tl">
                    <a:srgbClr val="000000">
                      <a:alpha val="43137"/>
                    </a:srgbClr>
                  </a:outerShdw>
                </a:effectLst>
                <a:latin typeface="Cambria" panose="02040503050406030204" pitchFamily="18" charset="0"/>
              </a:rPr>
            </a:br>
            <a:r>
              <a:rPr lang="en-US" sz="1800" dirty="0">
                <a:solidFill>
                  <a:srgbClr val="FFFFFF"/>
                </a:solidFill>
                <a:effectLst>
                  <a:outerShdw blurRad="38100" dist="38100" dir="2700000" algn="tl">
                    <a:srgbClr val="000000">
                      <a:alpha val="43137"/>
                    </a:srgbClr>
                  </a:outerShdw>
                </a:effectLst>
                <a:latin typeface="Cambria" panose="02040503050406030204" pitchFamily="18" charset="0"/>
              </a:rPr>
              <a:t>MLS# 19023978 ~ $599,900</a:t>
            </a:r>
            <a:endParaRPr lang="en-US" sz="1800" b="1" dirty="0">
              <a:solidFill>
                <a:srgbClr val="FFFFFF"/>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2057439" y="4819921"/>
            <a:ext cx="5197009" cy="4249444"/>
          </a:xfrm>
        </p:spPr>
        <p:txBody>
          <a:bodyPr anchor="ctr">
            <a:noAutofit/>
          </a:bodyPr>
          <a:lstStyle/>
          <a:p>
            <a:r>
              <a:rPr lang="en-US" sz="1300" dirty="0">
                <a:solidFill>
                  <a:sysClr val="windowText" lastClr="000000"/>
                </a:solidFill>
                <a:latin typeface="Cambria" panose="02040503050406030204" pitchFamily="18" charset="0"/>
              </a:rPr>
              <a:t>New Stainless appliances, freshly painted cabinets, updated master bath, and new carpets in bedrooms! This beautiful, well maintained home with open floor plan is on a pond and conveniently located close to shopping, beaches, open spaces and schools. The family room with a cozy fireplace is 25' x 16 and there is a connected half bath so there is great space for entertaining. There are oodles of cabinets, a pantry, granite countertops and a breakfast bar in the kitchen that overlooks the family room. There is also a bright eat-in area trimmed in bead board. All bedrooms are of considerable size with great closet space. The master suite on the first floor has two closets, including a walk-in. The additional bedrooms are upstairs with multiple dormers and a second full bath.</a:t>
            </a:r>
          </a:p>
          <a:p>
            <a:r>
              <a:rPr lang="en-US" sz="1300" dirty="0">
                <a:solidFill>
                  <a:sysClr val="windowText" lastClr="000000"/>
                </a:solidFill>
                <a:latin typeface="Cambria" panose="02040503050406030204" pitchFamily="18" charset="0"/>
              </a:rPr>
              <a:t>A great bonus is the room over the garage with perfect access to attic storage. In fact there is great storage throughout the home.</a:t>
            </a:r>
          </a:p>
          <a:p>
            <a:r>
              <a:rPr lang="en-US" sz="1300" dirty="0">
                <a:solidFill>
                  <a:sysClr val="windowText" lastClr="000000"/>
                </a:solidFill>
                <a:latin typeface="Cambria" panose="02040503050406030204" pitchFamily="18" charset="0"/>
              </a:rPr>
              <a:t>My favorite part of this property is the incredibly private backyard on a pond that is a perfect space for family gatherings or afternoon relaxation. The owners have taken great care to enhance the back and front yards with attractive landscaping and curb concrete edging. The neighborhood has a pool and tennis courts for the use of homeowners.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04799" y="1547503"/>
            <a:ext cx="1775652" cy="1183886"/>
          </a:xfrm>
          <a:prstGeom prst="rect">
            <a:avLst/>
          </a:prstGeom>
          <a:ln>
            <a:noFill/>
          </a:ln>
          <a:effectLst>
            <a:softEdge rad="112500"/>
          </a:effectLst>
        </p:spPr>
      </p:pic>
      <p:sp>
        <p:nvSpPr>
          <p:cNvPr id="20" name="Rectangle 19"/>
          <p:cNvSpPr/>
          <p:nvPr/>
        </p:nvSpPr>
        <p:spPr>
          <a:xfrm rot="5400000">
            <a:off x="2741771" y="4767595"/>
            <a:ext cx="10058403" cy="523220"/>
          </a:xfrm>
          <a:prstGeom prst="rect">
            <a:avLst/>
          </a:prstGeom>
        </p:spPr>
        <p:txBody>
          <a:bodyPr wrap="square">
            <a:spAutoFit/>
          </a:bodyPr>
          <a:lstStyle/>
          <a:p>
            <a:pPr algn="ctr"/>
            <a:r>
              <a:rPr lang="en-US" sz="2800" dirty="0">
                <a:solidFill>
                  <a:srgbClr val="FF0000"/>
                </a:solidFill>
                <a:effectLst>
                  <a:outerShdw blurRad="38100" dist="38100" dir="2700000" algn="tl">
                    <a:srgbClr val="000000">
                      <a:alpha val="75000"/>
                    </a:srgbClr>
                  </a:outerShdw>
                </a:effectLst>
                <a:latin typeface="Cambria" panose="02040503050406030204" pitchFamily="18" charset="0"/>
              </a:rPr>
              <a:t>$1K bonus, Quick Close, Zoned for </a:t>
            </a:r>
            <a:r>
              <a:rPr lang="en-US" sz="2800" dirty="0" err="1">
                <a:solidFill>
                  <a:srgbClr val="FF0000"/>
                </a:solidFill>
                <a:effectLst>
                  <a:outerShdw blurRad="38100" dist="38100" dir="2700000" algn="tl">
                    <a:srgbClr val="000000">
                      <a:alpha val="75000"/>
                    </a:srgbClr>
                  </a:outerShdw>
                </a:effectLst>
                <a:latin typeface="Cambria" panose="02040503050406030204" pitchFamily="18" charset="0"/>
              </a:rPr>
              <a:t>Whitesides</a:t>
            </a:r>
            <a:r>
              <a:rPr lang="en-US" sz="2800" dirty="0">
                <a:solidFill>
                  <a:srgbClr val="FF0000"/>
                </a:solidFill>
                <a:effectLst>
                  <a:outerShdw blurRad="38100" dist="38100" dir="2700000" algn="tl">
                    <a:srgbClr val="000000">
                      <a:alpha val="75000"/>
                    </a:srgbClr>
                  </a:outerShdw>
                </a:effectLst>
                <a:latin typeface="Cambria" panose="02040503050406030204" pitchFamily="18" charset="0"/>
              </a:rPr>
              <a:t> Elementary</a:t>
            </a:r>
          </a:p>
        </p:txBody>
      </p:sp>
      <p:grpSp>
        <p:nvGrpSpPr>
          <p:cNvPr id="5" name="Group 4"/>
          <p:cNvGrpSpPr/>
          <p:nvPr/>
        </p:nvGrpSpPr>
        <p:grpSpPr>
          <a:xfrm>
            <a:off x="3161359" y="9213993"/>
            <a:ext cx="3123113" cy="723275"/>
            <a:chOff x="3886200" y="9213992"/>
            <a:chExt cx="3123113" cy="723275"/>
          </a:xfrm>
        </p:grpSpPr>
        <p:sp>
          <p:nvSpPr>
            <p:cNvPr id="18" name="Rectangle 17"/>
            <p:cNvSpPr/>
            <p:nvPr/>
          </p:nvSpPr>
          <p:spPr>
            <a:xfrm>
              <a:off x="4555499" y="9213992"/>
              <a:ext cx="1786302" cy="723275"/>
            </a:xfrm>
            <a:prstGeom prst="rect">
              <a:avLst/>
            </a:prstGeom>
          </p:spPr>
          <p:txBody>
            <a:bodyPr wrap="square" anchor="ctr">
              <a:spAutoFit/>
            </a:bodyPr>
            <a:lstStyle/>
            <a:p>
              <a:pPr algn="ctr"/>
              <a:r>
                <a:rPr lang="en-US" sz="1100" b="1"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Cheryll Woods-Flowers </a:t>
              </a:r>
            </a:p>
            <a:p>
              <a:pPr algn="ctr"/>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ABR, e-Certified, SHS</a:t>
              </a:r>
            </a:p>
            <a:p>
              <a:pPr algn="ctr"/>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(843) 442-2219</a:t>
              </a:r>
            </a:p>
            <a:p>
              <a:pPr algn="ctr"/>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www.woodsflowers.com</a:t>
              </a:r>
              <a:endParaRPr lang="en-US" sz="7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9262821"/>
              <a:ext cx="669298" cy="64770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41801" y="9399967"/>
              <a:ext cx="667512" cy="351322"/>
            </a:xfrm>
            <a:prstGeom prst="rect">
              <a:avLst/>
            </a:prstGeom>
          </p:spPr>
        </p:pic>
      </p:gr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04799" y="106870"/>
            <a:ext cx="1775653" cy="1183768"/>
          </a:xfrm>
          <a:prstGeom prst="rect">
            <a:avLst/>
          </a:prstGeom>
          <a:ln>
            <a:noFill/>
          </a:ln>
          <a:effectLst>
            <a:softEdge rad="112500"/>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04799" y="2988139"/>
            <a:ext cx="1775652" cy="1183999"/>
          </a:xfrm>
          <a:prstGeom prst="rect">
            <a:avLst/>
          </a:prstGeom>
          <a:ln>
            <a:noFill/>
          </a:ln>
          <a:effectLst>
            <a:softEdge rad="112500"/>
          </a:effectLst>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04799" y="8751023"/>
            <a:ext cx="1775652" cy="1183768"/>
          </a:xfrm>
          <a:prstGeom prst="rect">
            <a:avLst/>
          </a:prstGeom>
          <a:ln>
            <a:noFill/>
          </a:ln>
          <a:effectLst>
            <a:softEdge rad="112500"/>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04799" y="5869529"/>
            <a:ext cx="1775652" cy="1183987"/>
          </a:xfrm>
          <a:prstGeom prst="rect">
            <a:avLst/>
          </a:prstGeom>
          <a:ln>
            <a:noFill/>
          </a:ln>
          <a:effectLst>
            <a:softEdge rad="112500"/>
          </a:effectLst>
        </p:spPr>
      </p:pic>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04799" y="4428946"/>
            <a:ext cx="1775652" cy="1183768"/>
          </a:xfrm>
          <a:prstGeom prst="rect">
            <a:avLst/>
          </a:prstGeom>
          <a:ln>
            <a:noFill/>
          </a:ln>
          <a:effectLst>
            <a:softEdge rad="112500"/>
          </a:effectLst>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04799" y="7311362"/>
            <a:ext cx="1775652" cy="1181705"/>
          </a:xfrm>
          <a:prstGeom prst="rect">
            <a:avLst/>
          </a:prstGeom>
          <a:ln>
            <a:noFill/>
          </a:ln>
          <a:effectLst>
            <a:softEdge rad="112500"/>
          </a:effectLst>
        </p:spPr>
      </p:pic>
      <p:sp>
        <p:nvSpPr>
          <p:cNvPr id="31" name="Rectangle 30"/>
          <p:cNvSpPr/>
          <p:nvPr/>
        </p:nvSpPr>
        <p:spPr>
          <a:xfrm rot="5400000">
            <a:off x="3579972" y="4844541"/>
            <a:ext cx="10058399" cy="369332"/>
          </a:xfrm>
          <a:prstGeom prst="rect">
            <a:avLst/>
          </a:prstGeom>
        </p:spPr>
        <p:txBody>
          <a:bodyPr wrap="square">
            <a:spAutoFit/>
          </a:bodyPr>
          <a:lstStyle/>
          <a:p>
            <a:pPr algn="ctr"/>
            <a:r>
              <a:rPr lang="en-US" sz="1800" i="1" dirty="0">
                <a:effectLst>
                  <a:outerShdw blurRad="38100" dist="38100" dir="2700000" algn="tl">
                    <a:srgbClr val="000000">
                      <a:alpha val="75000"/>
                    </a:srgbClr>
                  </a:outerShdw>
                </a:effectLst>
                <a:highlight>
                  <a:srgbClr val="FFFF00"/>
                </a:highlight>
                <a:latin typeface="Cambria" panose="02040503050406030204" pitchFamily="18" charset="0"/>
              </a:rPr>
              <a:t>Open House previously scheduled for 9/15/16 Has been rescheduled due to bad weather</a:t>
            </a:r>
          </a:p>
        </p:txBody>
      </p:sp>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296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vt:lpstr>
      <vt:lpstr>Office Theme</vt:lpstr>
      <vt:lpstr>1423 Inland Creek Way Oakhaven Plantation ~ Mount Pleasant, SC 29464 MLS# 19023978 ~ $599,900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26</cp:revision>
  <dcterms:created xsi:type="dcterms:W3CDTF">2006-08-16T00:00:00Z</dcterms:created>
  <dcterms:modified xsi:type="dcterms:W3CDTF">2020-01-17T15:56:16Z</dcterms:modified>
</cp:coreProperties>
</file>