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315200" cy="10058400"/>
  <p:notesSz cx="6858000" cy="9144000"/>
  <p:defaultTextStyle>
    <a:defPPr>
      <a:defRPr lang="en-US"/>
    </a:defPPr>
    <a:lvl1pPr marL="0" algn="l" defTabSz="992764" rtl="0" eaLnBrk="1" latinLnBrk="0" hangingPunct="1">
      <a:defRPr sz="2000" kern="1200">
        <a:solidFill>
          <a:schemeClr val="tx1"/>
        </a:solidFill>
        <a:latin typeface="+mn-lt"/>
        <a:ea typeface="+mn-ea"/>
        <a:cs typeface="+mn-cs"/>
      </a:defRPr>
    </a:lvl1pPr>
    <a:lvl2pPr marL="496382" algn="l" defTabSz="992764" rtl="0" eaLnBrk="1" latinLnBrk="0" hangingPunct="1">
      <a:defRPr sz="2000" kern="1200">
        <a:solidFill>
          <a:schemeClr val="tx1"/>
        </a:solidFill>
        <a:latin typeface="+mn-lt"/>
        <a:ea typeface="+mn-ea"/>
        <a:cs typeface="+mn-cs"/>
      </a:defRPr>
    </a:lvl2pPr>
    <a:lvl3pPr marL="992764" algn="l" defTabSz="992764" rtl="0" eaLnBrk="1" latinLnBrk="0" hangingPunct="1">
      <a:defRPr sz="2000" kern="1200">
        <a:solidFill>
          <a:schemeClr val="tx1"/>
        </a:solidFill>
        <a:latin typeface="+mn-lt"/>
        <a:ea typeface="+mn-ea"/>
        <a:cs typeface="+mn-cs"/>
      </a:defRPr>
    </a:lvl3pPr>
    <a:lvl4pPr marL="1489146" algn="l" defTabSz="992764" rtl="0" eaLnBrk="1" latinLnBrk="0" hangingPunct="1">
      <a:defRPr sz="2000" kern="1200">
        <a:solidFill>
          <a:schemeClr val="tx1"/>
        </a:solidFill>
        <a:latin typeface="+mn-lt"/>
        <a:ea typeface="+mn-ea"/>
        <a:cs typeface="+mn-cs"/>
      </a:defRPr>
    </a:lvl4pPr>
    <a:lvl5pPr marL="1985528" algn="l" defTabSz="992764" rtl="0" eaLnBrk="1" latinLnBrk="0" hangingPunct="1">
      <a:defRPr sz="2000" kern="1200">
        <a:solidFill>
          <a:schemeClr val="tx1"/>
        </a:solidFill>
        <a:latin typeface="+mn-lt"/>
        <a:ea typeface="+mn-ea"/>
        <a:cs typeface="+mn-cs"/>
      </a:defRPr>
    </a:lvl5pPr>
    <a:lvl6pPr marL="2481910" algn="l" defTabSz="992764" rtl="0" eaLnBrk="1" latinLnBrk="0" hangingPunct="1">
      <a:defRPr sz="2000" kern="1200">
        <a:solidFill>
          <a:schemeClr val="tx1"/>
        </a:solidFill>
        <a:latin typeface="+mn-lt"/>
        <a:ea typeface="+mn-ea"/>
        <a:cs typeface="+mn-cs"/>
      </a:defRPr>
    </a:lvl6pPr>
    <a:lvl7pPr marL="2978292" algn="l" defTabSz="992764" rtl="0" eaLnBrk="1" latinLnBrk="0" hangingPunct="1">
      <a:defRPr sz="2000" kern="1200">
        <a:solidFill>
          <a:schemeClr val="tx1"/>
        </a:solidFill>
        <a:latin typeface="+mn-lt"/>
        <a:ea typeface="+mn-ea"/>
        <a:cs typeface="+mn-cs"/>
      </a:defRPr>
    </a:lvl7pPr>
    <a:lvl8pPr marL="3474674" algn="l" defTabSz="992764" rtl="0" eaLnBrk="1" latinLnBrk="0" hangingPunct="1">
      <a:defRPr sz="2000" kern="1200">
        <a:solidFill>
          <a:schemeClr val="tx1"/>
        </a:solidFill>
        <a:latin typeface="+mn-lt"/>
        <a:ea typeface="+mn-ea"/>
        <a:cs typeface="+mn-cs"/>
      </a:defRPr>
    </a:lvl8pPr>
    <a:lvl9pPr marL="3971056" algn="l" defTabSz="99276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304">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49" d="100"/>
          <a:sy n="49" d="100"/>
        </p:scale>
        <p:origin x="2700" y="66"/>
      </p:cViewPr>
      <p:guideLst>
        <p:guide orient="horz" pos="3168"/>
        <p:guide pos="230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37624" y="2011680"/>
            <a:ext cx="6583680" cy="268224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4/15/2019</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097280" y="4886490"/>
            <a:ext cx="5120640" cy="257048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4/15/2019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303520" y="402803"/>
            <a:ext cx="1645920" cy="8582237"/>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365760" y="402803"/>
            <a:ext cx="4815840" cy="8582237"/>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4/15/2019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4/15/2019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80160" y="894080"/>
            <a:ext cx="5669280" cy="26822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280160" y="3678086"/>
            <a:ext cx="5669280" cy="2214244"/>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4/15/2019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339840" y="9411124"/>
            <a:ext cx="609600" cy="535517"/>
          </a:xfrm>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365760" y="2346961"/>
            <a:ext cx="323088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3718560" y="2346961"/>
            <a:ext cx="323088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4/15/2019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65760" y="400473"/>
            <a:ext cx="6583680" cy="16764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365760" y="2251498"/>
            <a:ext cx="3232150"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3716020" y="2251498"/>
            <a:ext cx="3233420"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365760" y="3464561"/>
            <a:ext cx="3232150"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3716020" y="3464561"/>
            <a:ext cx="3233420"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4/15/2019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4/15/2019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4/15/2019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65761" y="400473"/>
            <a:ext cx="2406650" cy="170434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365761" y="2235201"/>
            <a:ext cx="2406650" cy="6749839"/>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2860040" y="400474"/>
            <a:ext cx="4089400" cy="8584566"/>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4/15/2019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63040" y="894080"/>
            <a:ext cx="4389120" cy="766022"/>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1463040" y="2686897"/>
            <a:ext cx="4389120" cy="58115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463040" y="1711287"/>
            <a:ext cx="4389120" cy="777850"/>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4/15/2019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365760" y="402802"/>
            <a:ext cx="6583680" cy="16764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365760" y="2346960"/>
            <a:ext cx="6583680" cy="6906768"/>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365760" y="9411124"/>
            <a:ext cx="1706880" cy="535517"/>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4/15/2019</a:t>
            </a:fld>
            <a:endParaRPr lang="en-US"/>
          </a:p>
        </p:txBody>
      </p:sp>
      <p:sp>
        <p:nvSpPr>
          <p:cNvPr id="3" name="Footer Placeholder 2"/>
          <p:cNvSpPr>
            <a:spLocks noGrp="1"/>
          </p:cNvSpPr>
          <p:nvPr>
            <p:ph type="ftr" sz="quarter" idx="3"/>
          </p:nvPr>
        </p:nvSpPr>
        <p:spPr>
          <a:xfrm>
            <a:off x="2499360" y="9411124"/>
            <a:ext cx="2316480" cy="535517"/>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6339840" y="9411124"/>
            <a:ext cx="609600" cy="535517"/>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13" Type="http://schemas.openxmlformats.org/officeDocument/2006/relationships/image" Target="../media/image13.jpeg"/><Relationship Id="rId3" Type="http://schemas.openxmlformats.org/officeDocument/2006/relationships/image" Target="../media/image3.jpeg"/><Relationship Id="rId7" Type="http://schemas.openxmlformats.org/officeDocument/2006/relationships/image" Target="../media/image7.jpeg"/><Relationship Id="rId12" Type="http://schemas.openxmlformats.org/officeDocument/2006/relationships/image" Target="../media/image12.jpe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eg"/><Relationship Id="rId11" Type="http://schemas.openxmlformats.org/officeDocument/2006/relationships/image" Target="../media/image11.jpeg"/><Relationship Id="rId5" Type="http://schemas.openxmlformats.org/officeDocument/2006/relationships/image" Target="../media/image5.jpeg"/><Relationship Id="rId10" Type="http://schemas.openxmlformats.org/officeDocument/2006/relationships/image" Target="../media/image10.jpeg"/><Relationship Id="rId4" Type="http://schemas.openxmlformats.org/officeDocument/2006/relationships/image" Target="../media/image4.jpg"/><Relationship Id="rId9" Type="http://schemas.openxmlformats.org/officeDocument/2006/relationships/image" Target="../media/image9.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16190" y="480695"/>
            <a:ext cx="5699009" cy="3804624"/>
          </a:xfrm>
          <a:prstGeom prst="rect">
            <a:avLst/>
          </a:prstGeom>
          <a:ln w="3175">
            <a:noFill/>
          </a:ln>
          <a:effectLst/>
        </p:spPr>
      </p:pic>
      <p:sp>
        <p:nvSpPr>
          <p:cNvPr id="21" name="Rectangle 20"/>
          <p:cNvSpPr/>
          <p:nvPr/>
        </p:nvSpPr>
        <p:spPr>
          <a:xfrm>
            <a:off x="7532625" y="7718032"/>
            <a:ext cx="3200399" cy="1377984"/>
          </a:xfrm>
          <a:prstGeom prst="rect">
            <a:avLst/>
          </a:prstGeom>
          <a:solidFill>
            <a:schemeClr val="tx2">
              <a:lumMod val="75000"/>
            </a:schemeClr>
          </a:solidFill>
          <a:ln>
            <a:noFill/>
          </a:ln>
          <a:effectLst>
            <a:outerShdw blurRad="50800" dist="38100" dir="162000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9"/>
          <p:cNvSpPr/>
          <p:nvPr/>
        </p:nvSpPr>
        <p:spPr>
          <a:xfrm>
            <a:off x="1" y="0"/>
            <a:ext cx="7315198" cy="685800"/>
          </a:xfrm>
          <a:prstGeom prst="rect">
            <a:avLst/>
          </a:prstGeom>
          <a:no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1636870" y="4285319"/>
            <a:ext cx="5678327" cy="4552745"/>
          </a:xfrm>
        </p:spPr>
        <p:txBody>
          <a:bodyPr anchor="t">
            <a:noAutofit/>
          </a:bodyPr>
          <a:lstStyle/>
          <a:p>
            <a:r>
              <a:rPr lang="en-US" sz="1600" dirty="0">
                <a:solidFill>
                  <a:schemeClr val="tx2">
                    <a:lumMod val="75000"/>
                  </a:schemeClr>
                </a:solidFill>
                <a:latin typeface="Trebuchet MS" panose="020B0603020202020204" pitchFamily="34" charset="0"/>
              </a:rPr>
              <a:t>Beautiful and well maintained 5 bedroom home on a quiet cul-de-sac in Churchill Park section of Park West. The newly updated kitchen, which overlooks the family room with fireplace, features white cabinets, new matching stainless steel appliances, granite counter tops, and tile flooring. Also on the first floor there is a separate formal dining room and a living room/bonus area. Upstairs, there is a large master suite and four additional freshly painted bedrooms. Outside, a large screened porch and fenced yard is framed by a scenic pond. Churchill Park is within walking distance to the recreation fields, Laurel Hill Park trails, and the Park West elementary and middle schools.</a:t>
            </a:r>
          </a:p>
          <a:p>
            <a:endParaRPr lang="en-US" sz="1600" dirty="0">
              <a:solidFill>
                <a:schemeClr val="tx2">
                  <a:lumMod val="75000"/>
                </a:schemeClr>
              </a:solidFill>
              <a:latin typeface="Trebuchet MS" panose="020B0603020202020204" pitchFamily="34" charset="0"/>
            </a:endParaRPr>
          </a:p>
          <a:p>
            <a:r>
              <a:rPr lang="en-US" sz="1600" dirty="0">
                <a:solidFill>
                  <a:schemeClr val="tx2">
                    <a:lumMod val="75000"/>
                  </a:schemeClr>
                </a:solidFill>
                <a:latin typeface="Trebuchet MS" panose="020B0603020202020204" pitchFamily="34" charset="0"/>
              </a:rPr>
              <a:t>A $1500 lender credit is available and will be applied towards the buyer's closing costs if the buyer chooses the seller's preferred lender. This credit is in addition to any other negotiated seller concessions.</a:t>
            </a:r>
            <a:endParaRPr lang="en-US" sz="1600" i="1" dirty="0">
              <a:solidFill>
                <a:schemeClr val="tx2">
                  <a:lumMod val="75000"/>
                </a:schemeClr>
              </a:solidFill>
              <a:latin typeface="Trebuchet MS" panose="020B0603020202020204" pitchFamily="34" charset="0"/>
            </a:endParaRPr>
          </a:p>
        </p:txBody>
      </p:sp>
      <p:sp>
        <p:nvSpPr>
          <p:cNvPr id="2" name="Title 1"/>
          <p:cNvSpPr>
            <a:spLocks noGrp="1"/>
          </p:cNvSpPr>
          <p:nvPr>
            <p:ph type="ctrTitle"/>
          </p:nvPr>
        </p:nvSpPr>
        <p:spPr>
          <a:xfrm>
            <a:off x="1636871" y="3581400"/>
            <a:ext cx="5678329" cy="685801"/>
          </a:xfrm>
        </p:spPr>
        <p:txBody>
          <a:bodyPr anchor="t">
            <a:noAutofit/>
            <a:scene3d>
              <a:camera prst="orthographicFront"/>
              <a:lightRig rig="soft" dir="t">
                <a:rot lat="0" lon="0" rev="17220000"/>
              </a:lightRig>
            </a:scene3d>
            <a:sp3d prstMaterial="softEdge"/>
          </a:bodyPr>
          <a:lstStyle/>
          <a:p>
            <a:r>
              <a:rPr lang="en-US" sz="2400" cap="none" dirty="0">
                <a:ln w="10541" cmpd="sng">
                  <a:noFill/>
                  <a:prstDash val="solid"/>
                </a:ln>
                <a:solidFill>
                  <a:schemeClr val="bg1"/>
                </a:solidFill>
                <a:effectLst>
                  <a:outerShdw blurRad="38100" dist="38100" dir="2700000" algn="tl">
                    <a:srgbClr val="000000">
                      <a:alpha val="43137"/>
                    </a:srgbClr>
                  </a:outerShdw>
                </a:effectLst>
                <a:latin typeface="Trebuchet MS" panose="020B0603020202020204" pitchFamily="34" charset="0"/>
              </a:rPr>
              <a:t>1432 Thayer Place</a:t>
            </a:r>
            <a:br>
              <a:rPr lang="en-US" sz="2400" cap="none" dirty="0">
                <a:ln w="10541" cmpd="sng">
                  <a:noFill/>
                  <a:prstDash val="solid"/>
                </a:ln>
                <a:solidFill>
                  <a:schemeClr val="bg1"/>
                </a:solidFill>
                <a:effectLst>
                  <a:outerShdw blurRad="38100" dist="38100" dir="2700000" algn="tl">
                    <a:srgbClr val="000000">
                      <a:alpha val="43137"/>
                    </a:srgbClr>
                  </a:outerShdw>
                </a:effectLst>
                <a:latin typeface="Trebuchet MS" panose="020B0603020202020204" pitchFamily="34" charset="0"/>
              </a:rPr>
            </a:br>
            <a:r>
              <a:rPr lang="en-US" sz="1700" cap="none" dirty="0">
                <a:ln w="10541" cmpd="sng">
                  <a:noFill/>
                  <a:prstDash val="solid"/>
                </a:ln>
                <a:solidFill>
                  <a:schemeClr val="bg1"/>
                </a:solidFill>
                <a:effectLst>
                  <a:outerShdw blurRad="38100" dist="38100" dir="2700000" algn="tl">
                    <a:srgbClr val="000000">
                      <a:alpha val="43137"/>
                    </a:srgbClr>
                  </a:outerShdw>
                </a:effectLst>
                <a:latin typeface="Trebuchet MS" panose="020B0603020202020204" pitchFamily="34" charset="0"/>
              </a:rPr>
              <a:t>Mount Pleasant ~ MLS# 19007719 ~ $429,000</a:t>
            </a:r>
          </a:p>
        </p:txBody>
      </p:sp>
      <p:sp>
        <p:nvSpPr>
          <p:cNvPr id="17" name="Rectangle 16"/>
          <p:cNvSpPr/>
          <p:nvPr/>
        </p:nvSpPr>
        <p:spPr>
          <a:xfrm>
            <a:off x="2816" y="9052521"/>
            <a:ext cx="7315200" cy="923330"/>
          </a:xfrm>
          <a:prstGeom prst="rect">
            <a:avLst/>
          </a:prstGeom>
        </p:spPr>
        <p:txBody>
          <a:bodyPr wrap="square">
            <a:spAutoFit/>
          </a:bodyPr>
          <a:lstStyle/>
          <a:p>
            <a:pPr algn="ctr"/>
            <a:r>
              <a:rPr lang="en-US" sz="1800" dirty="0">
                <a:solidFill>
                  <a:schemeClr val="tx2"/>
                </a:solidFill>
                <a:effectLst>
                  <a:outerShdw blurRad="38100" dist="38100" dir="2700000" algn="tl">
                    <a:srgbClr val="000000">
                      <a:alpha val="43137"/>
                    </a:srgbClr>
                  </a:outerShdw>
                </a:effectLst>
                <a:latin typeface="Trebuchet MS" panose="020B0603020202020204" pitchFamily="34" charset="0"/>
              </a:rPr>
              <a:t>Kristin Schatmeyer</a:t>
            </a:r>
          </a:p>
          <a:p>
            <a:pPr algn="ctr"/>
            <a:r>
              <a:rPr lang="en-US" sz="1200" dirty="0">
                <a:solidFill>
                  <a:schemeClr val="tx2"/>
                </a:solidFill>
                <a:latin typeface="Trebuchet MS" panose="020B0603020202020204" pitchFamily="34" charset="0"/>
              </a:rPr>
              <a:t>Cell - (843) 697-7370</a:t>
            </a:r>
          </a:p>
          <a:p>
            <a:pPr algn="ctr"/>
            <a:r>
              <a:rPr lang="en-US" sz="1200" dirty="0">
                <a:solidFill>
                  <a:schemeClr val="tx2"/>
                </a:solidFill>
                <a:latin typeface="Trebuchet MS" panose="020B0603020202020204" pitchFamily="34" charset="0"/>
              </a:rPr>
              <a:t>kristin.schatmeyer@carolinaone.com</a:t>
            </a:r>
          </a:p>
          <a:p>
            <a:pPr algn="ctr"/>
            <a:r>
              <a:rPr lang="en-US" sz="1200" dirty="0">
                <a:solidFill>
                  <a:schemeClr val="tx2"/>
                </a:solidFill>
                <a:latin typeface="Trebuchet MS" panose="020B0603020202020204" pitchFamily="34" charset="0"/>
              </a:rPr>
              <a:t>www.KristinSchatmeyer.com</a:t>
            </a:r>
          </a:p>
        </p:txBody>
      </p:sp>
      <p:grpSp>
        <p:nvGrpSpPr>
          <p:cNvPr id="9" name="Group 8"/>
          <p:cNvGrpSpPr/>
          <p:nvPr/>
        </p:nvGrpSpPr>
        <p:grpSpPr>
          <a:xfrm>
            <a:off x="0" y="8995372"/>
            <a:ext cx="1524000" cy="1037628"/>
            <a:chOff x="0" y="8814959"/>
            <a:chExt cx="1524000" cy="1037628"/>
          </a:xfrm>
        </p:grpSpPr>
        <p:pic>
          <p:nvPicPr>
            <p:cNvPr id="16" name="Picture 1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52583" y="8814959"/>
              <a:ext cx="1018834" cy="700449"/>
            </a:xfrm>
            <a:prstGeom prst="rect">
              <a:avLst/>
            </a:prstGeom>
          </p:spPr>
        </p:pic>
        <p:sp>
          <p:nvSpPr>
            <p:cNvPr id="18" name="Rectangle 17"/>
            <p:cNvSpPr/>
            <p:nvPr/>
          </p:nvSpPr>
          <p:spPr>
            <a:xfrm>
              <a:off x="0" y="9437089"/>
              <a:ext cx="1524000" cy="415498"/>
            </a:xfrm>
            <a:prstGeom prst="rect">
              <a:avLst/>
            </a:prstGeom>
          </p:spPr>
          <p:txBody>
            <a:bodyPr wrap="square">
              <a:spAutoFit/>
            </a:bodyPr>
            <a:lstStyle/>
            <a:p>
              <a:pPr algn="ctr"/>
              <a:r>
                <a:rPr lang="en-US" sz="700" dirty="0">
                  <a:solidFill>
                    <a:schemeClr val="tx2"/>
                  </a:solidFill>
                  <a:latin typeface="Trebuchet MS" panose="020B0603020202020204" pitchFamily="34" charset="0"/>
                </a:rPr>
                <a:t>Carolina One Real Estate</a:t>
              </a:r>
            </a:p>
            <a:p>
              <a:pPr algn="ctr"/>
              <a:r>
                <a:rPr lang="en-US" sz="700" dirty="0">
                  <a:solidFill>
                    <a:schemeClr val="tx2"/>
                  </a:solidFill>
                  <a:latin typeface="Trebuchet MS" panose="020B0603020202020204" pitchFamily="34" charset="0"/>
                </a:rPr>
                <a:t>2713 Highway 17 North</a:t>
              </a:r>
            </a:p>
            <a:p>
              <a:pPr algn="ctr"/>
              <a:r>
                <a:rPr lang="en-US" sz="700" dirty="0">
                  <a:solidFill>
                    <a:schemeClr val="tx2"/>
                  </a:solidFill>
                  <a:latin typeface="Trebuchet MS" panose="020B0603020202020204" pitchFamily="34" charset="0"/>
                </a:rPr>
                <a:t>Mt. Pleasant, SC 29466</a:t>
              </a:r>
            </a:p>
          </p:txBody>
        </p:sp>
      </p:grpSp>
      <p:sp>
        <p:nvSpPr>
          <p:cNvPr id="23" name="Rectangle 22"/>
          <p:cNvSpPr/>
          <p:nvPr/>
        </p:nvSpPr>
        <p:spPr>
          <a:xfrm>
            <a:off x="1636871" y="-7341"/>
            <a:ext cx="5678327" cy="461665"/>
          </a:xfrm>
          <a:prstGeom prst="rect">
            <a:avLst/>
          </a:prstGeom>
        </p:spPr>
        <p:txBody>
          <a:bodyPr wrap="square">
            <a:spAutoFit/>
          </a:bodyPr>
          <a:lstStyle/>
          <a:p>
            <a:pPr algn="ctr"/>
            <a:r>
              <a:rPr lang="en-US" sz="2400" b="1" i="1" dirty="0">
                <a:ln w="3175">
                  <a:solidFill>
                    <a:srgbClr val="C00000"/>
                  </a:solidFill>
                </a:ln>
                <a:solidFill>
                  <a:srgbClr val="FF0000"/>
                </a:solidFill>
                <a:latin typeface="Trebuchet MS" panose="020B0603020202020204" pitchFamily="34" charset="0"/>
              </a:rPr>
              <a:t>Priced to Sell in Park West!</a:t>
            </a:r>
          </a:p>
        </p:txBody>
      </p:sp>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392558" y="9049426"/>
            <a:ext cx="694042" cy="929520"/>
          </a:xfrm>
          <a:prstGeom prst="rect">
            <a:avLst/>
          </a:prstGeom>
        </p:spPr>
      </p:pic>
      <p:pic>
        <p:nvPicPr>
          <p:cNvPr id="24" name="Picture 23"/>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19811" y="91772"/>
            <a:ext cx="1302588" cy="869599"/>
          </a:xfrm>
          <a:prstGeom prst="rect">
            <a:avLst/>
          </a:prstGeom>
          <a:ln>
            <a:solidFill>
              <a:schemeClr val="bg1"/>
            </a:solidFill>
          </a:ln>
          <a:effectLst>
            <a:outerShdw blurRad="50800" dist="38100" dir="2700000" algn="tl" rotWithShape="0">
              <a:prstClr val="black">
                <a:alpha val="40000"/>
              </a:prstClr>
            </a:outerShdw>
          </a:effectLst>
        </p:spPr>
      </p:pic>
      <p:pic>
        <p:nvPicPr>
          <p:cNvPr id="26" name="Picture 25"/>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19812" y="3077657"/>
            <a:ext cx="1302586" cy="869598"/>
          </a:xfrm>
          <a:prstGeom prst="rect">
            <a:avLst/>
          </a:prstGeom>
          <a:ln>
            <a:solidFill>
              <a:schemeClr val="bg1"/>
            </a:solidFill>
          </a:ln>
          <a:effectLst>
            <a:outerShdw blurRad="50800" dist="38100" dir="2700000" algn="tl" rotWithShape="0">
              <a:prstClr val="black">
                <a:alpha val="40000"/>
              </a:prstClr>
            </a:outerShdw>
          </a:effectLst>
        </p:spPr>
      </p:pic>
      <p:pic>
        <p:nvPicPr>
          <p:cNvPr id="30" name="Picture 29"/>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119812" y="2082362"/>
            <a:ext cx="1302586" cy="869598"/>
          </a:xfrm>
          <a:prstGeom prst="rect">
            <a:avLst/>
          </a:prstGeom>
          <a:ln>
            <a:solidFill>
              <a:schemeClr val="bg1"/>
            </a:solidFill>
          </a:ln>
          <a:effectLst>
            <a:outerShdw blurRad="50800" dist="38100" dir="2700000" algn="tl" rotWithShape="0">
              <a:prstClr val="black">
                <a:alpha val="40000"/>
              </a:prstClr>
            </a:outerShdw>
          </a:effectLst>
        </p:spPr>
      </p:pic>
      <p:pic>
        <p:nvPicPr>
          <p:cNvPr id="31" name="Picture 30"/>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119812" y="4072952"/>
            <a:ext cx="1302586" cy="869598"/>
          </a:xfrm>
          <a:prstGeom prst="rect">
            <a:avLst/>
          </a:prstGeom>
          <a:ln>
            <a:solidFill>
              <a:schemeClr val="bg1"/>
            </a:solidFill>
          </a:ln>
          <a:effectLst>
            <a:outerShdw blurRad="50800" dist="38100" dir="2700000" algn="tl" rotWithShape="0">
              <a:prstClr val="black">
                <a:alpha val="40000"/>
              </a:prstClr>
            </a:outerShdw>
          </a:effectLst>
        </p:spPr>
      </p:pic>
      <p:pic>
        <p:nvPicPr>
          <p:cNvPr id="29" name="Picture 28"/>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119811" y="1087068"/>
            <a:ext cx="1302585" cy="869597"/>
          </a:xfrm>
          <a:prstGeom prst="rect">
            <a:avLst/>
          </a:prstGeom>
          <a:ln>
            <a:solidFill>
              <a:schemeClr val="bg1"/>
            </a:solidFill>
          </a:ln>
          <a:effectLst>
            <a:outerShdw blurRad="50800" dist="38100" dir="2700000" algn="tl" rotWithShape="0">
              <a:prstClr val="black">
                <a:alpha val="40000"/>
              </a:prstClr>
            </a:outerShdw>
          </a:effectLst>
        </p:spPr>
      </p:pic>
      <p:pic>
        <p:nvPicPr>
          <p:cNvPr id="33" name="Picture 32"/>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119812" y="6063542"/>
            <a:ext cx="1302585" cy="869598"/>
          </a:xfrm>
          <a:prstGeom prst="rect">
            <a:avLst/>
          </a:prstGeom>
          <a:ln>
            <a:solidFill>
              <a:schemeClr val="bg1"/>
            </a:solidFill>
          </a:ln>
          <a:effectLst>
            <a:outerShdw blurRad="50800" dist="38100" dir="2700000" algn="tl" rotWithShape="0">
              <a:prstClr val="black">
                <a:alpha val="40000"/>
              </a:prstClr>
            </a:outerShdw>
          </a:effectLst>
        </p:spPr>
      </p:pic>
      <p:pic>
        <p:nvPicPr>
          <p:cNvPr id="34" name="Picture 33"/>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119812" y="7058837"/>
            <a:ext cx="1302585" cy="869598"/>
          </a:xfrm>
          <a:prstGeom prst="rect">
            <a:avLst/>
          </a:prstGeom>
          <a:ln>
            <a:solidFill>
              <a:schemeClr val="bg1"/>
            </a:solidFill>
          </a:ln>
          <a:effectLst>
            <a:outerShdw blurRad="50800" dist="38100" dir="2700000" algn="tl" rotWithShape="0">
              <a:prstClr val="black">
                <a:alpha val="40000"/>
              </a:prstClr>
            </a:outerShdw>
          </a:effectLst>
        </p:spPr>
      </p:pic>
      <p:pic>
        <p:nvPicPr>
          <p:cNvPr id="35" name="Picture 34"/>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119812" y="5068247"/>
            <a:ext cx="1302585" cy="869598"/>
          </a:xfrm>
          <a:prstGeom prst="rect">
            <a:avLst/>
          </a:prstGeom>
          <a:ln>
            <a:solidFill>
              <a:schemeClr val="bg1"/>
            </a:solidFill>
          </a:ln>
          <a:effectLst>
            <a:outerShdw blurRad="50800" dist="38100" dir="2700000" algn="tl" rotWithShape="0">
              <a:prstClr val="black">
                <a:alpha val="40000"/>
              </a:prstClr>
            </a:outerShdw>
          </a:effectLst>
        </p:spPr>
      </p:pic>
      <p:pic>
        <p:nvPicPr>
          <p:cNvPr id="36" name="Picture 35"/>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119811" y="8054132"/>
            <a:ext cx="1302585" cy="869597"/>
          </a:xfrm>
          <a:prstGeom prst="rect">
            <a:avLst/>
          </a:prstGeom>
          <a:ln>
            <a:solidFill>
              <a:schemeClr val="bg1"/>
            </a:solidFill>
          </a:ln>
          <a:effectLst>
            <a:outerShdw blurRad="50800" dist="38100" dir="2700000" algn="tl" rotWithShape="0">
              <a:prstClr val="black">
                <a:alpha val="40000"/>
              </a:prstClr>
            </a:outerShdw>
          </a:effectLst>
        </p:spPr>
      </p:pic>
    </p:spTree>
    <p:extLst>
      <p:ext uri="{BB962C8B-B14F-4D97-AF65-F5344CB8AC3E}">
        <p14:creationId xmlns:p14="http://schemas.microsoft.com/office/powerpoint/2010/main" val="412795034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299</TotalTime>
  <Words>207</Words>
  <Application>Microsoft Office PowerPoint</Application>
  <PresentationFormat>Custom</PresentationFormat>
  <Paragraphs>12</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Book Antiqua</vt:lpstr>
      <vt:lpstr>Lucida Sans</vt:lpstr>
      <vt:lpstr>Trebuchet MS</vt:lpstr>
      <vt:lpstr>Wingdings</vt:lpstr>
      <vt:lpstr>Wingdings 2</vt:lpstr>
      <vt:lpstr>Wingdings 3</vt:lpstr>
      <vt:lpstr>Apex</vt:lpstr>
      <vt:lpstr>1432 Thayer Place Mount Pleasant ~ MLS# 19007719 ~ $429,000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55</cp:revision>
  <dcterms:created xsi:type="dcterms:W3CDTF">2006-08-16T00:00:00Z</dcterms:created>
  <dcterms:modified xsi:type="dcterms:W3CDTF">2019-04-16T02:18:33Z</dcterms:modified>
</cp:coreProperties>
</file>