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5A79"/>
    <a:srgbClr val="10253F"/>
    <a:srgbClr val="88B48A"/>
    <a:srgbClr val="778CA6"/>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2802" y="-147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3/10/2026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3/10/2026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2">
            <a:extLst>
              <a:ext uri="{28A0092B-C50C-407E-A947-70E740481C1C}">
                <a14:useLocalDpi xmlns:a14="http://schemas.microsoft.com/office/drawing/2010/main" val="0"/>
              </a:ext>
            </a:extLst>
          </a:blip>
          <a:srcRect l="2097" r="69617"/>
          <a:stretch/>
        </p:blipFill>
        <p:spPr>
          <a:xfrm>
            <a:off x="0" y="0"/>
            <a:ext cx="2026010" cy="952500"/>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rcRect/>
          <a:stretch/>
        </p:blipFill>
        <p:spPr>
          <a:xfrm>
            <a:off x="2200220" y="922533"/>
            <a:ext cx="5554317" cy="3714486"/>
          </a:xfrm>
          <a:prstGeom prst="rect">
            <a:avLst/>
          </a:prstGeom>
          <a:ln w="12700">
            <a:noFill/>
          </a:ln>
          <a:effectLst/>
        </p:spPr>
      </p:pic>
      <p:sp>
        <p:nvSpPr>
          <p:cNvPr id="3" name="Subtitle 2"/>
          <p:cNvSpPr>
            <a:spLocks noGrp="1"/>
          </p:cNvSpPr>
          <p:nvPr>
            <p:ph type="subTitle" idx="1"/>
          </p:nvPr>
        </p:nvSpPr>
        <p:spPr>
          <a:xfrm>
            <a:off x="2176272" y="4665539"/>
            <a:ext cx="5596128" cy="4249861"/>
          </a:xfrm>
        </p:spPr>
        <p:txBody>
          <a:bodyPr anchor="ctr">
            <a:noAutofit/>
          </a:bodyPr>
          <a:lstStyle/>
          <a:p>
            <a:r>
              <a:rPr lang="en-US" sz="1400" b="1" dirty="0">
                <a:solidFill>
                  <a:srgbClr val="405A79"/>
                </a:solidFill>
                <a:latin typeface="Century Gothic" panose="020B0502020202020204" pitchFamily="34" charset="0"/>
                <a:ea typeface="Verdana" panose="020B0604030504040204" pitchFamily="34" charset="0"/>
                <a:cs typeface="Verdana" panose="020B0604030504040204" pitchFamily="34" charset="0"/>
              </a:rPr>
              <a:t>SHOWS LIKE A MODEL GORGEOUS!</a:t>
            </a:r>
          </a:p>
          <a:p>
            <a:endParaRPr lang="en-US" sz="1100" dirty="0">
              <a:solidFill>
                <a:srgbClr val="405A79"/>
              </a:solidFill>
              <a:latin typeface="Century Gothic" panose="020B0502020202020204" pitchFamily="34" charset="0"/>
              <a:ea typeface="Verdana" panose="020B0604030504040204" pitchFamily="34" charset="0"/>
              <a:cs typeface="Verdana" panose="020B0604030504040204" pitchFamily="34" charset="0"/>
            </a:endParaRPr>
          </a:p>
          <a:p>
            <a:r>
              <a:rPr lang="en-US" sz="1300" dirty="0">
                <a:solidFill>
                  <a:srgbClr val="405A79"/>
                </a:solidFill>
                <a:latin typeface="Century Gothic" panose="020B0502020202020204" pitchFamily="34" charset="0"/>
                <a:ea typeface="Verdana" panose="020B0604030504040204" pitchFamily="34" charset="0"/>
                <a:cs typeface="Verdana" panose="020B0604030504040204" pitchFamily="34" charset="0"/>
              </a:rPr>
              <a:t>Welcome home!! What a find. Beautifully maintained single level living on a gorgeous lot with pond views. Open main living highlighted by a gorgeous kitchen with stylish quartz island, Stainless gas appliances and timeless white shaker cabinets accented by a beautiful backsplash. </a:t>
            </a:r>
          </a:p>
          <a:p>
            <a:endParaRPr lang="en-US" sz="1300" dirty="0">
              <a:solidFill>
                <a:srgbClr val="405A79"/>
              </a:solidFill>
              <a:latin typeface="Century Gothic" panose="020B0502020202020204" pitchFamily="34" charset="0"/>
              <a:ea typeface="Verdana" panose="020B0604030504040204" pitchFamily="34" charset="0"/>
              <a:cs typeface="Verdana" panose="020B0604030504040204" pitchFamily="34" charset="0"/>
            </a:endParaRPr>
          </a:p>
          <a:p>
            <a:r>
              <a:rPr lang="en-US" sz="1300" dirty="0">
                <a:solidFill>
                  <a:srgbClr val="405A79"/>
                </a:solidFill>
                <a:latin typeface="Century Gothic" panose="020B0502020202020204" pitchFamily="34" charset="0"/>
                <a:ea typeface="Verdana" panose="020B0604030504040204" pitchFamily="34" charset="0"/>
                <a:cs typeface="Verdana" panose="020B0604030504040204" pitchFamily="34" charset="0"/>
              </a:rPr>
              <a:t>Stunning plank flooring leads you the spa style primary suite complete with tile shower, dual vanities and 2 great walk in closets. Two additional bedrooms for family, guests, office space or play area. </a:t>
            </a:r>
          </a:p>
          <a:p>
            <a:endParaRPr lang="en-US" sz="1300" dirty="0">
              <a:solidFill>
                <a:srgbClr val="405A79"/>
              </a:solidFill>
              <a:latin typeface="Century Gothic" panose="020B0502020202020204" pitchFamily="34" charset="0"/>
              <a:ea typeface="Verdana" panose="020B0604030504040204" pitchFamily="34" charset="0"/>
              <a:cs typeface="Verdana" panose="020B0604030504040204" pitchFamily="34" charset="0"/>
            </a:endParaRPr>
          </a:p>
          <a:p>
            <a:r>
              <a:rPr lang="en-US" sz="1300" dirty="0">
                <a:solidFill>
                  <a:srgbClr val="405A79"/>
                </a:solidFill>
                <a:latin typeface="Century Gothic" panose="020B0502020202020204" pitchFamily="34" charset="0"/>
                <a:ea typeface="Verdana" panose="020B0604030504040204" pitchFamily="34" charset="0"/>
                <a:cs typeface="Verdana" panose="020B0604030504040204" pitchFamily="34" charset="0"/>
              </a:rPr>
              <a:t>Step out back onto your 12 x 12 screened porch to the beautiful lawn with pond view. Great back yard patio area added by the owners with care. Perfect for entertaining, grilling, sunning, reading and relaxing. Back yard all fenced in Generous 2 car garage with tons of storage area. Must see to appreciate!</a:t>
            </a:r>
          </a:p>
        </p:txBody>
      </p:sp>
      <p:sp>
        <p:nvSpPr>
          <p:cNvPr id="2" name="Title 1"/>
          <p:cNvSpPr>
            <a:spLocks noGrp="1"/>
          </p:cNvSpPr>
          <p:nvPr>
            <p:ph type="ctrTitle"/>
          </p:nvPr>
        </p:nvSpPr>
        <p:spPr>
          <a:xfrm>
            <a:off x="0" y="0"/>
            <a:ext cx="7772399" cy="873108"/>
          </a:xfrm>
        </p:spPr>
        <p:txBody>
          <a:bodyPr anchor="ctr">
            <a:noAutofit/>
            <a:scene3d>
              <a:camera prst="orthographicFront"/>
              <a:lightRig rig="soft" dir="t">
                <a:rot lat="0" lon="0" rev="17220000"/>
              </a:lightRig>
            </a:scene3d>
            <a:sp3d prstMaterial="softEdge"/>
          </a:bodyPr>
          <a:lstStyle/>
          <a:p>
            <a:pPr algn="r"/>
            <a:r>
              <a:rPr lang="en-US" sz="2400" cap="none" dirty="0">
                <a:ln w="10541" cmpd="sng">
                  <a:noFill/>
                  <a:prstDash val="solid"/>
                </a:ln>
                <a:solidFill>
                  <a:srgbClr val="778CA6"/>
                </a:solidFill>
                <a:effectLst/>
                <a:latin typeface="Century Gothic" panose="020B0502020202020204" pitchFamily="34" charset="0"/>
              </a:rPr>
              <a:t>1434 Arabella Street</a:t>
            </a:r>
            <a:br>
              <a:rPr lang="en-US" sz="2400" cap="none" dirty="0">
                <a:ln w="10541" cmpd="sng">
                  <a:noFill/>
                  <a:prstDash val="solid"/>
                </a:ln>
                <a:solidFill>
                  <a:srgbClr val="778CA6"/>
                </a:solidFill>
                <a:effectLst/>
                <a:latin typeface="Century Gothic" panose="020B0502020202020204" pitchFamily="34" charset="0"/>
              </a:rPr>
            </a:br>
            <a:r>
              <a:rPr lang="en-US" sz="1600" cap="none" dirty="0">
                <a:ln w="10541" cmpd="sng">
                  <a:noFill/>
                  <a:prstDash val="solid"/>
                </a:ln>
                <a:solidFill>
                  <a:srgbClr val="88B48A"/>
                </a:solidFill>
                <a:effectLst/>
                <a:latin typeface="Century Gothic" panose="020B0502020202020204" pitchFamily="34" charset="0"/>
              </a:rPr>
              <a:t>The Pointe at Rhodes Crossing</a:t>
            </a:r>
            <a:br>
              <a:rPr lang="en-US" sz="1600" cap="none" dirty="0">
                <a:ln w="10541" cmpd="sng">
                  <a:noFill/>
                  <a:prstDash val="solid"/>
                </a:ln>
                <a:solidFill>
                  <a:srgbClr val="88B48A"/>
                </a:solidFill>
                <a:effectLst/>
                <a:latin typeface="Century Gothic" panose="020B0502020202020204" pitchFamily="34" charset="0"/>
              </a:rPr>
            </a:br>
            <a:r>
              <a:rPr lang="en-US" sz="1600" cap="none" dirty="0">
                <a:ln w="10541" cmpd="sng">
                  <a:noFill/>
                  <a:prstDash val="solid"/>
                </a:ln>
                <a:solidFill>
                  <a:srgbClr val="88B48A"/>
                </a:solidFill>
                <a:effectLst/>
                <a:latin typeface="Century Gothic" panose="020B0502020202020204" pitchFamily="34" charset="0"/>
              </a:rPr>
              <a:t>Charleston, SC 29414 ·  MLS# 26005923 · $530,000</a:t>
            </a:r>
            <a:endParaRPr lang="en-US" sz="1200" i="1" cap="none" dirty="0">
              <a:ln w="10541" cmpd="sng">
                <a:noFill/>
                <a:prstDash val="solid"/>
              </a:ln>
              <a:solidFill>
                <a:srgbClr val="88B48A"/>
              </a:solidFill>
              <a:effectLst/>
              <a:latin typeface="Century Gothic" panose="020B0502020202020204" pitchFamily="34" charset="0"/>
            </a:endParaRPr>
          </a:p>
        </p:txBody>
      </p:sp>
      <p:sp>
        <p:nvSpPr>
          <p:cNvPr id="17" name="Rectangle 16"/>
          <p:cNvSpPr/>
          <p:nvPr/>
        </p:nvSpPr>
        <p:spPr>
          <a:xfrm>
            <a:off x="2567366" y="9011960"/>
            <a:ext cx="3886199" cy="1046440"/>
          </a:xfrm>
          <a:prstGeom prst="rect">
            <a:avLst/>
          </a:prstGeom>
        </p:spPr>
        <p:txBody>
          <a:bodyPr wrap="square">
            <a:spAutoFit/>
          </a:bodyPr>
          <a:lstStyle/>
          <a:p>
            <a:pPr algn="ctr"/>
            <a:r>
              <a:rPr lang="en-US" sz="1800" dirty="0">
                <a:solidFill>
                  <a:srgbClr val="405A79"/>
                </a:solidFill>
                <a:latin typeface="Century Gothic" panose="020B0502020202020204" pitchFamily="34" charset="0"/>
              </a:rPr>
              <a:t>ANN EVANS</a:t>
            </a:r>
          </a:p>
          <a:p>
            <a:pPr algn="ctr"/>
            <a:r>
              <a:rPr lang="en-US" sz="1100" dirty="0">
                <a:solidFill>
                  <a:srgbClr val="405A79"/>
                </a:solidFill>
                <a:latin typeface="Century Gothic" panose="020B0502020202020204" pitchFamily="34" charset="0"/>
              </a:rPr>
              <a:t>Carolina One Real Estate</a:t>
            </a:r>
          </a:p>
          <a:p>
            <a:pPr algn="ctr"/>
            <a:r>
              <a:rPr lang="en-US" sz="1100" dirty="0">
                <a:solidFill>
                  <a:srgbClr val="405A79"/>
                </a:solidFill>
                <a:latin typeface="Century Gothic" panose="020B0502020202020204" pitchFamily="34" charset="0"/>
              </a:rPr>
              <a:t>843-452-4605</a:t>
            </a:r>
          </a:p>
          <a:p>
            <a:pPr algn="ctr"/>
            <a:r>
              <a:rPr lang="en-US" sz="1100" dirty="0">
                <a:solidFill>
                  <a:srgbClr val="405A79"/>
                </a:solidFill>
                <a:latin typeface="Century Gothic" panose="020B0502020202020204" pitchFamily="34" charset="0"/>
              </a:rPr>
              <a:t>aevans@carolinaone.com</a:t>
            </a:r>
          </a:p>
          <a:p>
            <a:pPr algn="ctr"/>
            <a:r>
              <a:rPr lang="en-US" sz="1100" dirty="0">
                <a:solidFill>
                  <a:srgbClr val="405A79"/>
                </a:solidFill>
                <a:latin typeface="Century Gothic" panose="020B0502020202020204" pitchFamily="34" charset="0"/>
              </a:rPr>
              <a:t>www.charlestonluxuryrealestate.com</a:t>
            </a:r>
          </a:p>
        </p:txBody>
      </p:sp>
      <p:grpSp>
        <p:nvGrpSpPr>
          <p:cNvPr id="24" name="Group 23"/>
          <p:cNvGrpSpPr/>
          <p:nvPr/>
        </p:nvGrpSpPr>
        <p:grpSpPr>
          <a:xfrm>
            <a:off x="-1771149" y="9105715"/>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405A79"/>
                  </a:solidFill>
                  <a:latin typeface="Century Gothic" panose="020B0502020202020204" pitchFamily="34" charset="0"/>
                </a:rPr>
                <a:t>Carolina One Real Estate</a:t>
              </a:r>
            </a:p>
            <a:p>
              <a:pPr algn="ctr"/>
              <a:r>
                <a:rPr lang="en-US" sz="700" dirty="0">
                  <a:solidFill>
                    <a:srgbClr val="405A79"/>
                  </a:solidFill>
                  <a:latin typeface="Century Gothic" panose="020B0502020202020204" pitchFamily="34" charset="0"/>
                </a:rPr>
                <a:t>195 W Coleman Blvd</a:t>
              </a:r>
            </a:p>
            <a:p>
              <a:pPr algn="ctr"/>
              <a:r>
                <a:rPr lang="en-US" sz="700" dirty="0">
                  <a:solidFill>
                    <a:srgbClr val="405A79"/>
                  </a:solidFill>
                  <a:latin typeface="Century Gothic" panose="020B0502020202020204" pitchFamily="34" charset="0"/>
                </a:rPr>
                <a:t>Mt Pleasant, SC 29464-3495</a:t>
              </a:r>
            </a:p>
          </p:txBody>
        </p:sp>
      </p:grpSp>
      <p:pic>
        <p:nvPicPr>
          <p:cNvPr id="22" name="Picture 21"/>
          <p:cNvPicPr>
            <a:picLocks/>
          </p:cNvPicPr>
          <p:nvPr/>
        </p:nvPicPr>
        <p:blipFill>
          <a:blip r:embed="rId5" cstate="print">
            <a:extLst>
              <a:ext uri="{28A0092B-C50C-407E-A947-70E740481C1C}">
                <a14:useLocalDpi xmlns:a14="http://schemas.microsoft.com/office/drawing/2010/main" val="0"/>
              </a:ext>
            </a:extLst>
          </a:blip>
          <a:srcRect/>
          <a:stretch/>
        </p:blipFill>
        <p:spPr>
          <a:xfrm>
            <a:off x="6308" y="5591999"/>
            <a:ext cx="2012095" cy="1345602"/>
          </a:xfrm>
          <a:prstGeom prst="rect">
            <a:avLst/>
          </a:prstGeom>
          <a:ln w="12700">
            <a:noFill/>
          </a:ln>
          <a:effectLst/>
        </p:spPr>
      </p:pic>
      <p:pic>
        <p:nvPicPr>
          <p:cNvPr id="6" name="Picture 5"/>
          <p:cNvPicPr>
            <a:picLocks/>
          </p:cNvPicPr>
          <p:nvPr/>
        </p:nvPicPr>
        <p:blipFill>
          <a:blip r:embed="rId6" cstate="print">
            <a:extLst>
              <a:ext uri="{28A0092B-C50C-407E-A947-70E740481C1C}">
                <a14:useLocalDpi xmlns:a14="http://schemas.microsoft.com/office/drawing/2010/main" val="0"/>
              </a:ext>
            </a:extLst>
          </a:blip>
          <a:srcRect/>
          <a:stretch/>
        </p:blipFill>
        <p:spPr>
          <a:xfrm>
            <a:off x="6308" y="7150292"/>
            <a:ext cx="2012095" cy="1345602"/>
          </a:xfrm>
          <a:prstGeom prst="rect">
            <a:avLst/>
          </a:prstGeom>
          <a:ln w="12700">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308" y="2474547"/>
            <a:ext cx="2012095" cy="1345602"/>
          </a:xfrm>
          <a:prstGeom prst="rect">
            <a:avLst/>
          </a:prstGeom>
          <a:ln w="12700">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rcRect/>
          <a:stretch/>
        </p:blipFill>
        <p:spPr>
          <a:xfrm>
            <a:off x="6312" y="4032842"/>
            <a:ext cx="2013385" cy="1346465"/>
          </a:xfrm>
          <a:prstGeom prst="rect">
            <a:avLst/>
          </a:prstGeom>
          <a:ln w="12700">
            <a:noFill/>
          </a:ln>
          <a:effectLst/>
        </p:spPr>
      </p:pic>
      <p:pic>
        <p:nvPicPr>
          <p:cNvPr id="8" name="Picture 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229" y="920405"/>
            <a:ext cx="2001315" cy="1338393"/>
          </a:xfrm>
          <a:prstGeom prst="rect">
            <a:avLst/>
          </a:prstGeom>
          <a:ln w="12700">
            <a:noFill/>
          </a:ln>
          <a:effectLst/>
        </p:spPr>
      </p:pic>
      <p:sp>
        <p:nvSpPr>
          <p:cNvPr id="30" name="Rectangle 29"/>
          <p:cNvSpPr/>
          <p:nvPr/>
        </p:nvSpPr>
        <p:spPr>
          <a:xfrm>
            <a:off x="-1771149" y="235374"/>
            <a:ext cx="1542549" cy="830997"/>
          </a:xfrm>
          <a:prstGeom prst="rect">
            <a:avLst/>
          </a:prstGeom>
          <a:noFill/>
        </p:spPr>
        <p:txBody>
          <a:bodyPr wrap="square">
            <a:spAutoFit/>
          </a:bodyPr>
          <a:lstStyle/>
          <a:p>
            <a:r>
              <a:rPr lang="en-US" sz="2400" i="1" dirty="0">
                <a:ln>
                  <a:solidFill>
                    <a:srgbClr val="FFFF00"/>
                  </a:solidFill>
                </a:ln>
                <a:solidFill>
                  <a:srgbClr val="FFFF00"/>
                </a:solidFill>
                <a:effectLst>
                  <a:outerShdw blurRad="50800" dist="38100" dir="5400000" algn="t" rotWithShape="0">
                    <a:schemeClr val="tx2">
                      <a:lumMod val="50000"/>
                      <a:alpha val="40000"/>
                    </a:schemeClr>
                  </a:outerShdw>
                </a:effectLst>
              </a:rPr>
              <a:t>New Price!</a:t>
            </a:r>
          </a:p>
        </p:txBody>
      </p:sp>
      <p:pic>
        <p:nvPicPr>
          <p:cNvPr id="11" name="Picture 10"/>
          <p:cNvPicPr>
            <a:picLocks noChangeAspect="1"/>
          </p:cNvPicPr>
          <p:nvPr/>
        </p:nvPicPr>
        <p:blipFill rotWithShape="1">
          <a:blip r:embed="rId10" cstate="print">
            <a:extLst>
              <a:ext uri="{28A0092B-C50C-407E-A947-70E740481C1C}">
                <a14:useLocalDpi xmlns:a14="http://schemas.microsoft.com/office/drawing/2010/main" val="0"/>
              </a:ext>
            </a:extLst>
          </a:blip>
          <a:srcRect l="26626" r="13601"/>
          <a:stretch/>
        </p:blipFill>
        <p:spPr>
          <a:xfrm>
            <a:off x="6934200" y="9011343"/>
            <a:ext cx="838200" cy="1047057"/>
          </a:xfrm>
          <a:prstGeom prst="rect">
            <a:avLst/>
          </a:prstGeom>
        </p:spPr>
      </p:pic>
      <p:sp>
        <p:nvSpPr>
          <p:cNvPr id="23" name="Rectangle 22"/>
          <p:cNvSpPr/>
          <p:nvPr/>
        </p:nvSpPr>
        <p:spPr>
          <a:xfrm>
            <a:off x="8229600" y="4628511"/>
            <a:ext cx="4625793" cy="307777"/>
          </a:xfrm>
          <a:prstGeom prst="rect">
            <a:avLst/>
          </a:prstGeom>
          <a:solidFill>
            <a:schemeClr val="bg2">
              <a:lumMod val="75000"/>
              <a:alpha val="75000"/>
            </a:schemeClr>
          </a:solidFill>
          <a:ln w="12700">
            <a:solidFill>
              <a:schemeClr val="bg2">
                <a:lumMod val="25000"/>
              </a:schemeClr>
            </a:solidFill>
          </a:ln>
        </p:spPr>
        <p:txBody>
          <a:bodyPr wrap="square">
            <a:spAutoFit/>
          </a:bodyPr>
          <a:lstStyle/>
          <a:p>
            <a:pPr algn="ctr"/>
            <a:r>
              <a:rPr lang="en-US" sz="1400" dirty="0">
                <a:ln>
                  <a:solidFill>
                    <a:schemeClr val="bg2">
                      <a:lumMod val="10000"/>
                    </a:schemeClr>
                  </a:solidFill>
                </a:ln>
                <a:solidFill>
                  <a:schemeClr val="bg2">
                    <a:lumMod val="25000"/>
                  </a:schemeClr>
                </a:solidFill>
                <a:latin typeface="Century Gothic" panose="020B0502020202020204" pitchFamily="34" charset="0"/>
              </a:rPr>
              <a:t>Saturday, May 5th At 11:00a</a:t>
            </a:r>
          </a:p>
        </p:txBody>
      </p:sp>
      <p:pic>
        <p:nvPicPr>
          <p:cNvPr id="7" name="Picture 6">
            <a:extLst>
              <a:ext uri="{FF2B5EF4-FFF2-40B4-BE49-F238E27FC236}">
                <a16:creationId xmlns:a16="http://schemas.microsoft.com/office/drawing/2014/main" id="{BB25504B-9CDF-A39F-4C16-54E0C3C330DE}"/>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3164" y="8707749"/>
            <a:ext cx="2018383" cy="1349807"/>
          </a:xfrm>
          <a:prstGeom prst="rect">
            <a:avLst/>
          </a:prstGeom>
          <a:ln w="12700">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348</TotalTime>
  <Words>213</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1434 Arabella Street The Pointe at Rhodes Crossing Charleston, SC 29414 ·  MLS# 26005923 · $530,000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66</cp:revision>
  <dcterms:created xsi:type="dcterms:W3CDTF">2006-08-16T00:00:00Z</dcterms:created>
  <dcterms:modified xsi:type="dcterms:W3CDTF">2026-03-10T20:09:47Z</dcterms:modified>
</cp:coreProperties>
</file>