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0"/>
    <a:srgbClr val="1E326A"/>
    <a:srgbClr val="19469D"/>
    <a:srgbClr val="19479E"/>
    <a:srgbClr val="F5831F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554" y="-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hyperlink" Target="https://vimeo.com/1171876600?share=copy&amp;fl=sv&amp;fe=ci" TargetMode="External"/><Relationship Id="rId7" Type="http://schemas.openxmlformats.org/officeDocument/2006/relationships/image" Target="../media/image4.jpg"/><Relationship Id="rId12" Type="http://schemas.openxmlformats.org/officeDocument/2006/relationships/hyperlink" Target="https://virtualrealtyllc.gofullframe.com/bt/4429_Francis_Yonge_Way.html" TargetMode="External"/><Relationship Id="rId17" Type="http://schemas.openxmlformats.org/officeDocument/2006/relationships/image" Target="../media/image11.jpg"/><Relationship Id="rId2" Type="http://schemas.openxmlformats.org/officeDocument/2006/relationships/hyperlink" Target="https://virtualrealtyllc.gofullframe.com/bt/1440_Oaklanding_St.html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7.png"/><Relationship Id="rId5" Type="http://schemas.openxmlformats.org/officeDocument/2006/relationships/image" Target="../media/image2.jpg"/><Relationship Id="rId15" Type="http://schemas.openxmlformats.org/officeDocument/2006/relationships/hyperlink" Target="https://4429francisyoungeway.ellenoneilstories.com/" TargetMode="External"/><Relationship Id="rId10" Type="http://schemas.openxmlformats.org/officeDocument/2006/relationships/hyperlink" Target="https://vimeo.com/1030220905?share=copy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Just Listed + Open House</a:t>
            </a:r>
            <a:br>
              <a:rPr lang="en-US" sz="2400" b="1" dirty="0">
                <a:solidFill>
                  <a:srgbClr val="1E326A"/>
                </a:solidFill>
                <a:latin typeface="Franklin Gothic ATF" panose="020B0503060602040204" pitchFamily="34" charset="0"/>
              </a:rPr>
            </a:br>
            <a:r>
              <a:rPr lang="en-US" sz="20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1440 Oak Landing Road, Mount Pleasant</a:t>
            </a:r>
            <a:endParaRPr lang="en-US" sz="2400" b="1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50" y="8580120"/>
            <a:ext cx="7250500" cy="32942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2"/>
              </a:rPr>
              <a:t>Property Site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endParaRPr lang="en-US" sz="950" i="1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196" y="3508870"/>
            <a:ext cx="75512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1440 Oak Landing Road</a:t>
            </a:r>
            <a:endParaRPr lang="en-US" b="1" dirty="0">
              <a:solidFill>
                <a:srgbClr val="F5831F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 sz="1600" dirty="0" err="1">
                <a:solidFill>
                  <a:srgbClr val="F5831F"/>
                </a:solidFill>
                <a:latin typeface="Franklin Gothic ATF" panose="020B0503060602040204" pitchFamily="34" charset="0"/>
              </a:rPr>
              <a:t>Oakhaven</a:t>
            </a:r>
            <a:r>
              <a:rPr lang="en-US" sz="1600" dirty="0">
                <a:solidFill>
                  <a:srgbClr val="F5831F"/>
                </a:solidFill>
                <a:latin typeface="Franklin Gothic ATF" panose="020B0503060602040204" pitchFamily="34" charset="0"/>
              </a:rPr>
              <a:t> Plantation</a:t>
            </a:r>
          </a:p>
          <a:p>
            <a:pPr algn="ctr"/>
            <a:r>
              <a:rPr lang="en-US" sz="1600" dirty="0">
                <a:solidFill>
                  <a:srgbClr val="F5831F"/>
                </a:solidFill>
                <a:latin typeface="Franklin Gothic ATF" panose="020B0503060602040204" pitchFamily="34" charset="0"/>
              </a:rPr>
              <a:t>Mount Pleasant, SC 29464</a:t>
            </a:r>
          </a:p>
          <a:p>
            <a:pPr algn="ctr"/>
            <a:r>
              <a:rPr lang="en-US" sz="1600" dirty="0">
                <a:solidFill>
                  <a:srgbClr val="F5831F"/>
                </a:solidFill>
                <a:latin typeface="Franklin Gothic ATF" panose="020B0503060602040204" pitchFamily="34" charset="0"/>
              </a:rPr>
              <a:t>MLS# 26006515 | $719,900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65" y="654340"/>
            <a:ext cx="3751071" cy="2500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984" y="2099186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656892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71" y="2099186"/>
            <a:ext cx="1618488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454892-5DFC-CD4D-F677-6F96DD608AA6}"/>
              </a:ext>
            </a:extLst>
          </p:cNvPr>
          <p:cNvSpPr/>
          <p:nvPr/>
        </p:nvSpPr>
        <p:spPr>
          <a:xfrm>
            <a:off x="7066864" y="3520840"/>
            <a:ext cx="822608" cy="20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i="1" dirty="0">
                <a:latin typeface="Franklin Gothic ATF" panose="020B0503060602040204" pitchFamily="34" charset="0"/>
              </a:rPr>
              <a:t>Video Tour</a:t>
            </a:r>
          </a:p>
        </p:txBody>
      </p:sp>
      <p:pic>
        <p:nvPicPr>
          <p:cNvPr id="7" name="Picture 2">
            <a:hlinkClick r:id="rId10"/>
            <a:extLst>
              <a:ext uri="{FF2B5EF4-FFF2-40B4-BE49-F238E27FC236}">
                <a16:creationId xmlns:a16="http://schemas.microsoft.com/office/drawing/2014/main" id="{81FAB4B6-02CB-ADE0-494B-5BA453543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6902" y="3775292"/>
            <a:ext cx="812570" cy="8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4BEC40-6AB2-6ACD-796A-D1BB692F85AA}"/>
              </a:ext>
            </a:extLst>
          </p:cNvPr>
          <p:cNvSpPr/>
          <p:nvPr/>
        </p:nvSpPr>
        <p:spPr>
          <a:xfrm>
            <a:off x="6270984" y="3508870"/>
            <a:ext cx="82260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i="1" dirty="0">
                <a:latin typeface="Franklin Gothic ATF" panose="020B0503060602040204" pitchFamily="34" charset="0"/>
              </a:rPr>
              <a:t>Property Site</a:t>
            </a:r>
          </a:p>
        </p:txBody>
      </p:sp>
      <p:pic>
        <p:nvPicPr>
          <p:cNvPr id="8" name="Picture 2">
            <a:hlinkClick r:id="rId12"/>
            <a:extLst>
              <a:ext uri="{FF2B5EF4-FFF2-40B4-BE49-F238E27FC236}">
                <a16:creationId xmlns:a16="http://schemas.microsoft.com/office/drawing/2014/main" id="{779CC203-32E0-AA5C-F1EF-876E5BF5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0984" y="3775292"/>
            <a:ext cx="812570" cy="8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33" y="3508870"/>
            <a:ext cx="1618488" cy="107899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561D124-8FF7-FBF5-E39B-4C819D65C405}"/>
              </a:ext>
            </a:extLst>
          </p:cNvPr>
          <p:cNvGrpSpPr/>
          <p:nvPr/>
        </p:nvGrpSpPr>
        <p:grpSpPr>
          <a:xfrm>
            <a:off x="9361671" y="3379232"/>
            <a:ext cx="1014557" cy="812570"/>
            <a:chOff x="4792118" y="3774683"/>
            <a:chExt cx="1014557" cy="8125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37F4F-568B-8293-7C6A-0ED0A58DB33C}"/>
                </a:ext>
              </a:extLst>
            </p:cNvPr>
            <p:cNvSpPr/>
            <p:nvPr/>
          </p:nvSpPr>
          <p:spPr>
            <a:xfrm rot="16200000">
              <a:off x="4544086" y="4091775"/>
              <a:ext cx="701190" cy="20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i="1" dirty="0">
                  <a:latin typeface="Franklin Gothic ATF" panose="020B0503060602040204" pitchFamily="34" charset="0"/>
                </a:rPr>
                <a:t>Storybook</a:t>
              </a:r>
            </a:p>
          </p:txBody>
        </p:sp>
        <p:pic>
          <p:nvPicPr>
            <p:cNvPr id="17" name="Picture 2">
              <a:hlinkClick r:id="rId15"/>
              <a:extLst>
                <a:ext uri="{FF2B5EF4-FFF2-40B4-BE49-F238E27FC236}">
                  <a16:creationId xmlns:a16="http://schemas.microsoft.com/office/drawing/2014/main" id="{94DC9C7D-D601-B64F-11A0-893E628FB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84067" y="3774683"/>
              <a:ext cx="822608" cy="81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4DC97ED-0F72-A141-ECCC-104106B5D137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983" y="661659"/>
            <a:ext cx="1618488" cy="10789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FE6C39-EC30-3729-DB91-E882204F4B3B}"/>
              </a:ext>
            </a:extLst>
          </p:cNvPr>
          <p:cNvSpPr txBox="1"/>
          <p:nvPr/>
        </p:nvSpPr>
        <p:spPr>
          <a:xfrm>
            <a:off x="-3751071" y="2484774"/>
            <a:ext cx="3751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Rendering with Garage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E44355-50C3-EF4F-4D0B-32AAF31D9A2C}"/>
              </a:ext>
            </a:extLst>
          </p:cNvPr>
          <p:cNvSpPr txBox="1"/>
          <p:nvPr/>
        </p:nvSpPr>
        <p:spPr>
          <a:xfrm>
            <a:off x="-2587909" y="2885572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Bath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B12E3E-D09C-479D-E56B-45B06FAD8889}"/>
              </a:ext>
            </a:extLst>
          </p:cNvPr>
          <p:cNvSpPr txBox="1"/>
          <p:nvPr/>
        </p:nvSpPr>
        <p:spPr>
          <a:xfrm>
            <a:off x="-2575743" y="4326108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Bedroom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4538496A-8A55-88CA-A4C4-7AB47BD5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5577"/>
            <a:ext cx="8229600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en-US" altLang="en-US" sz="1500" b="1" i="1" dirty="0">
                <a:solidFill>
                  <a:srgbClr val="F58220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Sellers are offering Buyer Agent Compensation up to 2.5% with an </a:t>
            </a:r>
            <a:r>
              <a:rPr lang="en-US" altLang="en-US" sz="1500" b="1" i="1">
                <a:solidFill>
                  <a:srgbClr val="F58220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acceptable offer!</a:t>
            </a:r>
            <a:endParaRPr lang="en-US" altLang="en-US" sz="1500" b="1" i="1" dirty="0">
              <a:solidFill>
                <a:srgbClr val="F58220"/>
              </a:solidFill>
              <a:latin typeface="Franklin Gothic ATF" panose="020B0503060602040204" pitchFamily="34" charset="0"/>
              <a:cs typeface="Arial" panose="020B0604020202020204" pitchFamily="34" charset="0"/>
            </a:endParaRPr>
          </a:p>
          <a:p>
            <a:pPr lvl="0" algn="ctr" defTabSz="914400"/>
            <a:r>
              <a:rPr lang="en-US" altLang="en-US" sz="1500" b="1" i="1" dirty="0">
                <a:solidFill>
                  <a:srgbClr val="F58220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NEW ROOF 2025</a:t>
            </a:r>
          </a:p>
          <a:p>
            <a:pPr lvl="0" algn="ctr" defTabSz="914400"/>
            <a:endParaRPr lang="en-US" altLang="en-US" sz="1300" dirty="0">
              <a:solidFill>
                <a:srgbClr val="222222"/>
              </a:solidFill>
              <a:latin typeface="Franklin Gothic ATF" panose="020B0503060602040204" pitchFamily="34" charset="0"/>
              <a:cs typeface="Arial" panose="020B0604020202020204" pitchFamily="34" charset="0"/>
            </a:endParaRPr>
          </a:p>
          <a:p>
            <a:pPr lvl="0" algn="ctr" defTabSz="914400"/>
            <a:r>
              <a:rPr lang="en-US" altLang="en-US" sz="1300" dirty="0">
                <a:solidFill>
                  <a:srgbClr val="222222"/>
                </a:solidFill>
                <a:latin typeface="Franklin Gothic ATF" panose="020B0503060602040204" pitchFamily="34" charset="0"/>
                <a:cs typeface="Arial" panose="020B0604020202020204" pitchFamily="34" charset="0"/>
              </a:rPr>
              <a:t>Discover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comfort and convenience at 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1440 Oak Landing Road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 in the desirable 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Oakhaven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 Plantation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 community of Mount Pleasant. This inviting home features 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3 bedrooms, 2 baths, and a versatile bonus room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 within approximately 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1,755 square feet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 of thoughtfully designed living space.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ATF" panose="020B0503060602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The bright eat-in kitchen flows into a spacious family room, creating the perfect setting for everyday living and entertaining. The 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primary suite is conveniently located on the main level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, while two additional bedrooms and a large bonus room upstairs offer flexible space for guests, a home office, or playroom.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ATF" panose="020B0503060602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Enjoy the Lowcountry lifestyle with a 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welcoming front porch and large backyard with patio and garden shed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, ideal for relaxing or hosting gatherings.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ATF" panose="020B0503060602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Residents of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Oakhaven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 Plantation enjoy a 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community pool, tennis courts, playground, and scenic walking trails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, all just minutes from 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Isle of Palms, Sullivan’s Island, Shem Creek, and historic downtown Charleston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ATF" panose="020B0503060602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Open House: Saturday, March 15 | 11:00 AM – 1:00 PM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ATF" panose="020B0503060602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ranklin Gothic ATF" panose="020B0503060602040204" pitchFamily="34" charset="0"/>
                <a:cs typeface="Arial" panose="020B0604020202020204" pitchFamily="34" charset="0"/>
              </a:rPr>
              <a:t>Come tour this beautiful Mount Pleasant home or schedule your private showing today!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ATF" panose="020B0503060602040204" pitchFamily="34" charset="0"/>
            </a:endParaRPr>
          </a:p>
        </p:txBody>
      </p:sp>
      <p:pic>
        <p:nvPicPr>
          <p:cNvPr id="21" name="Picture 2" descr="📅">
            <a:extLst>
              <a:ext uri="{FF2B5EF4-FFF2-40B4-BE49-F238E27FC236}">
                <a16:creationId xmlns:a16="http://schemas.microsoft.com/office/drawing/2014/main" id="{64B20113-0805-02FE-962E-0F03CD07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65" y="76222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📲">
            <a:extLst>
              <a:ext uri="{FF2B5EF4-FFF2-40B4-BE49-F238E27FC236}">
                <a16:creationId xmlns:a16="http://schemas.microsoft.com/office/drawing/2014/main" id="{58B68E31-EA5D-F752-6EFF-7272C45C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3" y="80444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2072</TotalTime>
  <Words>277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Franklin Gothic ATF</vt:lpstr>
      <vt:lpstr>Office Theme</vt:lpstr>
      <vt:lpstr>Just Listed + Open House 1440 Oak Landing Road, Mount Pleasant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128</cp:revision>
  <dcterms:created xsi:type="dcterms:W3CDTF">2016-07-16T19:46:25Z</dcterms:created>
  <dcterms:modified xsi:type="dcterms:W3CDTF">2026-03-09T19:29:22Z</dcterms:modified>
</cp:coreProperties>
</file>