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9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6/5/2020</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608" y="5070656"/>
            <a:ext cx="7613761" cy="2456746"/>
          </a:xfrm>
        </p:spPr>
        <p:txBody>
          <a:bodyPr anchor="ctr">
            <a:noAutofit/>
          </a:bodyPr>
          <a:lstStyle/>
          <a:p>
            <a:r>
              <a:rPr lang="en-US" sz="1400" dirty="0">
                <a:solidFill>
                  <a:schemeClr val="tx2">
                    <a:lumMod val="75000"/>
                  </a:schemeClr>
                </a:solidFill>
                <a:latin typeface="Trebuchet MS" panose="020B0603020202020204" pitchFamily="34" charset="0"/>
              </a:rPr>
              <a:t>Great opportunity to own a large one acre lot with nice privacy and wooded lot in the gated community of Cardinal Hill. Lovely porches on the front and the rear of the house to enjoy the great outdoors. The front porch welcomes you with lots of light and mature landscaping. The foyer welcomes you into a great open concept floorplan. The home is a one level with large master bedroom, oversized bathroom and closet. The other two bedrooms are on the </a:t>
            </a:r>
            <a:r>
              <a:rPr lang="en-US" sz="1400" dirty="0" err="1">
                <a:solidFill>
                  <a:schemeClr val="tx2">
                    <a:lumMod val="75000"/>
                  </a:schemeClr>
                </a:solidFill>
                <a:latin typeface="Trebuchet MS" panose="020B0603020202020204" pitchFamily="34" charset="0"/>
              </a:rPr>
              <a:t>the</a:t>
            </a:r>
            <a:r>
              <a:rPr lang="en-US" sz="1400" dirty="0">
                <a:solidFill>
                  <a:schemeClr val="tx2">
                    <a:lumMod val="75000"/>
                  </a:schemeClr>
                </a:solidFill>
                <a:latin typeface="Trebuchet MS" panose="020B0603020202020204" pitchFamily="34" charset="0"/>
              </a:rPr>
              <a:t> opposite of the home for privacy. Updated bathrooms. The home has a bright sunroom overlooking the pond to enjoy the abundance of wildlife. The home also has nice eat in kitchen and great room. Hardwood floors and carpet in the bedrooms. Spacious two car garage with finished room over the garage with half bath. The backyard deck also has a built in kitchen with grill and sink for ease of cooking and enjoying the outdoors. This community is very private and is gated. There is a community dock that is on </a:t>
            </a:r>
            <a:r>
              <a:rPr lang="en-US" sz="1400" dirty="0" err="1">
                <a:solidFill>
                  <a:schemeClr val="tx2">
                    <a:lumMod val="75000"/>
                  </a:schemeClr>
                </a:solidFill>
                <a:latin typeface="Trebuchet MS" panose="020B0603020202020204" pitchFamily="34" charset="0"/>
              </a:rPr>
              <a:t>Horlbeck</a:t>
            </a:r>
            <a:r>
              <a:rPr lang="en-US" sz="1400" dirty="0">
                <a:solidFill>
                  <a:schemeClr val="tx2">
                    <a:lumMod val="75000"/>
                  </a:schemeClr>
                </a:solidFill>
                <a:latin typeface="Trebuchet MS" panose="020B0603020202020204" pitchFamily="34" charset="0"/>
              </a:rPr>
              <a:t> Creek.</a:t>
            </a:r>
            <a:endParaRPr lang="en-US" sz="1200" i="1" dirty="0">
              <a:solidFill>
                <a:schemeClr val="tx2">
                  <a:lumMod val="75000"/>
                </a:schemeClr>
              </a:solidFill>
              <a:latin typeface="Trebuchet MS" panose="020B0603020202020204" pitchFamily="34" charset="0"/>
            </a:endParaRPr>
          </a:p>
        </p:txBody>
      </p:sp>
      <p:sp>
        <p:nvSpPr>
          <p:cNvPr id="2" name="Title 1"/>
          <p:cNvSpPr>
            <a:spLocks noGrp="1"/>
          </p:cNvSpPr>
          <p:nvPr>
            <p:ph type="ctrTitle"/>
          </p:nvPr>
        </p:nvSpPr>
        <p:spPr>
          <a:xfrm>
            <a:off x="304607" y="4236114"/>
            <a:ext cx="7613761" cy="712676"/>
          </a:xfrm>
        </p:spPr>
        <p:txBody>
          <a:bodyPr anchor="t">
            <a:noAutofit/>
            <a:scene3d>
              <a:camera prst="orthographicFront"/>
              <a:lightRig rig="soft" dir="t">
                <a:rot lat="0" lon="0" rev="17220000"/>
              </a:lightRig>
            </a:scene3d>
            <a:sp3d prstMaterial="softEdge"/>
          </a:bodyPr>
          <a:lstStyle/>
          <a:p>
            <a:r>
              <a:rPr lang="en-US" sz="2400" cap="none" dirty="0">
                <a:ln w="10541" cmpd="sng">
                  <a:solidFill>
                    <a:schemeClr val="tx2">
                      <a:lumMod val="75000"/>
                    </a:schemeClr>
                  </a:solidFill>
                  <a:prstDash val="solid"/>
                </a:ln>
                <a:solidFill>
                  <a:schemeClr val="tx2">
                    <a:lumMod val="60000"/>
                    <a:lumOff val="40000"/>
                  </a:schemeClr>
                </a:solidFill>
                <a:effectLst/>
                <a:latin typeface="Trebuchet MS" panose="020B0603020202020204" pitchFamily="34" charset="0"/>
              </a:rPr>
              <a:t>1443 N Cardinal Hill Drive</a:t>
            </a:r>
            <a:br>
              <a:rPr lang="en-US" sz="2400" cap="none" dirty="0">
                <a:ln w="10541" cmpd="sng">
                  <a:solidFill>
                    <a:schemeClr val="tx2">
                      <a:lumMod val="75000"/>
                    </a:schemeClr>
                  </a:solidFill>
                  <a:prstDash val="solid"/>
                </a:ln>
                <a:solidFill>
                  <a:schemeClr val="tx2">
                    <a:lumMod val="60000"/>
                    <a:lumOff val="40000"/>
                  </a:schemeClr>
                </a:solidFill>
                <a:effectLst/>
                <a:latin typeface="Trebuchet MS" panose="020B0603020202020204" pitchFamily="34" charset="0"/>
              </a:rPr>
            </a:br>
            <a:r>
              <a:rPr lang="en-US" sz="1700" b="0" cap="none" dirty="0">
                <a:ln w="10541" cmpd="sng">
                  <a:solidFill>
                    <a:schemeClr val="tx2">
                      <a:lumMod val="75000"/>
                    </a:schemeClr>
                  </a:solidFill>
                  <a:prstDash val="solid"/>
                </a:ln>
                <a:solidFill>
                  <a:schemeClr val="tx2">
                    <a:lumMod val="60000"/>
                    <a:lumOff val="40000"/>
                  </a:schemeClr>
                </a:solidFill>
                <a:effectLst/>
                <a:latin typeface="Trebuchet MS" panose="020B0603020202020204" pitchFamily="34" charset="0"/>
              </a:rPr>
              <a:t>Cardinal Hill | Mount Pleasant, SC 29466 | MLS# 20013521 | $795,000</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95140" y="8768150"/>
            <a:ext cx="1823229" cy="1215284"/>
          </a:xfrm>
          <a:prstGeom prst="rect">
            <a:avLst/>
          </a:prstGeom>
        </p:spPr>
      </p:pic>
      <p:sp>
        <p:nvSpPr>
          <p:cNvPr id="17" name="Rectangle 16"/>
          <p:cNvSpPr/>
          <p:nvPr/>
        </p:nvSpPr>
        <p:spPr>
          <a:xfrm>
            <a:off x="454914" y="8767935"/>
            <a:ext cx="7315199" cy="1215717"/>
          </a:xfrm>
          <a:prstGeom prst="rect">
            <a:avLst/>
          </a:prstGeom>
        </p:spPr>
        <p:txBody>
          <a:bodyPr wrap="square">
            <a:spAutoFit/>
          </a:bodyPr>
          <a:lstStyle/>
          <a:p>
            <a:pPr algn="ctr"/>
            <a:r>
              <a:rPr lang="en-US" sz="1800" dirty="0">
                <a:solidFill>
                  <a:schemeClr val="tx2"/>
                </a:solidFill>
                <a:effectLst>
                  <a:outerShdw blurRad="38100" dist="38100" dir="2700000" algn="tl">
                    <a:srgbClr val="000000">
                      <a:alpha val="43137"/>
                    </a:srgbClr>
                  </a:outerShdw>
                </a:effectLst>
                <a:latin typeface="Trebuchet MS" panose="020B0603020202020204" pitchFamily="34" charset="0"/>
              </a:rPr>
              <a:t>Charla McDonald</a:t>
            </a:r>
            <a:br>
              <a:rPr lang="en-US" sz="1800" dirty="0">
                <a:solidFill>
                  <a:schemeClr val="tx2"/>
                </a:solidFill>
                <a:effectLst>
                  <a:outerShdw blurRad="38100" dist="38100" dir="2700000" algn="tl">
                    <a:srgbClr val="000000">
                      <a:alpha val="43137"/>
                    </a:srgbClr>
                  </a:outerShdw>
                </a:effectLst>
                <a:latin typeface="Trebuchet MS" panose="020B0603020202020204" pitchFamily="34" charset="0"/>
              </a:rPr>
            </a:br>
            <a:endParaRPr lang="en-US" sz="1100" dirty="0">
              <a:solidFill>
                <a:schemeClr val="tx2"/>
              </a:solidFill>
              <a:effectLst>
                <a:outerShdw blurRad="38100" dist="38100" dir="2700000" algn="tl">
                  <a:srgbClr val="000000">
                    <a:alpha val="43137"/>
                  </a:srgbClr>
                </a:outerShdw>
              </a:effectLst>
              <a:latin typeface="Trebuchet MS" panose="020B0603020202020204" pitchFamily="34" charset="0"/>
            </a:endParaRPr>
          </a:p>
          <a:p>
            <a:pPr algn="ctr"/>
            <a:r>
              <a:rPr lang="en-US" sz="1100" dirty="0">
                <a:solidFill>
                  <a:schemeClr val="tx2"/>
                </a:solidFill>
                <a:effectLst>
                  <a:outerShdw blurRad="38100" dist="38100" dir="2700000" algn="tl">
                    <a:srgbClr val="000000">
                      <a:alpha val="43137"/>
                    </a:srgbClr>
                  </a:outerShdw>
                </a:effectLst>
                <a:latin typeface="Trebuchet MS" panose="020B0603020202020204" pitchFamily="34" charset="0"/>
              </a:rPr>
              <a:t>Cell - (843) 343-1456</a:t>
            </a:r>
          </a:p>
          <a:p>
            <a:pPr algn="ctr"/>
            <a:endParaRPr lang="en-US" sz="1100" dirty="0">
              <a:solidFill>
                <a:schemeClr val="tx2"/>
              </a:solidFill>
              <a:effectLst>
                <a:outerShdw blurRad="38100" dist="38100" dir="2700000" algn="tl">
                  <a:srgbClr val="000000">
                    <a:alpha val="43137"/>
                  </a:srgbClr>
                </a:outerShdw>
              </a:effectLst>
              <a:latin typeface="Trebuchet MS" panose="020B0603020202020204" pitchFamily="34" charset="0"/>
            </a:endParaRPr>
          </a:p>
          <a:p>
            <a:pPr algn="ctr"/>
            <a:r>
              <a:rPr lang="en-US" sz="1100" dirty="0">
                <a:solidFill>
                  <a:schemeClr val="tx2"/>
                </a:solidFill>
                <a:effectLst>
                  <a:outerShdw blurRad="38100" dist="38100" dir="2700000" algn="tl">
                    <a:srgbClr val="000000">
                      <a:alpha val="43137"/>
                    </a:srgbClr>
                  </a:outerShdw>
                </a:effectLst>
                <a:latin typeface="Trebuchet MS" panose="020B0603020202020204" pitchFamily="34" charset="0"/>
              </a:rPr>
              <a:t>cmcdonald@carolinaone.com</a:t>
            </a:r>
          </a:p>
          <a:p>
            <a:pPr algn="ctr"/>
            <a:r>
              <a:rPr lang="en-US" sz="1100" dirty="0">
                <a:solidFill>
                  <a:schemeClr val="tx2"/>
                </a:solidFill>
                <a:effectLst>
                  <a:outerShdw blurRad="38100" dist="38100" dir="2700000" algn="tl">
                    <a:srgbClr val="000000">
                      <a:alpha val="43137"/>
                    </a:srgbClr>
                  </a:outerShdw>
                </a:effectLst>
                <a:latin typeface="Trebuchet MS" panose="020B0603020202020204" pitchFamily="34" charset="0"/>
              </a:rPr>
              <a:t>charlamcdonaldproperties.com</a:t>
            </a:r>
          </a:p>
        </p:txBody>
      </p:sp>
      <p:grpSp>
        <p:nvGrpSpPr>
          <p:cNvPr id="8" name="Group 7">
            <a:extLst>
              <a:ext uri="{FF2B5EF4-FFF2-40B4-BE49-F238E27FC236}">
                <a16:creationId xmlns:a16="http://schemas.microsoft.com/office/drawing/2014/main" id="{1A9ED482-FD1D-4967-9ABC-4B92B277A50F}"/>
              </a:ext>
            </a:extLst>
          </p:cNvPr>
          <p:cNvGrpSpPr/>
          <p:nvPr/>
        </p:nvGrpSpPr>
        <p:grpSpPr>
          <a:xfrm>
            <a:off x="304800" y="8767934"/>
            <a:ext cx="1524000" cy="1215717"/>
            <a:chOff x="457200" y="8767934"/>
            <a:chExt cx="1524000" cy="121571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28" y="8767934"/>
              <a:ext cx="1045944" cy="719086"/>
            </a:xfrm>
            <a:prstGeom prst="rect">
              <a:avLst/>
            </a:prstGeom>
          </p:spPr>
        </p:pic>
        <p:sp>
          <p:nvSpPr>
            <p:cNvPr id="18" name="Rectangle 17"/>
            <p:cNvSpPr/>
            <p:nvPr/>
          </p:nvSpPr>
          <p:spPr>
            <a:xfrm>
              <a:off x="457200" y="9568153"/>
              <a:ext cx="1524000" cy="415498"/>
            </a:xfrm>
            <a:prstGeom prst="rect">
              <a:avLst/>
            </a:prstGeom>
          </p:spPr>
          <p:txBody>
            <a:bodyPr wrap="square">
              <a:spAutoFit/>
            </a:bodyPr>
            <a:lstStyle/>
            <a:p>
              <a:pPr algn="ctr"/>
              <a:r>
                <a:rPr lang="en-US" sz="700" dirty="0">
                  <a:solidFill>
                    <a:schemeClr val="tx2"/>
                  </a:solidFill>
                  <a:latin typeface="Trebuchet MS" panose="020B0603020202020204" pitchFamily="34" charset="0"/>
                </a:rPr>
                <a:t>Carolina One Real Estate</a:t>
              </a:r>
            </a:p>
            <a:p>
              <a:pPr algn="ctr"/>
              <a:r>
                <a:rPr lang="en-US" sz="700" dirty="0">
                  <a:solidFill>
                    <a:schemeClr val="tx2"/>
                  </a:solidFill>
                  <a:latin typeface="Trebuchet MS" panose="020B0603020202020204" pitchFamily="34" charset="0"/>
                </a:rPr>
                <a:t>628 Long Point Rd.</a:t>
              </a:r>
            </a:p>
            <a:p>
              <a:pPr algn="ctr"/>
              <a:r>
                <a:rPr lang="en-US" sz="700" dirty="0">
                  <a:solidFill>
                    <a:schemeClr val="tx2"/>
                  </a:solidFill>
                  <a:latin typeface="Trebuchet MS" panose="020B0603020202020204" pitchFamily="34" charset="0"/>
                </a:rPr>
                <a:t>Mt Pleasant, SC 29464-3032</a:t>
              </a:r>
            </a:p>
          </p:txBody>
        </p:sp>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04607" y="7649270"/>
            <a:ext cx="1327372" cy="884299"/>
          </a:xfrm>
          <a:prstGeom prst="rect">
            <a:avLst/>
          </a:prstGeom>
          <a:ln w="19050">
            <a:noFill/>
          </a:ln>
        </p:spPr>
      </p:pic>
      <p:pic>
        <p:nvPicPr>
          <p:cNvPr id="6" name="Picture 5"/>
          <p:cNvPicPr>
            <a:picLocks/>
          </p:cNvPicPr>
          <p:nvPr/>
        </p:nvPicPr>
        <p:blipFill>
          <a:blip r:embed="rId5" cstate="print">
            <a:extLst>
              <a:ext uri="{28A0092B-C50C-407E-A947-70E740481C1C}">
                <a14:useLocalDpi xmlns:a14="http://schemas.microsoft.com/office/drawing/2010/main" val="0"/>
              </a:ext>
            </a:extLst>
          </a:blip>
          <a:srcRect/>
          <a:stretch/>
        </p:blipFill>
        <p:spPr>
          <a:xfrm>
            <a:off x="3448727" y="7648961"/>
            <a:ext cx="1326447" cy="884914"/>
          </a:xfrm>
          <a:prstGeom prst="rect">
            <a:avLst/>
          </a:prstGeom>
          <a:ln w="19050">
            <a:noFill/>
          </a:ln>
        </p:spPr>
      </p:pic>
      <p:pic>
        <p:nvPicPr>
          <p:cNvPr id="19" name="Picture 18"/>
          <p:cNvPicPr>
            <a:picLocks/>
          </p:cNvPicPr>
          <p:nvPr/>
        </p:nvPicPr>
        <p:blipFill>
          <a:blip r:embed="rId6" cstate="print">
            <a:extLst>
              <a:ext uri="{28A0092B-C50C-407E-A947-70E740481C1C}">
                <a14:useLocalDpi xmlns:a14="http://schemas.microsoft.com/office/drawing/2010/main" val="0"/>
              </a:ext>
            </a:extLst>
          </a:blip>
          <a:srcRect/>
          <a:stretch/>
        </p:blipFill>
        <p:spPr>
          <a:xfrm>
            <a:off x="5019862" y="7648961"/>
            <a:ext cx="1327372" cy="884914"/>
          </a:xfrm>
          <a:prstGeom prst="rect">
            <a:avLst/>
          </a:prstGeom>
          <a:ln w="19050">
            <a:noFill/>
          </a:ln>
        </p:spPr>
      </p:pic>
      <p:sp>
        <p:nvSpPr>
          <p:cNvPr id="23" name="Rectangle 22"/>
          <p:cNvSpPr/>
          <p:nvPr/>
        </p:nvSpPr>
        <p:spPr>
          <a:xfrm>
            <a:off x="0" y="0"/>
            <a:ext cx="8229600" cy="477054"/>
          </a:xfrm>
          <a:prstGeom prst="rect">
            <a:avLst/>
          </a:prstGeom>
        </p:spPr>
        <p:txBody>
          <a:bodyPr wrap="square">
            <a:spAutoFit/>
          </a:bodyPr>
          <a:lstStyle/>
          <a:p>
            <a:pPr algn="ctr"/>
            <a:r>
              <a:rPr lang="en-US" sz="2500" b="1" i="1">
                <a:solidFill>
                  <a:schemeClr val="tx2"/>
                </a:solidFill>
                <a:latin typeface="Trebuchet MS" panose="020B0603020202020204" pitchFamily="34" charset="0"/>
              </a:rPr>
              <a:t>Amazing Pondside </a:t>
            </a:r>
            <a:r>
              <a:rPr lang="en-US" sz="2500" b="1" i="1" dirty="0">
                <a:solidFill>
                  <a:schemeClr val="tx2"/>
                </a:solidFill>
                <a:latin typeface="Trebuchet MS" panose="020B0603020202020204" pitchFamily="34" charset="0"/>
              </a:rPr>
              <a:t>Lot &amp; Home ~ Privacy Abounds</a:t>
            </a: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876667" y="7648962"/>
            <a:ext cx="1327372" cy="884914"/>
          </a:xfrm>
          <a:prstGeom prst="rect">
            <a:avLst/>
          </a:prstGeom>
          <a:ln w="19050">
            <a:noFill/>
          </a:ln>
        </p:spPr>
      </p:pic>
      <p:pic>
        <p:nvPicPr>
          <p:cNvPr id="31" name="Picture 30"/>
          <p:cNvPicPr>
            <a:picLocks/>
          </p:cNvPicPr>
          <p:nvPr/>
        </p:nvPicPr>
        <p:blipFill>
          <a:blip r:embed="rId8" cstate="print">
            <a:extLst>
              <a:ext uri="{28A0092B-C50C-407E-A947-70E740481C1C}">
                <a14:useLocalDpi xmlns:a14="http://schemas.microsoft.com/office/drawing/2010/main" val="0"/>
              </a:ext>
            </a:extLst>
          </a:blip>
          <a:srcRect/>
          <a:stretch/>
        </p:blipFill>
        <p:spPr>
          <a:xfrm>
            <a:off x="6591921" y="7648960"/>
            <a:ext cx="1326448" cy="884915"/>
          </a:xfrm>
          <a:prstGeom prst="rect">
            <a:avLst/>
          </a:prstGeom>
          <a:ln w="19050">
            <a:noFill/>
          </a:ln>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rcRect/>
          <a:stretch/>
        </p:blipFill>
        <p:spPr>
          <a:xfrm>
            <a:off x="304607" y="581758"/>
            <a:ext cx="3761126" cy="2509163"/>
          </a:xfrm>
          <a:prstGeom prst="rect">
            <a:avLst/>
          </a:prstGeom>
          <a:ln w="3175">
            <a:noFill/>
          </a:ln>
          <a:effectLst/>
        </p:spPr>
      </p:pic>
      <p:pic>
        <p:nvPicPr>
          <p:cNvPr id="22" name="Picture 21">
            <a:extLst>
              <a:ext uri="{FF2B5EF4-FFF2-40B4-BE49-F238E27FC236}">
                <a16:creationId xmlns:a16="http://schemas.microsoft.com/office/drawing/2014/main" id="{5305E6F8-ACA6-45D5-BF54-8A350DE08B3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157243" y="581758"/>
            <a:ext cx="3761126" cy="2509163"/>
          </a:xfrm>
          <a:prstGeom prst="rect">
            <a:avLst/>
          </a:prstGeom>
          <a:ln w="3175">
            <a:noFill/>
          </a:ln>
          <a:effectLst/>
        </p:spPr>
      </p:pic>
      <p:pic>
        <p:nvPicPr>
          <p:cNvPr id="25" name="Picture 24">
            <a:extLst>
              <a:ext uri="{FF2B5EF4-FFF2-40B4-BE49-F238E27FC236}">
                <a16:creationId xmlns:a16="http://schemas.microsoft.com/office/drawing/2014/main" id="{63BBBEA1-5179-4EFC-BBA1-4C79B9C94ED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04607" y="3229949"/>
            <a:ext cx="1327372" cy="884299"/>
          </a:xfrm>
          <a:prstGeom prst="rect">
            <a:avLst/>
          </a:prstGeom>
          <a:ln w="19050">
            <a:noFill/>
          </a:ln>
        </p:spPr>
      </p:pic>
      <p:pic>
        <p:nvPicPr>
          <p:cNvPr id="26" name="Picture 25">
            <a:extLst>
              <a:ext uri="{FF2B5EF4-FFF2-40B4-BE49-F238E27FC236}">
                <a16:creationId xmlns:a16="http://schemas.microsoft.com/office/drawing/2014/main" id="{23A357A0-FAA5-4CB9-834A-059C61EA548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5019399" y="3229949"/>
            <a:ext cx="1327372" cy="884299"/>
          </a:xfrm>
          <a:prstGeom prst="rect">
            <a:avLst/>
          </a:prstGeom>
          <a:ln w="19050">
            <a:noFill/>
          </a:ln>
        </p:spPr>
      </p:pic>
      <p:pic>
        <p:nvPicPr>
          <p:cNvPr id="27" name="Picture 26">
            <a:extLst>
              <a:ext uri="{FF2B5EF4-FFF2-40B4-BE49-F238E27FC236}">
                <a16:creationId xmlns:a16="http://schemas.microsoft.com/office/drawing/2014/main" id="{FD80EF3F-BB96-4CD5-920C-D39C261CD621}"/>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876205" y="3229949"/>
            <a:ext cx="1327372" cy="884299"/>
          </a:xfrm>
          <a:prstGeom prst="rect">
            <a:avLst/>
          </a:prstGeom>
          <a:ln w="19050">
            <a:noFill/>
          </a:ln>
        </p:spPr>
      </p:pic>
      <p:pic>
        <p:nvPicPr>
          <p:cNvPr id="28" name="Picture 27">
            <a:extLst>
              <a:ext uri="{FF2B5EF4-FFF2-40B4-BE49-F238E27FC236}">
                <a16:creationId xmlns:a16="http://schemas.microsoft.com/office/drawing/2014/main" id="{DC76DF26-D0A5-4D7C-AC2C-9F6348BC258A}"/>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590997" y="3229949"/>
            <a:ext cx="1327372" cy="884299"/>
          </a:xfrm>
          <a:prstGeom prst="rect">
            <a:avLst/>
          </a:prstGeom>
          <a:ln w="19050">
            <a:noFill/>
          </a:ln>
        </p:spPr>
      </p:pic>
      <p:pic>
        <p:nvPicPr>
          <p:cNvPr id="29" name="Picture 28">
            <a:extLst>
              <a:ext uri="{FF2B5EF4-FFF2-40B4-BE49-F238E27FC236}">
                <a16:creationId xmlns:a16="http://schemas.microsoft.com/office/drawing/2014/main" id="{2418CB63-63C2-4D72-828B-F8F39113175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3447802" y="3229949"/>
            <a:ext cx="1327372" cy="884299"/>
          </a:xfrm>
          <a:prstGeom prst="rect">
            <a:avLst/>
          </a:prstGeom>
          <a:ln w="19050">
            <a:noFill/>
          </a:ln>
        </p:spPr>
      </p:pic>
      <p:sp>
        <p:nvSpPr>
          <p:cNvPr id="24" name="Rectangle 23">
            <a:extLst>
              <a:ext uri="{FF2B5EF4-FFF2-40B4-BE49-F238E27FC236}">
                <a16:creationId xmlns:a16="http://schemas.microsoft.com/office/drawing/2014/main" id="{7F76FF1D-7B7B-44C0-BE7B-16B0FFDEE98F}"/>
              </a:ext>
            </a:extLst>
          </p:cNvPr>
          <p:cNvSpPr/>
          <p:nvPr/>
        </p:nvSpPr>
        <p:spPr>
          <a:xfrm>
            <a:off x="8458200" y="2854047"/>
            <a:ext cx="3542143" cy="307777"/>
          </a:xfrm>
          <a:prstGeom prst="rect">
            <a:avLst/>
          </a:prstGeom>
        </p:spPr>
        <p:txBody>
          <a:bodyPr wrap="square">
            <a:spAutoFit/>
          </a:bodyPr>
          <a:lstStyle/>
          <a:p>
            <a:r>
              <a:rPr lang="en-US" sz="1400" i="1" dirty="0">
                <a:solidFill>
                  <a:schemeClr val="bg1"/>
                </a:solidFill>
                <a:effectLst>
                  <a:outerShdw blurRad="50800" dist="38100" dir="5400000" algn="t" rotWithShape="0">
                    <a:prstClr val="black">
                      <a:alpha val="40000"/>
                    </a:prstClr>
                  </a:outerShdw>
                </a:effectLst>
                <a:latin typeface="Trebuchet MS" panose="020B0603020202020204" pitchFamily="34" charset="0"/>
              </a:rPr>
              <a:t>Community Dock</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990</TotalTime>
  <Words>252</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1443 N Cardinal Hill Drive Cardinal Hill | Mount Pleasant, SC 29466 | MLS# 20013521 | $795,000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34</cp:revision>
  <dcterms:created xsi:type="dcterms:W3CDTF">2006-08-16T00:00:00Z</dcterms:created>
  <dcterms:modified xsi:type="dcterms:W3CDTF">2020-06-05T13:12:44Z</dcterms:modified>
</cp:coreProperties>
</file>