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0" y="-30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7/6/2020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504" y="5147600"/>
            <a:ext cx="7772592" cy="2456746"/>
          </a:xfrm>
        </p:spPr>
        <p:txBody>
          <a:bodyPr anchor="ctr">
            <a:noAutofit/>
          </a:bodyPr>
          <a:lstStyle/>
          <a:p>
            <a:r>
              <a:rPr lang="en-US" sz="1100" dirty="0">
                <a:solidFill>
                  <a:schemeClr val="tx2">
                    <a:lumMod val="75000"/>
                  </a:schemeClr>
                </a:solidFill>
                <a:latin typeface="Trebuchet MS" panose="020B0603020202020204" pitchFamily="34" charset="0"/>
              </a:rPr>
              <a:t>Great opportunity to own a large one acre lot with nice privacy and wooded lot in the gated community of Cardinal Hill. Lovely porches on the front and the rear of the house to enjoy the great outdoors. The front porch welcomes you with lots of light and mature landscaping. The open foyer invites you into beautiful family and dining rooms with hardwoods, vaulted ceilings and fireplace. The home is a one level with large master bedroom, oversized bathroom and closet. The other two bedrooms are on the opposite of the home for privacy and has updated bathroom. The home has a bright sun room overlooking the pond to enjoy the abundance of wildlife.</a:t>
            </a:r>
          </a:p>
          <a:p>
            <a:endParaRPr lang="en-US" sz="1100" dirty="0">
              <a:solidFill>
                <a:schemeClr val="tx2">
                  <a:lumMod val="75000"/>
                </a:schemeClr>
              </a:solidFill>
              <a:latin typeface="Trebuchet MS" panose="020B0603020202020204" pitchFamily="34" charset="0"/>
            </a:endParaRPr>
          </a:p>
          <a:p>
            <a:r>
              <a:rPr lang="en-US" sz="1100" dirty="0">
                <a:solidFill>
                  <a:schemeClr val="tx2">
                    <a:lumMod val="75000"/>
                  </a:schemeClr>
                </a:solidFill>
                <a:latin typeface="Trebuchet MS" panose="020B0603020202020204" pitchFamily="34" charset="0"/>
              </a:rPr>
              <a:t>The home also has welcoming eat in kitchen overlooking the great room. Hardwood floors in main living areas and carpet in the bedrooms. Spacious two car garage with finished room over the garage with half bath, which makes for a great art studio, office, or a fourth bedroom.</a:t>
            </a:r>
          </a:p>
          <a:p>
            <a:endParaRPr lang="en-US" sz="1100" dirty="0">
              <a:solidFill>
                <a:schemeClr val="tx2">
                  <a:lumMod val="75000"/>
                </a:schemeClr>
              </a:solidFill>
              <a:latin typeface="Trebuchet MS" panose="020B0603020202020204" pitchFamily="34" charset="0"/>
            </a:endParaRPr>
          </a:p>
          <a:p>
            <a:r>
              <a:rPr lang="en-US" sz="1100" dirty="0">
                <a:solidFill>
                  <a:schemeClr val="tx2">
                    <a:lumMod val="75000"/>
                  </a:schemeClr>
                </a:solidFill>
                <a:latin typeface="Trebuchet MS" panose="020B0603020202020204" pitchFamily="34" charset="0"/>
              </a:rPr>
              <a:t>The backyard deck also has a built in kitchen with grill and sink for ease of cooking and enjoying the outdoors. Additionally, the home has a built in generator off the garage. This community is very private and is gated. There is a community dock that is on </a:t>
            </a:r>
            <a:r>
              <a:rPr lang="en-US" sz="1100" dirty="0" err="1">
                <a:solidFill>
                  <a:schemeClr val="tx2">
                    <a:lumMod val="75000"/>
                  </a:schemeClr>
                </a:solidFill>
                <a:latin typeface="Trebuchet MS" panose="020B0603020202020204" pitchFamily="34" charset="0"/>
              </a:rPr>
              <a:t>Horlbeck</a:t>
            </a:r>
            <a:r>
              <a:rPr lang="en-US" sz="1100" dirty="0">
                <a:solidFill>
                  <a:schemeClr val="tx2">
                    <a:lumMod val="75000"/>
                  </a:schemeClr>
                </a:solidFill>
                <a:latin typeface="Trebuchet MS" panose="020B0603020202020204" pitchFamily="34" charset="0"/>
              </a:rPr>
              <a:t> Creek.</a:t>
            </a:r>
            <a:endParaRPr lang="en-US" sz="1050" i="1" dirty="0">
              <a:solidFill>
                <a:schemeClr val="tx2">
                  <a:lumMod val="75000"/>
                </a:schemeClr>
              </a:solidFill>
              <a:latin typeface="Trebuchet MS" panose="020B0603020202020204" pitchFamily="34" charset="0"/>
            </a:endParaRPr>
          </a:p>
        </p:txBody>
      </p:sp>
      <p:sp>
        <p:nvSpPr>
          <p:cNvPr id="2" name="Title 1"/>
          <p:cNvSpPr>
            <a:spLocks noGrp="1"/>
          </p:cNvSpPr>
          <p:nvPr>
            <p:ph type="ctrTitle"/>
          </p:nvPr>
        </p:nvSpPr>
        <p:spPr>
          <a:xfrm>
            <a:off x="307920" y="4390002"/>
            <a:ext cx="7613761" cy="712676"/>
          </a:xfrm>
        </p:spPr>
        <p:txBody>
          <a:bodyPr anchor="t">
            <a:noAutofit/>
            <a:scene3d>
              <a:camera prst="orthographicFront"/>
              <a:lightRig rig="soft" dir="t">
                <a:rot lat="0" lon="0" rev="17220000"/>
              </a:lightRig>
            </a:scene3d>
            <a:sp3d prstMaterial="softEdge"/>
          </a:bodyPr>
          <a:lstStyle/>
          <a:p>
            <a: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1443 N Cardinal Hill Drive</a:t>
            </a:r>
            <a:b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br>
            <a:r>
              <a:rPr lang="en-US" sz="1700" b="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Cardinal Hill | Mount Pleasant, SC 29466 | MLS# 20013521 | $775,000</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95140" y="8768150"/>
            <a:ext cx="1823229" cy="1215284"/>
          </a:xfrm>
          <a:prstGeom prst="rect">
            <a:avLst/>
          </a:prstGeom>
        </p:spPr>
      </p:pic>
      <p:sp>
        <p:nvSpPr>
          <p:cNvPr id="17" name="Rectangle 16"/>
          <p:cNvSpPr/>
          <p:nvPr/>
        </p:nvSpPr>
        <p:spPr>
          <a:xfrm>
            <a:off x="454914" y="8767935"/>
            <a:ext cx="7315199" cy="1215717"/>
          </a:xfrm>
          <a:prstGeom prst="rect">
            <a:avLst/>
          </a:prstGeom>
        </p:spPr>
        <p:txBody>
          <a:bodyPr wrap="square">
            <a:spAutoFit/>
          </a:bodyPr>
          <a:lstStyle/>
          <a:p>
            <a:pPr algn="ctr"/>
            <a:r>
              <a:rPr lang="en-US" sz="1800" dirty="0">
                <a:solidFill>
                  <a:schemeClr val="tx2"/>
                </a:solidFill>
                <a:effectLst>
                  <a:outerShdw blurRad="38100" dist="38100" dir="2700000" algn="tl">
                    <a:srgbClr val="000000">
                      <a:alpha val="43137"/>
                    </a:srgbClr>
                  </a:outerShdw>
                </a:effectLst>
                <a:latin typeface="Trebuchet MS" panose="020B0603020202020204" pitchFamily="34" charset="0"/>
              </a:rPr>
              <a:t>Charla McDonald</a:t>
            </a:r>
            <a:br>
              <a:rPr lang="en-US" sz="1800" dirty="0">
                <a:solidFill>
                  <a:schemeClr val="tx2"/>
                </a:solidFill>
                <a:effectLst>
                  <a:outerShdw blurRad="38100" dist="38100" dir="2700000" algn="tl">
                    <a:srgbClr val="000000">
                      <a:alpha val="43137"/>
                    </a:srgbClr>
                  </a:outerShdw>
                </a:effectLst>
                <a:latin typeface="Trebuchet MS" panose="020B0603020202020204" pitchFamily="34" charset="0"/>
              </a:rPr>
            </a:br>
            <a:endParaRPr lang="en-US" sz="1100" dirty="0">
              <a:solidFill>
                <a:schemeClr val="tx2"/>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Cell - (843) 343-1456</a:t>
            </a:r>
          </a:p>
          <a:p>
            <a:pPr algn="ctr"/>
            <a:endParaRPr lang="en-US" sz="1100" dirty="0">
              <a:solidFill>
                <a:schemeClr val="tx2"/>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cmcdonald@carolinaone.com</a:t>
            </a:r>
          </a:p>
          <a:p>
            <a:pPr algn="ct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charlamcdonaldproperties.com</a:t>
            </a:r>
          </a:p>
        </p:txBody>
      </p:sp>
      <p:grpSp>
        <p:nvGrpSpPr>
          <p:cNvPr id="8" name="Group 7">
            <a:extLst>
              <a:ext uri="{FF2B5EF4-FFF2-40B4-BE49-F238E27FC236}">
                <a16:creationId xmlns:a16="http://schemas.microsoft.com/office/drawing/2014/main" id="{1A9ED482-FD1D-4967-9ABC-4B92B277A50F}"/>
              </a:ext>
            </a:extLst>
          </p:cNvPr>
          <p:cNvGrpSpPr/>
          <p:nvPr/>
        </p:nvGrpSpPr>
        <p:grpSpPr>
          <a:xfrm>
            <a:off x="304800" y="8767934"/>
            <a:ext cx="1524000" cy="1215717"/>
            <a:chOff x="457200" y="8767934"/>
            <a:chExt cx="1524000" cy="121571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28" y="8767934"/>
              <a:ext cx="1045944" cy="719086"/>
            </a:xfrm>
            <a:prstGeom prst="rect">
              <a:avLst/>
            </a:prstGeom>
          </p:spPr>
        </p:pic>
        <p:sp>
          <p:nvSpPr>
            <p:cNvPr id="18" name="Rectangle 17"/>
            <p:cNvSpPr/>
            <p:nvPr/>
          </p:nvSpPr>
          <p:spPr>
            <a:xfrm>
              <a:off x="457200" y="9568153"/>
              <a:ext cx="15240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628 Long Point Rd.</a:t>
              </a:r>
            </a:p>
            <a:p>
              <a:pPr algn="ctr"/>
              <a:r>
                <a:rPr lang="en-US" sz="700" dirty="0">
                  <a:solidFill>
                    <a:schemeClr val="tx2"/>
                  </a:solidFill>
                  <a:latin typeface="Trebuchet MS" panose="020B0603020202020204" pitchFamily="34" charset="0"/>
                </a:rPr>
                <a:t>Mt Pleasant, SC 29464-3032</a:t>
              </a: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4607" y="7649270"/>
            <a:ext cx="1327372" cy="884299"/>
          </a:xfrm>
          <a:prstGeom prst="rect">
            <a:avLst/>
          </a:prstGeom>
          <a:ln w="19050">
            <a:noFill/>
          </a:ln>
        </p:spPr>
      </p:pic>
      <p:pic>
        <p:nvPicPr>
          <p:cNvPr id="6" name="Picture 5"/>
          <p:cNvPicPr>
            <a:picLocks/>
          </p:cNvPicPr>
          <p:nvPr/>
        </p:nvPicPr>
        <p:blipFill>
          <a:blip r:embed="rId5" cstate="print">
            <a:extLst>
              <a:ext uri="{28A0092B-C50C-407E-A947-70E740481C1C}">
                <a14:useLocalDpi xmlns:a14="http://schemas.microsoft.com/office/drawing/2010/main" val="0"/>
              </a:ext>
            </a:extLst>
          </a:blip>
          <a:srcRect/>
          <a:stretch/>
        </p:blipFill>
        <p:spPr>
          <a:xfrm>
            <a:off x="3448727" y="7648961"/>
            <a:ext cx="1326447" cy="884914"/>
          </a:xfrm>
          <a:prstGeom prst="rect">
            <a:avLst/>
          </a:prstGeom>
          <a:ln w="19050">
            <a:noFill/>
          </a:ln>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rcRect/>
          <a:stretch/>
        </p:blipFill>
        <p:spPr>
          <a:xfrm>
            <a:off x="5019862" y="7648961"/>
            <a:ext cx="1327372" cy="884914"/>
          </a:xfrm>
          <a:prstGeom prst="rect">
            <a:avLst/>
          </a:prstGeom>
          <a:ln w="19050">
            <a:noFill/>
          </a:ln>
        </p:spPr>
      </p:pic>
      <p:sp>
        <p:nvSpPr>
          <p:cNvPr id="23" name="Rectangle 22"/>
          <p:cNvSpPr/>
          <p:nvPr/>
        </p:nvSpPr>
        <p:spPr>
          <a:xfrm>
            <a:off x="0" y="0"/>
            <a:ext cx="8229600" cy="861774"/>
          </a:xfrm>
          <a:prstGeom prst="rect">
            <a:avLst/>
          </a:prstGeom>
        </p:spPr>
        <p:txBody>
          <a:bodyPr wrap="square">
            <a:spAutoFit/>
          </a:bodyPr>
          <a:lstStyle/>
          <a:p>
            <a:pPr algn="ctr"/>
            <a:r>
              <a:rPr lang="en-US" sz="2400" b="1" i="1" dirty="0">
                <a:solidFill>
                  <a:schemeClr val="tx2"/>
                </a:solidFill>
                <a:latin typeface="Trebuchet MS" panose="020B0603020202020204" pitchFamily="34" charset="0"/>
              </a:rPr>
              <a:t>Price Improvement</a:t>
            </a:r>
          </a:p>
          <a:p>
            <a:pPr algn="ctr"/>
            <a:r>
              <a:rPr lang="en-US" sz="2400" i="1" dirty="0">
                <a:solidFill>
                  <a:schemeClr val="tx2"/>
                </a:solidFill>
                <a:latin typeface="Trebuchet MS" panose="020B0603020202020204" pitchFamily="34" charset="0"/>
              </a:rPr>
              <a:t>Amazing Pondside Lot &amp; Home ~ Privacy Abounds</a:t>
            </a: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76667" y="7648962"/>
            <a:ext cx="1327372" cy="884914"/>
          </a:xfrm>
          <a:prstGeom prst="rect">
            <a:avLst/>
          </a:prstGeom>
          <a:ln w="19050">
            <a:noFill/>
          </a:ln>
        </p:spPr>
      </p:pic>
      <p:pic>
        <p:nvPicPr>
          <p:cNvPr id="31" name="Picture 30"/>
          <p:cNvPicPr>
            <a:picLocks/>
          </p:cNvPicPr>
          <p:nvPr/>
        </p:nvPicPr>
        <p:blipFill>
          <a:blip r:embed="rId8" cstate="print">
            <a:extLst>
              <a:ext uri="{28A0092B-C50C-407E-A947-70E740481C1C}">
                <a14:useLocalDpi xmlns:a14="http://schemas.microsoft.com/office/drawing/2010/main" val="0"/>
              </a:ext>
            </a:extLst>
          </a:blip>
          <a:srcRect/>
          <a:stretch/>
        </p:blipFill>
        <p:spPr>
          <a:xfrm>
            <a:off x="6591921" y="7648960"/>
            <a:ext cx="1326448" cy="884915"/>
          </a:xfrm>
          <a:prstGeom prst="rect">
            <a:avLst/>
          </a:prstGeom>
          <a:ln w="19050">
            <a:noFill/>
          </a:ln>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p:blipFill>
        <p:spPr>
          <a:xfrm>
            <a:off x="304607" y="777240"/>
            <a:ext cx="3761126" cy="2509163"/>
          </a:xfrm>
          <a:prstGeom prst="rect">
            <a:avLst/>
          </a:prstGeom>
          <a:ln w="3175">
            <a:noFill/>
          </a:ln>
          <a:effectLst/>
        </p:spPr>
      </p:pic>
      <p:pic>
        <p:nvPicPr>
          <p:cNvPr id="22" name="Picture 21">
            <a:extLst>
              <a:ext uri="{FF2B5EF4-FFF2-40B4-BE49-F238E27FC236}">
                <a16:creationId xmlns:a16="http://schemas.microsoft.com/office/drawing/2014/main" id="{5305E6F8-ACA6-45D5-BF54-8A350DE08B3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157243" y="777240"/>
            <a:ext cx="3761126" cy="2509163"/>
          </a:xfrm>
          <a:prstGeom prst="rect">
            <a:avLst/>
          </a:prstGeom>
          <a:ln w="3175">
            <a:noFill/>
          </a:ln>
          <a:effectLst/>
        </p:spPr>
      </p:pic>
      <p:pic>
        <p:nvPicPr>
          <p:cNvPr id="25" name="Picture 24">
            <a:extLst>
              <a:ext uri="{FF2B5EF4-FFF2-40B4-BE49-F238E27FC236}">
                <a16:creationId xmlns:a16="http://schemas.microsoft.com/office/drawing/2014/main" id="{63BBBEA1-5179-4EFC-BBA1-4C79B9C94ED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04607" y="3460781"/>
            <a:ext cx="1327372" cy="884299"/>
          </a:xfrm>
          <a:prstGeom prst="rect">
            <a:avLst/>
          </a:prstGeom>
          <a:ln w="19050">
            <a:noFill/>
          </a:ln>
        </p:spPr>
      </p:pic>
      <p:pic>
        <p:nvPicPr>
          <p:cNvPr id="26" name="Picture 25">
            <a:extLst>
              <a:ext uri="{FF2B5EF4-FFF2-40B4-BE49-F238E27FC236}">
                <a16:creationId xmlns:a16="http://schemas.microsoft.com/office/drawing/2014/main" id="{23A357A0-FAA5-4CB9-834A-059C61EA548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5019399" y="3460781"/>
            <a:ext cx="1327372" cy="884299"/>
          </a:xfrm>
          <a:prstGeom prst="rect">
            <a:avLst/>
          </a:prstGeom>
          <a:ln w="19050">
            <a:noFill/>
          </a:ln>
        </p:spPr>
      </p:pic>
      <p:pic>
        <p:nvPicPr>
          <p:cNvPr id="27" name="Picture 26">
            <a:extLst>
              <a:ext uri="{FF2B5EF4-FFF2-40B4-BE49-F238E27FC236}">
                <a16:creationId xmlns:a16="http://schemas.microsoft.com/office/drawing/2014/main" id="{FD80EF3F-BB96-4CD5-920C-D39C261CD621}"/>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76205" y="3460781"/>
            <a:ext cx="1327372" cy="884299"/>
          </a:xfrm>
          <a:prstGeom prst="rect">
            <a:avLst/>
          </a:prstGeom>
          <a:ln w="19050">
            <a:noFill/>
          </a:ln>
        </p:spPr>
      </p:pic>
      <p:pic>
        <p:nvPicPr>
          <p:cNvPr id="28" name="Picture 27">
            <a:extLst>
              <a:ext uri="{FF2B5EF4-FFF2-40B4-BE49-F238E27FC236}">
                <a16:creationId xmlns:a16="http://schemas.microsoft.com/office/drawing/2014/main" id="{DC76DF26-D0A5-4D7C-AC2C-9F6348BC258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590997" y="3460781"/>
            <a:ext cx="1327372" cy="884299"/>
          </a:xfrm>
          <a:prstGeom prst="rect">
            <a:avLst/>
          </a:prstGeom>
          <a:ln w="19050">
            <a:noFill/>
          </a:ln>
        </p:spPr>
      </p:pic>
      <p:pic>
        <p:nvPicPr>
          <p:cNvPr id="29" name="Picture 28">
            <a:extLst>
              <a:ext uri="{FF2B5EF4-FFF2-40B4-BE49-F238E27FC236}">
                <a16:creationId xmlns:a16="http://schemas.microsoft.com/office/drawing/2014/main" id="{2418CB63-63C2-4D72-828B-F8F39113175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3447802" y="3460781"/>
            <a:ext cx="1327372" cy="884299"/>
          </a:xfrm>
          <a:prstGeom prst="rect">
            <a:avLst/>
          </a:prstGeom>
          <a:ln w="19050">
            <a:noFill/>
          </a:ln>
        </p:spPr>
      </p:pic>
      <p:sp>
        <p:nvSpPr>
          <p:cNvPr id="24" name="Rectangle 23">
            <a:extLst>
              <a:ext uri="{FF2B5EF4-FFF2-40B4-BE49-F238E27FC236}">
                <a16:creationId xmlns:a16="http://schemas.microsoft.com/office/drawing/2014/main" id="{7F76FF1D-7B7B-44C0-BE7B-16B0FFDEE98F}"/>
              </a:ext>
            </a:extLst>
          </p:cNvPr>
          <p:cNvSpPr/>
          <p:nvPr/>
        </p:nvSpPr>
        <p:spPr>
          <a:xfrm>
            <a:off x="8458200" y="2854047"/>
            <a:ext cx="3542143" cy="307777"/>
          </a:xfrm>
          <a:prstGeom prst="rect">
            <a:avLst/>
          </a:prstGeom>
        </p:spPr>
        <p:txBody>
          <a:bodyPr wrap="square">
            <a:spAutoFit/>
          </a:bodyPr>
          <a:lstStyle/>
          <a:p>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Community Dock</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999</TotalTime>
  <Words>296</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1443 N Cardinal Hill Drive Cardinal Hill | Mount Pleasant, SC 29466 | MLS# 20013521 | $775,000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35</cp:revision>
  <dcterms:created xsi:type="dcterms:W3CDTF">2006-08-16T00:00:00Z</dcterms:created>
  <dcterms:modified xsi:type="dcterms:W3CDTF">2020-07-06T22:32:13Z</dcterms:modified>
</cp:coreProperties>
</file>