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1663"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614681"/>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New Listing Riverside at Carolina Park</a:t>
            </a:r>
            <a:br>
              <a:rPr lang="en-US" sz="2800" i="1" dirty="0">
                <a:solidFill>
                  <a:schemeClr val="bg2"/>
                </a:solidFill>
                <a:effectLst>
                  <a:outerShdw blurRad="38100" dist="38100" dir="2700000" algn="tl">
                    <a:srgbClr val="000000">
                      <a:alpha val="43137"/>
                    </a:srgbClr>
                  </a:outerShdw>
                </a:effectLst>
                <a:latin typeface="Avenir" panose="02000503040000020003" pitchFamily="2" charset="0"/>
              </a:rPr>
            </a:br>
            <a:r>
              <a:rPr lang="en-US" sz="1600" i="1" dirty="0">
                <a:solidFill>
                  <a:schemeClr val="bg2"/>
                </a:solidFill>
                <a:effectLst>
                  <a:outerShdw blurRad="38100" dist="38100" dir="2700000" algn="tl">
                    <a:srgbClr val="000000">
                      <a:alpha val="43137"/>
                    </a:srgbClr>
                  </a:outerShdw>
                </a:effectLst>
                <a:latin typeface="Avenir" panose="02000503040000020003" pitchFamily="2" charset="0"/>
              </a:rPr>
              <a:t>6 Bedrooms/4.5, Detached FROG With Full Apartment, Quiet Street With Large Wooded Lot</a:t>
            </a:r>
            <a:endParaRPr lang="en-US" sz="2800" i="1" dirty="0">
              <a:solidFill>
                <a:schemeClr val="bg2"/>
              </a:solidFill>
              <a:effectLst>
                <a:outerShdw blurRad="38100" dist="38100" dir="2700000" algn="tl">
                  <a:srgbClr val="000000">
                    <a:alpha val="43137"/>
                  </a:srgbClr>
                </a:outerShdw>
              </a:effectLst>
              <a:latin typeface="Avenir" panose="02000503040000020003" pitchFamily="2" charset="0"/>
            </a:endParaRP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70071"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pic>
        <p:nvPicPr>
          <p:cNvPr id="11" name="Picture 10"/>
          <p:cNvPicPr>
            <a:picLocks/>
          </p:cNvPicPr>
          <p:nvPr/>
        </p:nvPicPr>
        <p:blipFill>
          <a:blip r:embed="rId6" cstate="print">
            <a:extLst>
              <a:ext uri="{28A0092B-C50C-407E-A947-70E740481C1C}">
                <a14:useLocalDpi xmlns:a14="http://schemas.microsoft.com/office/drawing/2010/main" val="0"/>
              </a:ext>
            </a:extLst>
          </a:blip>
          <a:srcRect/>
          <a:stretch/>
        </p:blipFill>
        <p:spPr>
          <a:xfrm>
            <a:off x="1772767"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7" cstate="print">
            <a:extLst>
              <a:ext uri="{28A0092B-C50C-407E-A947-70E740481C1C}">
                <a14:useLocalDpi xmlns:a14="http://schemas.microsoft.com/office/drawing/2010/main" val="0"/>
              </a:ext>
            </a:extLst>
          </a:blip>
          <a:srcRect/>
          <a:stretch/>
        </p:blipFill>
        <p:spPr>
          <a:xfrm>
            <a:off x="3430340" y="8229897"/>
            <a:ext cx="1370707" cy="913805"/>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rcRect/>
          <a:stretch/>
        </p:blipFill>
        <p:spPr>
          <a:xfrm>
            <a:off x="1770400" y="399888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rcRect/>
          <a:stretch/>
        </p:blipFill>
        <p:spPr>
          <a:xfrm>
            <a:off x="115640" y="4000072"/>
            <a:ext cx="1369812" cy="913208"/>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0" cstate="print">
            <a:extLst>
              <a:ext uri="{28A0092B-C50C-407E-A947-70E740481C1C}">
                <a14:useLocalDpi xmlns:a14="http://schemas.microsoft.com/office/drawing/2010/main" val="0"/>
              </a:ext>
            </a:extLst>
          </a:blip>
          <a:srcRect/>
          <a:stretch/>
        </p:blipFill>
        <p:spPr>
          <a:xfrm>
            <a:off x="5082570" y="4002491"/>
            <a:ext cx="1366183" cy="910789"/>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1" cstate="print">
            <a:extLst>
              <a:ext uri="{28A0092B-C50C-407E-A947-70E740481C1C}">
                <a14:useLocalDpi xmlns:a14="http://schemas.microsoft.com/office/drawing/2010/main" val="0"/>
              </a:ext>
            </a:extLst>
          </a:blip>
          <a:srcRect/>
          <a:stretch/>
        </p:blipFill>
        <p:spPr>
          <a:xfrm>
            <a:off x="3426948" y="3999794"/>
            <a:ext cx="1370229" cy="913486"/>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2" cstate="print">
            <a:extLst>
              <a:ext uri="{28A0092B-C50C-407E-A947-70E740481C1C}">
                <a14:useLocalDpi xmlns:a14="http://schemas.microsoft.com/office/drawing/2010/main" val="0"/>
              </a:ext>
            </a:extLst>
          </a:blip>
          <a:srcRect/>
          <a:stretch/>
        </p:blipFill>
        <p:spPr>
          <a:xfrm>
            <a:off x="6734147" y="3998880"/>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3" cstate="print">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190272"/>
            <a:ext cx="7772400" cy="738664"/>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1448 Gunnison Street</a:t>
            </a:r>
          </a:p>
          <a:p>
            <a:pPr algn="ctr"/>
            <a:r>
              <a:rPr lang="en-US" sz="1800" dirty="0">
                <a:solidFill>
                  <a:schemeClr val="bg1">
                    <a:lumMod val="75000"/>
                    <a:lumOff val="25000"/>
                  </a:schemeClr>
                </a:solidFill>
                <a:latin typeface="Avenir" panose="02000503040000020003" pitchFamily="2" charset="0"/>
              </a:rPr>
              <a:t>Carolina Park | Mount Pleasant, SC 29466 | MLS# 23017995 | $1,550,000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88514" y="8231291"/>
            <a:ext cx="1364740" cy="909827"/>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5640" y="707719"/>
            <a:ext cx="3657600" cy="2435230"/>
          </a:xfrm>
          <a:prstGeom prst="rect">
            <a:avLst/>
          </a:prstGeom>
          <a:ln>
            <a:noFill/>
          </a:ln>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4450526" y="707719"/>
            <a:ext cx="3655221" cy="2435229"/>
          </a:xfrm>
          <a:prstGeom prst="rect">
            <a:avLst/>
          </a:prstGeom>
          <a:ln>
            <a:noFill/>
          </a:ln>
          <a:effectLst/>
        </p:spPr>
      </p:pic>
      <p:sp>
        <p:nvSpPr>
          <p:cNvPr id="3" name="Subtitle 2"/>
          <p:cNvSpPr>
            <a:spLocks noGrp="1"/>
          </p:cNvSpPr>
          <p:nvPr>
            <p:ph type="subTitle" idx="1"/>
          </p:nvPr>
        </p:nvSpPr>
        <p:spPr>
          <a:xfrm>
            <a:off x="0" y="4984416"/>
            <a:ext cx="8229600" cy="3174046"/>
          </a:xfrm>
        </p:spPr>
        <p:txBody>
          <a:bodyPr anchor="ctr">
            <a:noAutofit/>
          </a:bodyPr>
          <a:lstStyle/>
          <a:p>
            <a:r>
              <a:rPr lang="en-US" sz="750" dirty="0">
                <a:solidFill>
                  <a:schemeClr val="bg1"/>
                </a:solidFill>
                <a:latin typeface="Avenir" panose="02000503040000020003" pitchFamily="2" charset="0"/>
              </a:rPr>
              <a:t>This elegant home was expertly designed and evokes the true feel of the Lowcountry lifestyle with light-filled living spaces, upscale finishes, exceptional craftmanship, and tranquil outdoor living. Custom built by award-winning local builder, Cline Homes, this home is situated on a quiet street with mature trees and lush landscaping in the exclusive enclave of Riverside in Carolina Park. The sizeable private backyard is a sanctuary for nature and backs up to woods. This home offers an ideal location which is just a short walk, bike or golf cart ride, to local schools, amenities, restaurants and shopping.</a:t>
            </a:r>
          </a:p>
          <a:p>
            <a:r>
              <a:rPr lang="en-US" sz="750" dirty="0">
                <a:solidFill>
                  <a:schemeClr val="bg1"/>
                </a:solidFill>
                <a:latin typeface="Avenir" panose="02000503040000020003" pitchFamily="2" charset="0"/>
              </a:rPr>
              <a:t>The inviting front porch is a fabulous place to enjoy a nice Charleston breeze in the morning and evenings. Entering the foyer you will find 10' ceilings, customized crown moldings and decorative wall moldings, classic hardwood flooring, as well as plantation shutters throughout. There is a separate formal dining room that can also be used as a home office or a living room. A butler's pantry is located between the dining and kitchen as well as a large walk-in pantry.</a:t>
            </a:r>
          </a:p>
          <a:p>
            <a:r>
              <a:rPr lang="en-US" sz="750" dirty="0">
                <a:solidFill>
                  <a:schemeClr val="bg1"/>
                </a:solidFill>
                <a:latin typeface="Avenir" panose="02000503040000020003" pitchFamily="2" charset="0"/>
              </a:rPr>
              <a:t>The gourmet kitchen offers an eat-in dining space overlooking the backyard, oversized kitchen island, gas range, and high-end appliances. The family room includes a coffered ceiling, built-ins and cabinetry, and a gas fireplace. The spacious screened in back porch is a perfect place to enjoy al fresco dining and your private backyard. The open-floor plan which flows nicely to the outdoor living offers a lovely layout for entertaining.</a:t>
            </a:r>
          </a:p>
          <a:p>
            <a:r>
              <a:rPr lang="en-US" sz="750" dirty="0">
                <a:solidFill>
                  <a:schemeClr val="bg1"/>
                </a:solidFill>
                <a:latin typeface="Avenir" panose="02000503040000020003" pitchFamily="2" charset="0"/>
              </a:rPr>
              <a:t>The private master suite is located off of the family room and offers nice views of the backyard. The master bathroom includes his and her sinks, a soaking tub, a seamless glass tiled shower, and a walk-in master closet. There is access to the laundry room from the hall downstairs and master bathroom.</a:t>
            </a:r>
          </a:p>
          <a:p>
            <a:r>
              <a:rPr lang="en-US" sz="750" dirty="0">
                <a:solidFill>
                  <a:schemeClr val="bg1"/>
                </a:solidFill>
                <a:latin typeface="Avenir" panose="02000503040000020003" pitchFamily="2" charset="0"/>
              </a:rPr>
              <a:t>Upstairs, you will find a large media room that has a closet which can be considered a 5th bedroom. There is an open porch off of this room which would be a nice place to add outdoor seating. The three additional bedrooms upstairs are generous in size as well as the two full bathrooms. One bathroom includes a seamless glass shower between the media/5th bedroom and a front bedroom. There is a Jack and Jill bathroom to include a bathtub between the other two bedrooms, one situated at the front of the home and one in the rear. By the stairs, there is a loft space for a desk or seating and book shelves/built-ins.</a:t>
            </a:r>
          </a:p>
          <a:p>
            <a:r>
              <a:rPr lang="en-US" sz="750" dirty="0">
                <a:solidFill>
                  <a:schemeClr val="bg1"/>
                </a:solidFill>
                <a:latin typeface="Avenir" panose="02000503040000020003" pitchFamily="2" charset="0"/>
              </a:rPr>
              <a:t>The immense backyard offers enough space to add a pool and/or patio, outdoor kitchen. There are two wooded areas on the lot that can be taken down if preferred to add extra grass space.</a:t>
            </a:r>
          </a:p>
          <a:p>
            <a:r>
              <a:rPr lang="en-US" sz="750" dirty="0">
                <a:solidFill>
                  <a:schemeClr val="bg1"/>
                </a:solidFill>
                <a:latin typeface="Avenir" panose="02000503040000020003" pitchFamily="2" charset="0"/>
              </a:rPr>
              <a:t>The two-car detached garage includes a full apartment style mother in-law/guest suite, which is very unique to find in this neighborhood. You will find a private entrance leading up the space. There is a separate living room, kitchen with appliances, pantry, full bathroom, and a separate bedroom.</a:t>
            </a:r>
          </a:p>
          <a:p>
            <a:r>
              <a:rPr lang="en-US" sz="750" dirty="0">
                <a:solidFill>
                  <a:schemeClr val="bg1"/>
                </a:solidFill>
                <a:latin typeface="Avenir" panose="02000503040000020003" pitchFamily="2" charset="0"/>
              </a:rPr>
              <a:t>With its convenient Mt. Pleasant address, abundant natural beauty, and endless array of amenities, including the new Lake Club featuring a resort-style pool, wood framed picnic pavilion, and fire pit overlooking scenic Bolden Lake, you will not run out of things to do! Residents also have access to an outdoor kitchen, a second swimming pool located in the Village and available to join, playground, tennis courts, pickleball courts, an open-air pavilion, dog park, the Great Lawn, miles of walking trails and future Riverside crabbing dock.</a:t>
            </a:r>
          </a:p>
          <a:p>
            <a:r>
              <a:rPr lang="en-US" sz="750" dirty="0">
                <a:solidFill>
                  <a:schemeClr val="bg1"/>
                </a:solidFill>
                <a:latin typeface="Avenir" panose="02000503040000020003" pitchFamily="2" charset="0"/>
              </a:rPr>
              <a:t>The Bend shopping development includes restaurants, coffee shop, wine bar, yoga, hair and nail salon, golf cart shop and other local businesses and is just a golf cart ride away.</a:t>
            </a:r>
          </a:p>
          <a:p>
            <a:r>
              <a:rPr lang="en-US" sz="750" dirty="0">
                <a:solidFill>
                  <a:schemeClr val="bg1"/>
                </a:solidFill>
                <a:latin typeface="Avenir" panose="02000503040000020003" pitchFamily="2" charset="0"/>
              </a:rPr>
              <a:t>The regional library, top area schools, hospital, fire station, Sweetgrass pharmacy and Costco are also a short bike ride or golf cart distance away. This home is also only 15 minutes to the Isle of Palms and Sullivans Island, 25 minutes to Downtown Charleston and the Charleston International Airport.</a:t>
            </a:r>
          </a:p>
        </p:txBody>
      </p:sp>
      <p:pic>
        <p:nvPicPr>
          <p:cNvPr id="6" name="Picture 5">
            <a:extLst>
              <a:ext uri="{FF2B5EF4-FFF2-40B4-BE49-F238E27FC236}">
                <a16:creationId xmlns:a16="http://schemas.microsoft.com/office/drawing/2014/main" id="{30EAF9A7-8C56-F489-6E79-CDADE31364FE}"/>
              </a:ext>
            </a:extLst>
          </p:cNvPr>
          <p:cNvPicPr>
            <a:picLocks/>
          </p:cNvPicPr>
          <p:nvPr/>
        </p:nvPicPr>
        <p:blipFill>
          <a:blip r:embed="rId17" cstate="print">
            <a:extLst>
              <a:ext uri="{28A0092B-C50C-407E-A947-70E740481C1C}">
                <a14:useLocalDpi xmlns:a14="http://schemas.microsoft.com/office/drawing/2010/main" val="0"/>
              </a:ext>
            </a:extLst>
          </a:blip>
          <a:srcRect t="69" b="69"/>
          <a:stretch/>
        </p:blipFill>
        <p:spPr>
          <a:xfrm>
            <a:off x="6734147" y="8229600"/>
            <a:ext cx="1371600" cy="913130"/>
          </a:xfrm>
          <a:prstGeom prst="rect">
            <a:avLst/>
          </a:prstGeom>
          <a:ln>
            <a:noFill/>
          </a:ln>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817</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New Listing Riverside at Carolina Park 6 Bedrooms/4.5, Detached FROG With Full Apartment, Quiet Street With Large Wooded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71</cp:revision>
  <dcterms:created xsi:type="dcterms:W3CDTF">2006-08-16T00:00:00Z</dcterms:created>
  <dcterms:modified xsi:type="dcterms:W3CDTF">2023-08-09T14:31:10Z</dcterms:modified>
</cp:coreProperties>
</file>