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548" y="318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5"/>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379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32262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0599" y="591397"/>
            <a:ext cx="4330144" cy="1258697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45950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9934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16316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82075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3"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3"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2/13/2015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35603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2/13/2015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86624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4562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5"/>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5"/>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17260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7844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9"/>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2/13/2015</a:t>
            </a:fld>
            <a:endParaRPr lang="en-US"/>
          </a:p>
        </p:txBody>
      </p:sp>
      <p:sp>
        <p:nvSpPr>
          <p:cNvPr id="5" name="Footer Placeholder 4"/>
          <p:cNvSpPr>
            <a:spLocks noGrp="1"/>
          </p:cNvSpPr>
          <p:nvPr>
            <p:ph type="ftr" sz="quarter" idx="3"/>
          </p:nvPr>
        </p:nvSpPr>
        <p:spPr>
          <a:xfrm>
            <a:off x="2655570" y="9322649"/>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9"/>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9110456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75000"/>
              </a:schemeClr>
            </a:gs>
            <a:gs pos="50000">
              <a:schemeClr val="tx2">
                <a:lumMod val="50000"/>
                <a:alpha val="50000"/>
              </a:schemeClr>
            </a:gs>
            <a:gs pos="100000">
              <a:schemeClr val="tx2">
                <a:lumMod val="50000"/>
                <a:alpha val="0"/>
              </a:schemeClr>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11572" b="15907"/>
          <a:stretch/>
        </p:blipFill>
        <p:spPr>
          <a:xfrm>
            <a:off x="212614" y="76199"/>
            <a:ext cx="6584629" cy="3581401"/>
          </a:xfrm>
          <a:prstGeom prst="rect">
            <a:avLst/>
          </a:prstGeom>
          <a:ln>
            <a:noFill/>
          </a:ln>
          <a:effectLst>
            <a:softEdge rad="112500"/>
          </a:effectLst>
        </p:spPr>
      </p:pic>
      <p:sp>
        <p:nvSpPr>
          <p:cNvPr id="2" name="Title 1"/>
          <p:cNvSpPr>
            <a:spLocks noGrp="1"/>
          </p:cNvSpPr>
          <p:nvPr>
            <p:ph type="ctrTitle"/>
          </p:nvPr>
        </p:nvSpPr>
        <p:spPr>
          <a:xfrm>
            <a:off x="37828" y="3581400"/>
            <a:ext cx="6934200" cy="1066800"/>
          </a:xfrm>
        </p:spPr>
        <p:txBody>
          <a:bodyPr anchor="ctr">
            <a:noAutofit/>
          </a:bodyPr>
          <a:lstStyle/>
          <a:p>
            <a:r>
              <a:rPr lang="en-US" sz="3200" b="1" dirty="0">
                <a:solidFill>
                  <a:srgbClr val="FFFFFF"/>
                </a:solidFill>
                <a:effectLst>
                  <a:outerShdw blurRad="38100" dist="38100" dir="2700000" algn="tl">
                    <a:srgbClr val="000000">
                      <a:alpha val="43137"/>
                    </a:srgbClr>
                  </a:outerShdw>
                </a:effectLst>
                <a:latin typeface="Cambria" panose="02040503050406030204" pitchFamily="18" charset="0"/>
              </a:rPr>
              <a:t>1453 Seminole Street</a:t>
            </a:r>
            <a:r>
              <a:rPr lang="en-US" sz="2400" dirty="0" smtClean="0">
                <a:solidFill>
                  <a:srgbClr val="FFFFFF"/>
                </a:solidFill>
                <a:effectLst>
                  <a:outerShdw blurRad="38100" dist="38100" dir="2700000" algn="tl">
                    <a:srgbClr val="000000">
                      <a:alpha val="43137"/>
                    </a:srgbClr>
                  </a:outerShdw>
                </a:effectLst>
                <a:latin typeface="Cambria" panose="02040503050406030204" pitchFamily="18" charset="0"/>
              </a:rPr>
              <a:t/>
            </a:r>
            <a:br>
              <a:rPr lang="en-US" sz="2400" dirty="0" smtClean="0">
                <a:solidFill>
                  <a:srgbClr val="FFFFFF"/>
                </a:solidFill>
                <a:effectLst>
                  <a:outerShdw blurRad="38100" dist="38100" dir="2700000" algn="tl">
                    <a:srgbClr val="000000">
                      <a:alpha val="43137"/>
                    </a:srgbClr>
                  </a:outerShdw>
                </a:effectLst>
                <a:latin typeface="Cambria" panose="02040503050406030204" pitchFamily="18" charset="0"/>
              </a:rPr>
            </a:br>
            <a:r>
              <a:rPr lang="en-US" sz="2400" dirty="0" smtClean="0">
                <a:solidFill>
                  <a:srgbClr val="FFFFFF"/>
                </a:solidFill>
                <a:effectLst>
                  <a:outerShdw blurRad="38100" dist="38100" dir="2700000" algn="tl">
                    <a:srgbClr val="000000">
                      <a:alpha val="43137"/>
                    </a:srgbClr>
                  </a:outerShdw>
                </a:effectLst>
                <a:latin typeface="Cambria" panose="02040503050406030204" pitchFamily="18" charset="0"/>
              </a:rPr>
              <a:t>Old Mount </a:t>
            </a:r>
            <a:r>
              <a:rPr lang="en-US" sz="2400" dirty="0">
                <a:solidFill>
                  <a:srgbClr val="FFFFFF"/>
                </a:solidFill>
                <a:effectLst>
                  <a:outerShdw blurRad="38100" dist="38100" dir="2700000" algn="tl">
                    <a:srgbClr val="000000">
                      <a:alpha val="43137"/>
                    </a:srgbClr>
                  </a:outerShdw>
                </a:effectLst>
                <a:latin typeface="Cambria" panose="02040503050406030204" pitchFamily="18" charset="0"/>
              </a:rPr>
              <a:t>Pleasant ~ MLS# 15003188 ~ $395,000</a:t>
            </a:r>
            <a:endParaRPr lang="en-US" sz="2000" b="1" dirty="0">
              <a:solidFill>
                <a:srgbClr val="FFFFFF"/>
              </a:solidFill>
              <a:effectLst>
                <a:outerShdw blurRad="38100" dist="38100" dir="2700000" algn="tl">
                  <a:srgbClr val="000000">
                    <a:alpha val="43137"/>
                  </a:srgbClr>
                </a:outerShdw>
              </a:effectLst>
              <a:latin typeface="Cambria" panose="02040503050406030204" pitchFamily="18" charset="0"/>
            </a:endParaRPr>
          </a:p>
        </p:txBody>
      </p:sp>
      <p:sp>
        <p:nvSpPr>
          <p:cNvPr id="3" name="Subtitle 2"/>
          <p:cNvSpPr>
            <a:spLocks noGrp="1"/>
          </p:cNvSpPr>
          <p:nvPr>
            <p:ph type="subTitle" idx="1"/>
          </p:nvPr>
        </p:nvSpPr>
        <p:spPr>
          <a:xfrm>
            <a:off x="0" y="4648200"/>
            <a:ext cx="7009856" cy="1772700"/>
          </a:xfrm>
        </p:spPr>
        <p:txBody>
          <a:bodyPr anchor="ctr">
            <a:noAutofit/>
          </a:bodyPr>
          <a:lstStyle/>
          <a:p>
            <a:r>
              <a:rPr lang="en-US" sz="1200" dirty="0">
                <a:solidFill>
                  <a:schemeClr val="tx2">
                    <a:lumMod val="50000"/>
                  </a:schemeClr>
                </a:solidFill>
                <a:latin typeface="Cambria" panose="02040503050406030204" pitchFamily="18" charset="0"/>
              </a:rPr>
              <a:t>4BR/2BA in one of the most sought out areas of Mount Pleasant</a:t>
            </a:r>
            <a:r>
              <a:rPr lang="en-US" sz="1200" dirty="0" smtClean="0">
                <a:solidFill>
                  <a:schemeClr val="tx2">
                    <a:lumMod val="50000"/>
                  </a:schemeClr>
                </a:solidFill>
                <a:latin typeface="Cambria" panose="02040503050406030204" pitchFamily="18" charset="0"/>
              </a:rPr>
              <a:t>, SC </a:t>
            </a:r>
            <a:r>
              <a:rPr lang="en-US" sz="1200" dirty="0">
                <a:solidFill>
                  <a:schemeClr val="tx2">
                    <a:lumMod val="50000"/>
                  </a:schemeClr>
                </a:solidFill>
                <a:latin typeface="Cambria" panose="02040503050406030204" pitchFamily="18" charset="0"/>
              </a:rPr>
              <a:t>(no flood insurance required), within walking distance of Mount Pleasant Academy and Moultrie and within a 10 minute drive or biking distance to beach at </a:t>
            </a:r>
            <a:r>
              <a:rPr lang="en-US" sz="1200" dirty="0" err="1">
                <a:solidFill>
                  <a:schemeClr val="tx2">
                    <a:lumMod val="50000"/>
                  </a:schemeClr>
                </a:solidFill>
                <a:latin typeface="Cambria" panose="02040503050406030204" pitchFamily="18" charset="0"/>
              </a:rPr>
              <a:t>Sullivans</a:t>
            </a:r>
            <a:r>
              <a:rPr lang="en-US" sz="1200" dirty="0">
                <a:solidFill>
                  <a:schemeClr val="tx2">
                    <a:lumMod val="50000"/>
                  </a:schemeClr>
                </a:solidFill>
                <a:latin typeface="Cambria" panose="02040503050406030204" pitchFamily="18" charset="0"/>
              </a:rPr>
              <a:t> Island, shopping, parks, Farmers Market, and restaurants...Home is all Brick with vinyl trim and vinyl windows, custom cabinets, original hardwood floors that are in good shape in all rooms except kitchen (vinyl), two baths (tile, and two of the bedrooms (carpet), open family room, Formal Dining room that could be used for office, or playroom, LOTS of windows, Money for </a:t>
            </a:r>
            <a:r>
              <a:rPr lang="en-US" sz="1200" dirty="0" smtClean="0">
                <a:solidFill>
                  <a:schemeClr val="tx2">
                    <a:lumMod val="50000"/>
                  </a:schemeClr>
                </a:solidFill>
                <a:latin typeface="Cambria" panose="02040503050406030204" pitchFamily="18" charset="0"/>
              </a:rPr>
              <a:t>floor </a:t>
            </a:r>
            <a:r>
              <a:rPr lang="en-US" sz="1200" dirty="0">
                <a:solidFill>
                  <a:schemeClr val="tx2">
                    <a:lumMod val="50000"/>
                  </a:schemeClr>
                </a:solidFill>
                <a:latin typeface="Cambria" panose="02040503050406030204" pitchFamily="18" charset="0"/>
              </a:rPr>
              <a:t>replacement will be escrowed at closing and pool could also potentially be filled by seller, Seller will consider making other repairs/changes dependent on price.</a:t>
            </a: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03015" y="8665494"/>
            <a:ext cx="1485900" cy="1114425"/>
          </a:xfrm>
          <a:prstGeom prst="rect">
            <a:avLst/>
          </a:prstGeom>
          <a:ln>
            <a:noFill/>
          </a:ln>
          <a:effectLst>
            <a:softEdge rad="112500"/>
          </a:effectLst>
        </p:spPr>
      </p:pic>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05995" y="7459516"/>
            <a:ext cx="1491860" cy="1118895"/>
          </a:xfrm>
          <a:prstGeom prst="rect">
            <a:avLst/>
          </a:prstGeom>
          <a:ln>
            <a:noFill/>
          </a:ln>
          <a:effectLst>
            <a:softEdge rad="112500"/>
          </a:effectLst>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596842" y="6420900"/>
            <a:ext cx="1600200" cy="1200150"/>
          </a:xfrm>
          <a:prstGeom prst="rect">
            <a:avLst/>
          </a:prstGeom>
          <a:ln>
            <a:noFill/>
          </a:ln>
          <a:effectLst>
            <a:softEdge rad="112500"/>
          </a:effectLst>
        </p:spPr>
      </p:pic>
      <p:pic>
        <p:nvPicPr>
          <p:cNvPr id="17" name="Picture 1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12614" y="6420900"/>
            <a:ext cx="1600200" cy="1200150"/>
          </a:xfrm>
          <a:prstGeom prst="rect">
            <a:avLst/>
          </a:prstGeom>
          <a:ln>
            <a:noFill/>
          </a:ln>
          <a:effectLst>
            <a:softEdge rad="112500"/>
          </a:effectLst>
        </p:spPr>
      </p:pic>
      <p:sp>
        <p:nvSpPr>
          <p:cNvPr id="20" name="Rectangle 19"/>
          <p:cNvSpPr/>
          <p:nvPr/>
        </p:nvSpPr>
        <p:spPr>
          <a:xfrm rot="5400000">
            <a:off x="2456020" y="4767592"/>
            <a:ext cx="10058403" cy="523220"/>
          </a:xfrm>
          <a:prstGeom prst="rect">
            <a:avLst/>
          </a:prstGeom>
        </p:spPr>
        <p:txBody>
          <a:bodyPr wrap="square">
            <a:spAutoFit/>
          </a:bodyPr>
          <a:lstStyle/>
          <a:p>
            <a:pPr algn="ctr"/>
            <a:r>
              <a:rPr lang="en-US" sz="2800" dirty="0">
                <a:solidFill>
                  <a:srgbClr val="FFFF00"/>
                </a:solidFill>
                <a:effectLst>
                  <a:outerShdw blurRad="38100" dist="38100" dir="2700000" algn="tl">
                    <a:srgbClr val="000000">
                      <a:alpha val="43137"/>
                    </a:srgbClr>
                  </a:outerShdw>
                </a:effectLst>
                <a:latin typeface="Cambria" panose="02040503050406030204" pitchFamily="18" charset="0"/>
              </a:rPr>
              <a:t>No Flood Insurance in Old Mount Pleasant, Seller to Replace Roof</a:t>
            </a:r>
          </a:p>
        </p:txBody>
      </p:sp>
      <p:grpSp>
        <p:nvGrpSpPr>
          <p:cNvPr id="5" name="Group 4"/>
          <p:cNvGrpSpPr/>
          <p:nvPr/>
        </p:nvGrpSpPr>
        <p:grpSpPr>
          <a:xfrm>
            <a:off x="1943372" y="9213992"/>
            <a:ext cx="3123113" cy="723275"/>
            <a:chOff x="3886200" y="9213992"/>
            <a:chExt cx="3123113" cy="723275"/>
          </a:xfrm>
        </p:grpSpPr>
        <p:sp>
          <p:nvSpPr>
            <p:cNvPr id="18" name="Rectangle 17"/>
            <p:cNvSpPr/>
            <p:nvPr/>
          </p:nvSpPr>
          <p:spPr>
            <a:xfrm>
              <a:off x="4555499" y="9213992"/>
              <a:ext cx="1786302" cy="723275"/>
            </a:xfrm>
            <a:prstGeom prst="rect">
              <a:avLst/>
            </a:prstGeom>
          </p:spPr>
          <p:txBody>
            <a:bodyPr wrap="square" anchor="ctr">
              <a:spAutoFit/>
            </a:bodyPr>
            <a:lstStyle/>
            <a:p>
              <a:pPr algn="ctr"/>
              <a:r>
                <a:rPr lang="en-US" sz="1100" b="1" dirty="0">
                  <a:solidFill>
                    <a:schemeClr val="tx2">
                      <a:lumMod val="50000"/>
                    </a:schemeClr>
                  </a:solidFill>
                  <a:effectLst>
                    <a:outerShdw blurRad="38100" dist="38100" dir="2700000" algn="tl">
                      <a:srgbClr val="000000">
                        <a:alpha val="43137"/>
                      </a:srgbClr>
                    </a:outerShdw>
                  </a:effectLst>
                  <a:latin typeface="Cambria" panose="02040503050406030204" pitchFamily="18" charset="0"/>
                </a:rPr>
                <a:t>Cheryll Woods-Flowers </a:t>
              </a:r>
            </a:p>
            <a:p>
              <a:pPr algn="ctr"/>
              <a:r>
                <a:rPr lang="en-US" sz="10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rPr>
                <a:t>ABR, e-Certified, SHS</a:t>
              </a:r>
            </a:p>
            <a:p>
              <a:pPr algn="ctr"/>
              <a:r>
                <a:rPr lang="en-US" sz="1000" dirty="0" smtClean="0">
                  <a:solidFill>
                    <a:schemeClr val="tx2">
                      <a:lumMod val="50000"/>
                    </a:schemeClr>
                  </a:solidFill>
                  <a:effectLst>
                    <a:outerShdw blurRad="38100" dist="38100" dir="2700000" algn="tl">
                      <a:srgbClr val="000000">
                        <a:alpha val="43137"/>
                      </a:srgbClr>
                    </a:outerShdw>
                  </a:effectLst>
                  <a:latin typeface="Cambria" panose="02040503050406030204" pitchFamily="18" charset="0"/>
                </a:rPr>
                <a:t>(</a:t>
              </a:r>
              <a:r>
                <a:rPr lang="en-US" sz="10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rPr>
                <a:t>843) 442-2219</a:t>
              </a:r>
            </a:p>
            <a:p>
              <a:pPr algn="ctr"/>
              <a:r>
                <a:rPr lang="en-US" sz="1000" dirty="0" smtClean="0">
                  <a:solidFill>
                    <a:schemeClr val="tx2">
                      <a:lumMod val="50000"/>
                    </a:schemeClr>
                  </a:solidFill>
                  <a:effectLst>
                    <a:outerShdw blurRad="38100" dist="38100" dir="2700000" algn="tl">
                      <a:srgbClr val="000000">
                        <a:alpha val="43137"/>
                      </a:srgbClr>
                    </a:outerShdw>
                  </a:effectLst>
                  <a:latin typeface="Cambria" panose="02040503050406030204" pitchFamily="18" charset="0"/>
                </a:rPr>
                <a:t>www.woodsflowers.com</a:t>
              </a:r>
              <a:endParaRPr lang="en-US" sz="7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endParaRPr>
            </a:p>
          </p:txBody>
        </p:sp>
        <p:pic>
          <p:nvPicPr>
            <p:cNvPr id="19" name="Picture 18"/>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886200" y="9262821"/>
              <a:ext cx="669298" cy="647707"/>
            </a:xfrm>
            <a:prstGeom prst="rect">
              <a:avLst/>
            </a:prstGeom>
          </p:spPr>
        </p:pic>
        <p:pic>
          <p:nvPicPr>
            <p:cNvPr id="21" name="Picture 20"/>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341801" y="9384275"/>
              <a:ext cx="667512" cy="382707"/>
            </a:xfrm>
            <a:prstGeom prst="rect">
              <a:avLst/>
            </a:prstGeom>
          </p:spPr>
        </p:pic>
      </p:grpSp>
      <p:pic>
        <p:nvPicPr>
          <p:cNvPr id="16" name="Picture 1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327600" y="6420900"/>
            <a:ext cx="1600200" cy="1200150"/>
          </a:xfrm>
          <a:prstGeom prst="rect">
            <a:avLst/>
          </a:prstGeom>
          <a:ln>
            <a:noFill/>
          </a:ln>
          <a:effectLst>
            <a:softEdge rad="112500"/>
          </a:effectLst>
        </p:spPr>
      </p:pic>
      <p:pic>
        <p:nvPicPr>
          <p:cNvPr id="22" name="Picture 2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943372" y="6420900"/>
            <a:ext cx="1600200" cy="1200150"/>
          </a:xfrm>
          <a:prstGeom prst="rect">
            <a:avLst/>
          </a:prstGeom>
          <a:ln>
            <a:noFill/>
          </a:ln>
          <a:effectLst>
            <a:softEdge rad="112500"/>
          </a:effectLst>
        </p:spPr>
      </p:pic>
      <p:pic>
        <p:nvPicPr>
          <p:cNvPr id="23" name="Picture 2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596842" y="7848600"/>
            <a:ext cx="1600200" cy="1200150"/>
          </a:xfrm>
          <a:prstGeom prst="rect">
            <a:avLst/>
          </a:prstGeom>
          <a:ln>
            <a:noFill/>
          </a:ln>
          <a:effectLst>
            <a:softEdge rad="112500"/>
          </a:effectLst>
        </p:spPr>
      </p:pic>
      <p:pic>
        <p:nvPicPr>
          <p:cNvPr id="24" name="Picture 2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12614" y="7848600"/>
            <a:ext cx="1600200" cy="1200150"/>
          </a:xfrm>
          <a:prstGeom prst="rect">
            <a:avLst/>
          </a:prstGeom>
          <a:ln>
            <a:noFill/>
          </a:ln>
          <a:effectLst>
            <a:softEdge rad="112500"/>
          </a:effectLst>
        </p:spPr>
      </p:pic>
      <p:pic>
        <p:nvPicPr>
          <p:cNvPr id="25" name="Picture 24"/>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327600" y="7848600"/>
            <a:ext cx="1600200" cy="1200150"/>
          </a:xfrm>
          <a:prstGeom prst="rect">
            <a:avLst/>
          </a:prstGeom>
          <a:ln>
            <a:noFill/>
          </a:ln>
          <a:effectLst>
            <a:softEdge rad="112500"/>
          </a:effectLst>
        </p:spPr>
      </p:pic>
      <p:pic>
        <p:nvPicPr>
          <p:cNvPr id="26" name="Picture 25"/>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943372" y="7848600"/>
            <a:ext cx="1600200" cy="1200150"/>
          </a:xfrm>
          <a:prstGeom prst="rect">
            <a:avLst/>
          </a:prstGeom>
          <a:ln>
            <a:noFill/>
          </a:ln>
          <a:effectLst>
            <a:softEdge rad="112500"/>
          </a:effectLst>
        </p:spPr>
      </p:pic>
    </p:spTree>
    <p:extLst>
      <p:ext uri="{BB962C8B-B14F-4D97-AF65-F5344CB8AC3E}">
        <p14:creationId xmlns:p14="http://schemas.microsoft.com/office/powerpoint/2010/main" val="32526528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72</TotalTime>
  <Words>174</Words>
  <Application>Microsoft Office PowerPoint</Application>
  <PresentationFormat>Custom</PresentationFormat>
  <Paragraphs>7</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1453 Seminole Street Old Mount Pleasant ~ MLS# 15003188 ~ $395,000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2601 Coral Vine Ct Seaside Farms Mt Pleasant MLS# 1412872 $475,000</dc:title>
  <dc:creator>CVH360</dc:creator>
  <cp:lastModifiedBy>atp1313@gmail.com</cp:lastModifiedBy>
  <cp:revision>14</cp:revision>
  <dcterms:created xsi:type="dcterms:W3CDTF">2006-08-16T00:00:00Z</dcterms:created>
  <dcterms:modified xsi:type="dcterms:W3CDTF">2015-02-13T16:52:38Z</dcterms:modified>
</cp:coreProperties>
</file>