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7/19/2018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madalyn@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hyperlink" Target="mailto:nate@mattoneillteam.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1455 </a:t>
            </a:r>
            <a:r>
              <a:rPr lang="en-US" sz="2400" dirty="0" err="1">
                <a:solidFill>
                  <a:schemeClr val="bg2">
                    <a:lumMod val="50000"/>
                  </a:schemeClr>
                </a:solidFill>
                <a:latin typeface="Palatino Linotype" panose="02040502050505030304" pitchFamily="18" charset="0"/>
              </a:rPr>
              <a:t>Burningtree</a:t>
            </a:r>
            <a:r>
              <a:rPr lang="en-US" sz="2400" dirty="0">
                <a:solidFill>
                  <a:schemeClr val="bg2">
                    <a:lumMod val="50000"/>
                  </a:schemeClr>
                </a:solidFill>
                <a:latin typeface="Palatino Linotype" panose="02040502050505030304" pitchFamily="18" charset="0"/>
              </a:rPr>
              <a:t> Road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Country Club II ~ Charleston, SC 29412 ~ MLS# 18017182 ~ $1,495,000</a:t>
            </a:r>
          </a:p>
        </p:txBody>
      </p:sp>
      <p:sp>
        <p:nvSpPr>
          <p:cNvPr id="5" name="Rectangle 4"/>
          <p:cNvSpPr/>
          <p:nvPr/>
        </p:nvSpPr>
        <p:spPr>
          <a:xfrm>
            <a:off x="4401846" y="-914400"/>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298243"/>
            <a:ext cx="3886200" cy="5033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Palatino Linotype" panose="02040502050505030304" pitchFamily="18" charset="0"/>
              </a:rPr>
              <a:t>Madalyn Hull | 864-483-2991 </a:t>
            </a:r>
          </a:p>
          <a:p>
            <a:r>
              <a:rPr lang="en-US" sz="1600" dirty="0">
                <a:solidFill>
                  <a:schemeClr val="tx1"/>
                </a:solidFill>
                <a:latin typeface="Palatino Linotype" panose="02040502050505030304" pitchFamily="18" charset="0"/>
                <a:hlinkClick r:id="rId3"/>
              </a:rPr>
              <a:t>madalyn@mattoneillteam.com</a:t>
            </a:r>
            <a:endParaRPr lang="en-US" sz="1600" u="sng" dirty="0">
              <a:solidFill>
                <a:schemeClr val="tx1"/>
              </a:solidFill>
              <a:latin typeface="Palatino Linotype" panose="02040502050505030304" pitchFamily="18" charset="0"/>
            </a:endParaRPr>
          </a:p>
        </p:txBody>
      </p:sp>
      <p:sp>
        <p:nvSpPr>
          <p:cNvPr id="2" name="Rectangle 1"/>
          <p:cNvSpPr/>
          <p:nvPr/>
        </p:nvSpPr>
        <p:spPr>
          <a:xfrm>
            <a:off x="2780769" y="237646"/>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1828800" y="5377180"/>
            <a:ext cx="4114800" cy="6440225"/>
          </a:xfrm>
          <a:prstGeom prst="rect">
            <a:avLst/>
          </a:prstGeom>
        </p:spPr>
        <p:txBody>
          <a:bodyPr wrap="square" numCol="1" anchor="ctr">
            <a:spAutoFit/>
          </a:bodyPr>
          <a:lstStyle/>
          <a:p>
            <a:pPr algn="ctr"/>
            <a:r>
              <a:rPr lang="en-US" sz="1250" dirty="0">
                <a:solidFill>
                  <a:schemeClr val="bg2">
                    <a:lumMod val="25000"/>
                  </a:schemeClr>
                </a:solidFill>
                <a:latin typeface="Palatino Linotype" panose="02040502050505030304" pitchFamily="18" charset="0"/>
                <a:cs typeface="Times New Roman" panose="02020603050405020304" pitchFamily="18" charset="0"/>
              </a:rPr>
              <a:t>1959 Brick Ranch charm meets 2018 Luxury Home comfort! Backing up to the scenic County Club of Charleston Golf Course, this "down to the studs" renovation is astounding! From the lush landscaping that greets you, to the design details found throughout, this home is set to </a:t>
            </a:r>
            <a:r>
              <a:rPr lang="en-US" sz="1250" dirty="0" err="1">
                <a:solidFill>
                  <a:schemeClr val="bg2">
                    <a:lumMod val="25000"/>
                  </a:schemeClr>
                </a:solidFill>
                <a:latin typeface="Palatino Linotype" panose="02040502050505030304" pitchFamily="18" charset="0"/>
                <a:cs typeface="Times New Roman" panose="02020603050405020304" pitchFamily="18" charset="0"/>
              </a:rPr>
              <a:t>impress.The</a:t>
            </a:r>
            <a:r>
              <a:rPr lang="en-US" sz="1250" dirty="0">
                <a:solidFill>
                  <a:schemeClr val="bg2">
                    <a:lumMod val="25000"/>
                  </a:schemeClr>
                </a:solidFill>
                <a:latin typeface="Palatino Linotype" panose="02040502050505030304" pitchFamily="18" charset="0"/>
                <a:cs typeface="Times New Roman" panose="02020603050405020304" pitchFamily="18" charset="0"/>
              </a:rPr>
              <a:t> kitchen is magnificent with custom medallion cabinetry, African marble counters, a heart-of-pine island &amp; gorgeous Thermador appliances. The open floor plan with its vaulted shiplap ceiling, fireplace with reclaimed brick surround, &amp; 2nd fireplace in the formal dining, are all sun drenched &amp; inviting </a:t>
            </a:r>
            <a:r>
              <a:rPr lang="en-US" sz="1250" dirty="0" err="1">
                <a:solidFill>
                  <a:schemeClr val="bg2">
                    <a:lumMod val="25000"/>
                  </a:schemeClr>
                </a:solidFill>
                <a:latin typeface="Palatino Linotype" panose="02040502050505030304" pitchFamily="18" charset="0"/>
                <a:cs typeface="Times New Roman" panose="02020603050405020304" pitchFamily="18" charset="0"/>
              </a:rPr>
              <a:t>spaces.The</a:t>
            </a:r>
            <a:r>
              <a:rPr lang="en-US" sz="1250" dirty="0">
                <a:solidFill>
                  <a:schemeClr val="bg2">
                    <a:lumMod val="25000"/>
                  </a:schemeClr>
                </a:solidFill>
                <a:latin typeface="Palatino Linotype" panose="02040502050505030304" pitchFamily="18" charset="0"/>
                <a:cs typeface="Times New Roman" panose="02020603050405020304" pitchFamily="18" charset="0"/>
              </a:rPr>
              <a:t> 1,000+ square foot master retreat will not be forgotten with dual walk-in closets, shiplap ceilings &amp; luxurious master bath. Come see for yourself, &amp; you won't ever want to leave James Island!</a:t>
            </a:r>
          </a:p>
          <a:p>
            <a:pPr algn="ctr"/>
            <a:endParaRPr lang="en-US" sz="125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5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A short drive to downtown Charleston and Folly Beach</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Reclaimed heart pine beams preserved from original home thoughtfully repurposed throughout home </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Sweeping views of the golf course </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Large rear deck</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Extensive interior trim work with wainscoting throughout</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Shiplap ceilings in family room, master bedroom, and master bath</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1,000+ ft2 of space dedicated to master suite with dual walk-in closets and expansive master bedroom</a:t>
            </a:r>
          </a:p>
          <a:p>
            <a:pPr marL="171450" indent="-171450">
              <a:buFont typeface="Arial" panose="020B0604020202020204" pitchFamily="34" charset="0"/>
              <a:buChar char="•"/>
            </a:pPr>
            <a:r>
              <a:rPr lang="en-US" sz="1250" dirty="0">
                <a:solidFill>
                  <a:schemeClr val="bg2">
                    <a:lumMod val="25000"/>
                  </a:schemeClr>
                </a:solidFill>
                <a:latin typeface="Palatino Linotype" panose="02040502050505030304" pitchFamily="18" charset="0"/>
                <a:cs typeface="Times New Roman" panose="02020603050405020304" pitchFamily="18" charset="0"/>
              </a:rPr>
              <a:t>Master bath with grand shower (featured on p.170 of Charleston Home + Design Magazine, Spring 2018)</a:t>
            </a:r>
          </a:p>
          <a:p>
            <a:pPr marL="171450" indent="-171450">
              <a:buFont typeface="Arial" panose="020B0604020202020204" pitchFamily="34" charset="0"/>
              <a:buChar char="•"/>
            </a:pPr>
            <a:r>
              <a:rPr lang="en-US" sz="1250">
                <a:solidFill>
                  <a:schemeClr val="bg2">
                    <a:lumMod val="25000"/>
                  </a:schemeClr>
                </a:solidFill>
                <a:latin typeface="Palatino Linotype" panose="02040502050505030304" pitchFamily="18" charset="0"/>
                <a:cs typeface="Times New Roman" panose="02020603050405020304" pitchFamily="18" charset="0"/>
              </a:rPr>
              <a:t>Strategically placed wet bar easily accessed from all living spaces</a:t>
            </a:r>
            <a:endParaRPr lang="en-US" sz="1250"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4820"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286" y="961237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67421"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6521"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352"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037885"/>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5886" y="537718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1154" y="1102410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286"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5886" y="6788912"/>
            <a:ext cx="1828800" cy="1216152"/>
          </a:xfrm>
          <a:prstGeom prst="rect">
            <a:avLst/>
          </a:prstGeom>
        </p:spPr>
      </p:pic>
      <p:sp>
        <p:nvSpPr>
          <p:cNvPr id="3" name="Rectangle 2">
            <a:extLst>
              <a:ext uri="{FF2B5EF4-FFF2-40B4-BE49-F238E27FC236}">
                <a16:creationId xmlns:a16="http://schemas.microsoft.com/office/drawing/2014/main" id="{4B1CB71B-AD57-4786-B040-C40B7BFCA218}"/>
              </a:ext>
            </a:extLst>
          </p:cNvPr>
          <p:cNvSpPr/>
          <p:nvPr/>
        </p:nvSpPr>
        <p:spPr>
          <a:xfrm>
            <a:off x="2965115" y="11955567"/>
            <a:ext cx="1842171" cy="284693"/>
          </a:xfrm>
          <a:prstGeom prst="rect">
            <a:avLst/>
          </a:prstGeom>
        </p:spPr>
        <p:txBody>
          <a:bodyPr wrap="none">
            <a:spAutoFit/>
          </a:bodyPr>
          <a:lstStyle/>
          <a:p>
            <a:pPr algn="ctr"/>
            <a:r>
              <a:rPr lang="en-US" sz="1250" i="1" dirty="0">
                <a:solidFill>
                  <a:schemeClr val="bg2">
                    <a:lumMod val="25000"/>
                  </a:schemeClr>
                </a:solidFill>
                <a:latin typeface="Palatino Linotype" panose="02040502050505030304" pitchFamily="18" charset="0"/>
                <a:cs typeface="Times New Roman" panose="02020603050405020304" pitchFamily="18" charset="0"/>
              </a:rPr>
              <a:t>Book your viewing today!</a:t>
            </a:r>
          </a:p>
        </p:txBody>
      </p:sp>
      <p:sp>
        <p:nvSpPr>
          <p:cNvPr id="23" name="Rectangle 22">
            <a:extLst>
              <a:ext uri="{FF2B5EF4-FFF2-40B4-BE49-F238E27FC236}">
                <a16:creationId xmlns:a16="http://schemas.microsoft.com/office/drawing/2014/main" id="{71BD8A31-4426-4836-AEF0-9D3869CB16FD}"/>
              </a:ext>
            </a:extLst>
          </p:cNvPr>
          <p:cNvSpPr/>
          <p:nvPr/>
        </p:nvSpPr>
        <p:spPr>
          <a:xfrm>
            <a:off x="3910021" y="12298242"/>
            <a:ext cx="3886200" cy="5033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600" dirty="0">
                <a:solidFill>
                  <a:schemeClr val="tx1"/>
                </a:solidFill>
                <a:latin typeface="Palatino Linotype" panose="02040502050505030304" pitchFamily="18" charset="0"/>
              </a:rPr>
              <a:t>Nate Gainey | 843-513-2038 </a:t>
            </a:r>
          </a:p>
          <a:p>
            <a:pPr algn="r"/>
            <a:r>
              <a:rPr lang="en-US" sz="1600" dirty="0">
                <a:solidFill>
                  <a:schemeClr val="tx1"/>
                </a:solidFill>
                <a:latin typeface="Palatino Linotype" panose="02040502050505030304" pitchFamily="18" charset="0"/>
                <a:hlinkClick r:id="rId14"/>
              </a:rPr>
              <a:t>nate@mattoneillteam.com</a:t>
            </a:r>
            <a:endParaRPr lang="en-US" sz="1600" u="sng"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282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2018-07-19T16:32:48Z</dcterms:modified>
</cp:coreProperties>
</file>