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50" d="100"/>
          <a:sy n="150" d="100"/>
        </p:scale>
        <p:origin x="-852" y="108"/>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smtClean="0"/>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smtClean="0"/>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6/3/2016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6/3/2016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6/3/2016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smtClean="0"/>
              <a:t>Click to edit Master title style</a:t>
            </a:r>
            <a:endParaRPr lang="en-US"/>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smtClean="0"/>
              <a:t>Click to edit Master title style</a:t>
            </a:r>
            <a:endParaRPr lang="en-US"/>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6/3/2016</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b="21570"/>
          <a:stretch/>
        </p:blipFill>
        <p:spPr bwMode="auto">
          <a:xfrm>
            <a:off x="2994" y="0"/>
            <a:ext cx="7772400" cy="45720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1814" y="4038600"/>
            <a:ext cx="7772400" cy="5334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100" dirty="0">
                <a:solidFill>
                  <a:schemeClr val="bg2">
                    <a:lumMod val="50000"/>
                  </a:schemeClr>
                </a:solidFill>
                <a:latin typeface="Palatino Linotype" panose="02040502050505030304" pitchFamily="18" charset="0"/>
              </a:rPr>
              <a:t>1461 Alligator Creek </a:t>
            </a:r>
            <a:r>
              <a:rPr lang="en-US" sz="2100" dirty="0" smtClean="0">
                <a:solidFill>
                  <a:schemeClr val="bg2">
                    <a:lumMod val="50000"/>
                  </a:schemeClr>
                </a:solidFill>
                <a:latin typeface="Palatino Linotype" panose="02040502050505030304" pitchFamily="18" charset="0"/>
              </a:rPr>
              <a:t>Ct </a:t>
            </a:r>
            <a:r>
              <a:rPr lang="en-US" sz="2100" dirty="0">
                <a:solidFill>
                  <a:schemeClr val="bg2">
                    <a:lumMod val="50000"/>
                  </a:schemeClr>
                </a:solidFill>
                <a:latin typeface="Palatino Linotype" panose="02040502050505030304" pitchFamily="18" charset="0"/>
              </a:rPr>
              <a:t>~ </a:t>
            </a:r>
            <a:r>
              <a:rPr lang="en-US" sz="2100" dirty="0" err="1" smtClean="0">
                <a:solidFill>
                  <a:schemeClr val="bg2">
                    <a:lumMod val="50000"/>
                  </a:schemeClr>
                </a:solidFill>
                <a:latin typeface="Palatino Linotype" panose="02040502050505030304" pitchFamily="18" charset="0"/>
              </a:rPr>
              <a:t>Awendaw</a:t>
            </a:r>
            <a:r>
              <a:rPr lang="en-US" sz="2100" dirty="0">
                <a:solidFill>
                  <a:schemeClr val="bg2">
                    <a:lumMod val="50000"/>
                  </a:schemeClr>
                </a:solidFill>
                <a:latin typeface="Palatino Linotype" panose="02040502050505030304" pitchFamily="18" charset="0"/>
              </a:rPr>
              <a:t> </a:t>
            </a:r>
            <a:r>
              <a:rPr lang="en-US" sz="2100" dirty="0" smtClean="0">
                <a:solidFill>
                  <a:schemeClr val="bg2">
                    <a:lumMod val="50000"/>
                  </a:schemeClr>
                </a:solidFill>
                <a:latin typeface="Palatino Linotype" panose="02040502050505030304" pitchFamily="18" charset="0"/>
              </a:rPr>
              <a:t>~ </a:t>
            </a:r>
            <a:r>
              <a:rPr lang="en-US" sz="2100" dirty="0">
                <a:solidFill>
                  <a:schemeClr val="bg2">
                    <a:lumMod val="50000"/>
                  </a:schemeClr>
                </a:solidFill>
                <a:latin typeface="Palatino Linotype" panose="02040502050505030304" pitchFamily="18" charset="0"/>
              </a:rPr>
              <a:t>MLS# </a:t>
            </a:r>
            <a:r>
              <a:rPr lang="en-US" sz="2100" dirty="0" smtClean="0">
                <a:solidFill>
                  <a:schemeClr val="bg2">
                    <a:lumMod val="50000"/>
                  </a:schemeClr>
                </a:solidFill>
                <a:latin typeface="Palatino Linotype" panose="02040502050505030304" pitchFamily="18" charset="0"/>
              </a:rPr>
              <a:t>15022741 ~ </a:t>
            </a:r>
            <a:r>
              <a:rPr lang="en-US" sz="2100" dirty="0">
                <a:solidFill>
                  <a:schemeClr val="bg2">
                    <a:lumMod val="50000"/>
                  </a:schemeClr>
                </a:solidFill>
                <a:latin typeface="Palatino Linotype" panose="02040502050505030304" pitchFamily="18" charset="0"/>
              </a:rPr>
              <a:t>$</a:t>
            </a:r>
            <a:r>
              <a:rPr lang="en-US" sz="2100" dirty="0" smtClean="0">
                <a:solidFill>
                  <a:schemeClr val="bg2">
                    <a:lumMod val="50000"/>
                  </a:schemeClr>
                </a:solidFill>
                <a:latin typeface="Palatino Linotype" panose="02040502050505030304" pitchFamily="18" charset="0"/>
              </a:rPr>
              <a:t>725,000</a:t>
            </a:r>
            <a:endParaRPr lang="en-US" sz="2100" dirty="0">
              <a:solidFill>
                <a:schemeClr val="bg2">
                  <a:lumMod val="50000"/>
                </a:schemeClr>
              </a:solidFill>
              <a:latin typeface="Palatino Linotype" panose="02040502050505030304" pitchFamily="18" charset="0"/>
            </a:endParaRPr>
          </a:p>
        </p:txBody>
      </p:sp>
      <p:sp>
        <p:nvSpPr>
          <p:cNvPr id="8" name="Double Brace 7"/>
          <p:cNvSpPr/>
          <p:nvPr/>
        </p:nvSpPr>
        <p:spPr>
          <a:xfrm rot="5400000">
            <a:off x="-8801100" y="5691163"/>
            <a:ext cx="7467600" cy="3276600"/>
          </a:xfrm>
          <a:prstGeom prst="bracePair">
            <a:avLst>
              <a:gd name="adj" fmla="val 3799"/>
            </a:avLst>
          </a:prstGeom>
          <a:ln>
            <a:solidFill>
              <a:schemeClr val="bg2">
                <a:lumMod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Subtitle 2"/>
          <p:cNvSpPr>
            <a:spLocks noGrp="1"/>
          </p:cNvSpPr>
          <p:nvPr>
            <p:ph type="subTitle" idx="1"/>
          </p:nvPr>
        </p:nvSpPr>
        <p:spPr>
          <a:xfrm>
            <a:off x="1832238" y="4832394"/>
            <a:ext cx="4113176" cy="7234798"/>
          </a:xfrm>
        </p:spPr>
        <p:txBody>
          <a:bodyPr anchor="ctr">
            <a:noAutofit/>
          </a:bodyPr>
          <a:lstStyle/>
          <a:p>
            <a:r>
              <a:rPr lang="en-US" sz="1300" dirty="0">
                <a:solidFill>
                  <a:schemeClr val="bg2">
                    <a:lumMod val="25000"/>
                  </a:schemeClr>
                </a:solidFill>
                <a:latin typeface="Palatino Linotype" panose="02040502050505030304" pitchFamily="18" charset="0"/>
                <a:cs typeface="Times New Roman" panose="02020603050405020304" pitchFamily="18" charset="0"/>
              </a:rPr>
              <a:t>Experience the serenity of Paradise Island at this private 4BR, 4.5BA, 2CG home situated on a quiet cul-de-sac. With three levels of living, the ground floor can serve as a great in-law suite with a full bath, screened-in porch, washer/dryer hook-up and an area that is plumbed for a kitchen. Enter the main living area into the giant two story foyer where you’ll find gorgeous, five inch red oak hardwood floors, high ceilings and an open floor plan. The living room boasts a gas fireplace, allows access to the back screened-in porch and opens to the gourmet kitchen. A formal dining room, two bedrooms, full bath and powder room complete this floor. On the top level is the master suite and fourth bedroom. There’s a luxurious master bath and balcony with incredible views.</a:t>
            </a:r>
          </a:p>
          <a:p>
            <a:endParaRPr lang="en-US" sz="1200" dirty="0">
              <a:solidFill>
                <a:schemeClr val="bg2">
                  <a:lumMod val="25000"/>
                </a:schemeClr>
              </a:solidFill>
              <a:latin typeface="Palatino Linotype" panose="02040502050505030304" pitchFamily="18" charset="0"/>
              <a:cs typeface="Times New Roman" panose="02020603050405020304" pitchFamily="18" charset="0"/>
            </a:endParaRPr>
          </a:p>
          <a:p>
            <a:r>
              <a:rPr lang="en-US" sz="1100" u="sng" dirty="0">
                <a:solidFill>
                  <a:schemeClr val="bg2">
                    <a:lumMod val="25000"/>
                  </a:schemeClr>
                </a:solidFill>
                <a:latin typeface="Palatino Linotype" panose="02040502050505030304" pitchFamily="18" charset="0"/>
                <a:cs typeface="Times New Roman" panose="02020603050405020304" pitchFamily="18" charset="0"/>
              </a:rPr>
              <a:t>Additional features include</a:t>
            </a:r>
            <a:r>
              <a:rPr lang="en-US" sz="1100" dirty="0">
                <a:solidFill>
                  <a:schemeClr val="bg2">
                    <a:lumMod val="25000"/>
                  </a:schemeClr>
                </a:solidFill>
                <a:latin typeface="Palatino Linotype" panose="02040502050505030304" pitchFamily="18" charset="0"/>
                <a:cs typeface="Times New Roman" panose="02020603050405020304" pitchFamily="18" charset="0"/>
              </a:rPr>
              <a:t>:</a:t>
            </a:r>
          </a:p>
          <a:p>
            <a:pPr marL="171450" indent="-171450" algn="l">
              <a:buFont typeface="Wingdings" panose="05000000000000000000" pitchFamily="2" charset="2"/>
              <a:buChar char="v"/>
            </a:pPr>
            <a:r>
              <a:rPr lang="en-US" sz="1100" dirty="0">
                <a:solidFill>
                  <a:schemeClr val="bg2">
                    <a:lumMod val="25000"/>
                  </a:schemeClr>
                </a:solidFill>
                <a:latin typeface="Palatino Linotype" panose="02040502050505030304" pitchFamily="18" charset="0"/>
                <a:cs typeface="Times New Roman" panose="02020603050405020304" pitchFamily="18" charset="0"/>
              </a:rPr>
              <a:t>Paradise Island has a boat storage area, dock and water access</a:t>
            </a:r>
          </a:p>
          <a:p>
            <a:pPr marL="171450" indent="-171450" algn="l">
              <a:buFont typeface="Wingdings" panose="05000000000000000000" pitchFamily="2" charset="2"/>
              <a:buChar char="v"/>
            </a:pPr>
            <a:r>
              <a:rPr lang="en-US" sz="1100" dirty="0">
                <a:solidFill>
                  <a:schemeClr val="bg2">
                    <a:lumMod val="25000"/>
                  </a:schemeClr>
                </a:solidFill>
                <a:latin typeface="Palatino Linotype" panose="02040502050505030304" pitchFamily="18" charset="0"/>
                <a:cs typeface="Times New Roman" panose="02020603050405020304" pitchFamily="18" charset="0"/>
              </a:rPr>
              <a:t>Views of Francis Marion National Forest as well as Deep Creek</a:t>
            </a:r>
          </a:p>
          <a:p>
            <a:pPr marL="171450" indent="-171450" algn="l">
              <a:buFont typeface="Wingdings" panose="05000000000000000000" pitchFamily="2" charset="2"/>
              <a:buChar char="v"/>
            </a:pPr>
            <a:r>
              <a:rPr lang="en-US" sz="1100" dirty="0">
                <a:solidFill>
                  <a:schemeClr val="bg2">
                    <a:lumMod val="25000"/>
                  </a:schemeClr>
                </a:solidFill>
                <a:latin typeface="Palatino Linotype" panose="02040502050505030304" pitchFamily="18" charset="0"/>
                <a:cs typeface="Times New Roman" panose="02020603050405020304" pitchFamily="18" charset="0"/>
              </a:rPr>
              <a:t>Dual staircase leading to full front porch</a:t>
            </a:r>
          </a:p>
          <a:p>
            <a:pPr marL="171450" indent="-171450" algn="l">
              <a:buFont typeface="Wingdings" panose="05000000000000000000" pitchFamily="2" charset="2"/>
              <a:buChar char="v"/>
            </a:pPr>
            <a:r>
              <a:rPr lang="en-US" sz="1100" dirty="0">
                <a:solidFill>
                  <a:schemeClr val="bg2">
                    <a:lumMod val="25000"/>
                  </a:schemeClr>
                </a:solidFill>
                <a:latin typeface="Palatino Linotype" panose="02040502050505030304" pitchFamily="18" charset="0"/>
                <a:cs typeface="Times New Roman" panose="02020603050405020304" pitchFamily="18" charset="0"/>
              </a:rPr>
              <a:t>Hot water shower in the rear patio</a:t>
            </a:r>
          </a:p>
          <a:p>
            <a:pPr marL="171450" indent="-171450" algn="l">
              <a:buFont typeface="Wingdings" panose="05000000000000000000" pitchFamily="2" charset="2"/>
              <a:buChar char="v"/>
            </a:pPr>
            <a:r>
              <a:rPr lang="en-US" sz="1100" dirty="0">
                <a:solidFill>
                  <a:schemeClr val="bg2">
                    <a:lumMod val="25000"/>
                  </a:schemeClr>
                </a:solidFill>
                <a:latin typeface="Palatino Linotype" panose="02040502050505030304" pitchFamily="18" charset="0"/>
                <a:cs typeface="Times New Roman" panose="02020603050405020304" pitchFamily="18" charset="0"/>
              </a:rPr>
              <a:t>All levels have 10 foot or higher ceilings</a:t>
            </a:r>
          </a:p>
          <a:p>
            <a:pPr marL="171450" indent="-171450" algn="l">
              <a:buFont typeface="Wingdings" panose="05000000000000000000" pitchFamily="2" charset="2"/>
              <a:buChar char="v"/>
            </a:pPr>
            <a:r>
              <a:rPr lang="en-US" sz="1100" dirty="0">
                <a:solidFill>
                  <a:schemeClr val="bg2">
                    <a:lumMod val="25000"/>
                  </a:schemeClr>
                </a:solidFill>
                <a:latin typeface="Palatino Linotype" panose="02040502050505030304" pitchFamily="18" charset="0"/>
                <a:cs typeface="Times New Roman" panose="02020603050405020304" pitchFamily="18" charset="0"/>
              </a:rPr>
              <a:t>Kitchen features granite counters, recessed lighting, center island with breakfast bar, stainless steel appliances, gas burner, custom cabinets, built-in desk area</a:t>
            </a:r>
          </a:p>
          <a:p>
            <a:pPr marL="171450" indent="-171450" algn="l">
              <a:buFont typeface="Wingdings" panose="05000000000000000000" pitchFamily="2" charset="2"/>
              <a:buChar char="v"/>
            </a:pPr>
            <a:r>
              <a:rPr lang="en-US" sz="1100" dirty="0">
                <a:solidFill>
                  <a:schemeClr val="bg2">
                    <a:lumMod val="25000"/>
                  </a:schemeClr>
                </a:solidFill>
                <a:latin typeface="Palatino Linotype" panose="02040502050505030304" pitchFamily="18" charset="0"/>
                <a:cs typeface="Times New Roman" panose="02020603050405020304" pitchFamily="18" charset="0"/>
              </a:rPr>
              <a:t>Surround sound inside and out</a:t>
            </a:r>
          </a:p>
          <a:p>
            <a:pPr marL="171450" indent="-171450" algn="l">
              <a:buFont typeface="Wingdings" panose="05000000000000000000" pitchFamily="2" charset="2"/>
              <a:buChar char="v"/>
            </a:pPr>
            <a:r>
              <a:rPr lang="en-US" sz="1100" dirty="0">
                <a:solidFill>
                  <a:schemeClr val="bg2">
                    <a:lumMod val="25000"/>
                  </a:schemeClr>
                </a:solidFill>
                <a:latin typeface="Palatino Linotype" panose="02040502050505030304" pitchFamily="18" charset="0"/>
                <a:cs typeface="Times New Roman" panose="02020603050405020304" pitchFamily="18" charset="0"/>
              </a:rPr>
              <a:t>Master bath boasts Jacuzzi tub, walk-in shower, dual vanities, dual master closets</a:t>
            </a:r>
          </a:p>
          <a:p>
            <a:pPr marL="171450" indent="-171450" algn="l">
              <a:buFont typeface="Wingdings" panose="05000000000000000000" pitchFamily="2" charset="2"/>
              <a:buChar char="v"/>
            </a:pPr>
            <a:r>
              <a:rPr lang="en-US" sz="1100" dirty="0">
                <a:solidFill>
                  <a:schemeClr val="bg2">
                    <a:lumMod val="25000"/>
                  </a:schemeClr>
                </a:solidFill>
                <a:latin typeface="Palatino Linotype" panose="02040502050505030304" pitchFamily="18" charset="0"/>
                <a:cs typeface="Times New Roman" panose="02020603050405020304" pitchFamily="18" charset="0"/>
              </a:rPr>
              <a:t>Metal roof</a:t>
            </a:r>
          </a:p>
          <a:p>
            <a:pPr marL="171450" indent="-171450" algn="l">
              <a:buFont typeface="Wingdings" panose="05000000000000000000" pitchFamily="2" charset="2"/>
              <a:buChar char="v"/>
            </a:pPr>
            <a:r>
              <a:rPr lang="en-US" sz="1100" dirty="0">
                <a:solidFill>
                  <a:schemeClr val="bg2">
                    <a:lumMod val="25000"/>
                  </a:schemeClr>
                </a:solidFill>
                <a:latin typeface="Palatino Linotype" panose="02040502050505030304" pitchFamily="18" charset="0"/>
                <a:cs typeface="Times New Roman" panose="02020603050405020304" pitchFamily="18" charset="0"/>
              </a:rPr>
              <a:t>Tons of closets for storage</a:t>
            </a:r>
          </a:p>
          <a:p>
            <a:endParaRPr lang="en-US" sz="1200" dirty="0">
              <a:solidFill>
                <a:schemeClr val="bg2">
                  <a:lumMod val="25000"/>
                </a:schemeClr>
              </a:solidFill>
              <a:latin typeface="Palatino Linotype" panose="02040502050505030304" pitchFamily="18" charset="0"/>
              <a:cs typeface="Times New Roman" panose="02020603050405020304" pitchFamily="18" charset="0"/>
            </a:endParaRPr>
          </a:p>
          <a:p>
            <a:r>
              <a:rPr lang="en-US" sz="1600" b="1" i="1" dirty="0">
                <a:solidFill>
                  <a:schemeClr val="bg2">
                    <a:lumMod val="25000"/>
                  </a:schemeClr>
                </a:solidFill>
                <a:latin typeface="Palatino Linotype" panose="02040502050505030304" pitchFamily="18" charset="0"/>
                <a:cs typeface="Times New Roman" panose="02020603050405020304" pitchFamily="18" charset="0"/>
              </a:rPr>
              <a:t>Book your showing today!</a:t>
            </a:r>
          </a:p>
        </p:txBody>
      </p:sp>
      <p:sp>
        <p:nvSpPr>
          <p:cNvPr id="5" name="Rectangle 4"/>
          <p:cNvSpPr/>
          <p:nvPr/>
        </p:nvSpPr>
        <p:spPr>
          <a:xfrm>
            <a:off x="-4182" y="0"/>
            <a:ext cx="7776582" cy="892552"/>
          </a:xfrm>
          <a:prstGeom prst="rect">
            <a:avLst/>
          </a:prstGeom>
        </p:spPr>
        <p:txBody>
          <a:bodyPr wrap="square">
            <a:spAutoFit/>
          </a:bodyPr>
          <a:lstStyle/>
          <a:p>
            <a:r>
              <a:rPr lang="en-US" sz="3200" dirty="0" smtClean="0">
                <a:ln w="3175">
                  <a:solidFill>
                    <a:schemeClr val="bg2">
                      <a:lumMod val="50000"/>
                    </a:schemeClr>
                  </a:solidFill>
                </a:ln>
                <a:solidFill>
                  <a:schemeClr val="bg2">
                    <a:lumMod val="75000"/>
                  </a:schemeClr>
                </a:solidFill>
                <a:effectLst/>
                <a:latin typeface="Edwardian Script ITC" panose="030303020407070D0804" pitchFamily="66" charset="0"/>
                <a:cs typeface="Times New Roman" panose="02020603050405020304" pitchFamily="18" charset="0"/>
              </a:rPr>
              <a:t>Serenity Found on Paradise </a:t>
            </a:r>
            <a:r>
              <a:rPr lang="en-US" sz="3200" dirty="0" smtClean="0">
                <a:ln w="3175">
                  <a:solidFill>
                    <a:schemeClr val="bg2">
                      <a:lumMod val="50000"/>
                    </a:schemeClr>
                  </a:solidFill>
                </a:ln>
                <a:solidFill>
                  <a:schemeClr val="bg2">
                    <a:lumMod val="75000"/>
                  </a:schemeClr>
                </a:solidFill>
                <a:effectLst/>
                <a:latin typeface="Edwardian Script ITC" panose="030303020407070D0804" pitchFamily="66" charset="0"/>
                <a:cs typeface="Times New Roman" panose="02020603050405020304" pitchFamily="18" charset="0"/>
              </a:rPr>
              <a:t>Island</a:t>
            </a:r>
          </a:p>
          <a:p>
            <a:pPr algn="r"/>
            <a:r>
              <a:rPr lang="en-US" sz="2000" dirty="0">
                <a:ln w="3175">
                  <a:solidFill>
                    <a:schemeClr val="bg2">
                      <a:lumMod val="50000"/>
                    </a:schemeClr>
                  </a:solidFill>
                </a:ln>
                <a:solidFill>
                  <a:schemeClr val="bg2">
                    <a:lumMod val="25000"/>
                  </a:schemeClr>
                </a:solidFill>
                <a:latin typeface="Edwardian Script ITC" panose="030303020407070D0804" pitchFamily="66" charset="0"/>
                <a:cs typeface="Times New Roman" panose="02020603050405020304" pitchFamily="18" charset="0"/>
              </a:rPr>
              <a:t>Now </a:t>
            </a:r>
            <a:r>
              <a:rPr lang="en-US" sz="2000" dirty="0" smtClean="0">
                <a:ln w="3175">
                  <a:solidFill>
                    <a:schemeClr val="bg2">
                      <a:lumMod val="50000"/>
                    </a:schemeClr>
                  </a:solidFill>
                </a:ln>
                <a:solidFill>
                  <a:schemeClr val="bg2">
                    <a:lumMod val="25000"/>
                  </a:schemeClr>
                </a:solidFill>
                <a:latin typeface="Edwardian Script ITC" panose="030303020407070D0804" pitchFamily="66" charset="0"/>
                <a:cs typeface="Times New Roman" panose="02020603050405020304" pitchFamily="18" charset="0"/>
              </a:rPr>
              <a:t>Part of the </a:t>
            </a:r>
            <a:r>
              <a:rPr lang="en-US" sz="2000" dirty="0">
                <a:ln w="3175">
                  <a:solidFill>
                    <a:schemeClr val="bg2">
                      <a:lumMod val="50000"/>
                    </a:schemeClr>
                  </a:solidFill>
                </a:ln>
                <a:solidFill>
                  <a:schemeClr val="bg2">
                    <a:lumMod val="25000"/>
                  </a:schemeClr>
                </a:solidFill>
                <a:latin typeface="Edwardian Script ITC" panose="030303020407070D0804" pitchFamily="66" charset="0"/>
                <a:cs typeface="Times New Roman" panose="02020603050405020304" pitchFamily="18" charset="0"/>
              </a:rPr>
              <a:t>Wando Middle &amp; High School District</a:t>
            </a:r>
            <a:endParaRPr lang="en-US" sz="4000" dirty="0">
              <a:ln w="3175">
                <a:solidFill>
                  <a:schemeClr val="bg2">
                    <a:lumMod val="50000"/>
                  </a:schemeClr>
                </a:solidFill>
              </a:ln>
              <a:solidFill>
                <a:schemeClr val="bg2">
                  <a:lumMod val="25000"/>
                </a:schemeClr>
              </a:solidFill>
              <a:effectLst/>
              <a:latin typeface="Edwardian Script ITC" panose="030303020407070D0804" pitchFamily="66" charset="0"/>
            </a:endParaRPr>
          </a:p>
        </p:txBody>
      </p:sp>
      <p:pic>
        <p:nvPicPr>
          <p:cNvPr id="6" name="Picture 5"/>
          <p:cNvPicPr>
            <a:picLocks noChangeAspect="1"/>
          </p:cNvPicPr>
          <p:nvPr/>
        </p:nvPicPr>
        <p:blipFill rotWithShape="1">
          <a:blip r:embed="rId3" cstate="print">
            <a:extLst>
              <a:ext uri="{28A0092B-C50C-407E-A947-70E740481C1C}">
                <a14:useLocalDpi xmlns:a14="http://schemas.microsoft.com/office/drawing/2010/main" val="0"/>
              </a:ext>
            </a:extLst>
          </a:blip>
          <a:srcRect r="9303" b="11067"/>
          <a:stretch/>
        </p:blipFill>
        <p:spPr>
          <a:xfrm>
            <a:off x="8382000" y="3067050"/>
            <a:ext cx="1905000" cy="1428750"/>
          </a:xfrm>
          <a:prstGeom prst="ellipse">
            <a:avLst/>
          </a:prstGeom>
          <a:ln w="63500" cap="rnd">
            <a:solidFill>
              <a:srgbClr val="333333"/>
            </a:solidFill>
          </a:ln>
          <a:effectLst>
            <a:outerShdw blurRad="50800" dist="38100" dir="5400000" algn="t" rotWithShape="0">
              <a:prstClr val="black">
                <a:alpha val="40000"/>
              </a:prstClr>
            </a:outerShdw>
          </a:effectLst>
          <a:scene3d>
            <a:camera prst="orthographicFront"/>
            <a:lightRig rig="contrasting" dir="t">
              <a:rot lat="0" lon="0" rev="3000000"/>
            </a:lightRig>
          </a:scene3d>
          <a:sp3d contourW="7620">
            <a:bevelT w="95250" h="31750"/>
            <a:contourClr>
              <a:srgbClr val="333333"/>
            </a:contourClr>
          </a:sp3d>
        </p:spPr>
      </p:pic>
      <p:sp>
        <p:nvSpPr>
          <p:cNvPr id="7" name="Right Brace 6"/>
          <p:cNvSpPr/>
          <p:nvPr/>
        </p:nvSpPr>
        <p:spPr>
          <a:xfrm rot="16200000">
            <a:off x="3771901" y="2976700"/>
            <a:ext cx="228599" cy="3419200"/>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1814" y="12344400"/>
            <a:ext cx="7772400" cy="457200"/>
          </a:xfrm>
          <a:prstGeom prst="rect">
            <a:avLst/>
          </a:prstGeom>
          <a:blipFill>
            <a:blip r:embed="rId4"/>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smtClean="0">
                <a:solidFill>
                  <a:schemeClr val="tx1"/>
                </a:solidFill>
                <a:latin typeface="Palatino Linotype" panose="02040502050505030304" pitchFamily="18" charset="0"/>
              </a:rPr>
              <a:t>Call or email for details: </a:t>
            </a:r>
            <a:r>
              <a:rPr lang="en-US" sz="1800" dirty="0">
                <a:solidFill>
                  <a:schemeClr val="tx1"/>
                </a:solidFill>
                <a:latin typeface="Palatino Linotype" panose="02040502050505030304" pitchFamily="18" charset="0"/>
              </a:rPr>
              <a:t>(843) </a:t>
            </a:r>
            <a:r>
              <a:rPr lang="en-US" sz="1800" dirty="0" smtClean="0">
                <a:solidFill>
                  <a:schemeClr val="tx1"/>
                </a:solidFill>
                <a:latin typeface="Palatino Linotype" panose="02040502050505030304" pitchFamily="18" charset="0"/>
              </a:rPr>
              <a:t>654-7777 or </a:t>
            </a:r>
            <a:r>
              <a:rPr lang="en-US" sz="1800" u="sng" dirty="0" smtClean="0">
                <a:solidFill>
                  <a:schemeClr val="tx1"/>
                </a:solidFill>
                <a:latin typeface="Palatino Linotype" panose="02040502050505030304" pitchFamily="18" charset="0"/>
              </a:rPr>
              <a:t>Ben@MattOneillTeam.com</a:t>
            </a:r>
            <a:endParaRPr lang="en-US" sz="1800" u="sng" dirty="0">
              <a:solidFill>
                <a:schemeClr val="tx1"/>
              </a:solidFill>
              <a:latin typeface="Palatino Linotype" panose="02040502050505030304" pitchFamily="18" charset="0"/>
            </a:endParaRPr>
          </a:p>
        </p:txBody>
      </p:sp>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438" y="4849206"/>
            <a:ext cx="1828800" cy="1229445"/>
          </a:xfrm>
          <a:prstGeom prst="rect">
            <a:avLst/>
          </a:prstGeom>
        </p:spPr>
      </p:pic>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438" y="7862508"/>
            <a:ext cx="1828800" cy="1227725"/>
          </a:xfrm>
          <a:prstGeom prst="rect">
            <a:avLst/>
          </a:prstGeom>
        </p:spPr>
      </p:pic>
      <p:pic>
        <p:nvPicPr>
          <p:cNvPr id="14" name="Picture 13"/>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438" y="10864694"/>
            <a:ext cx="1828800" cy="1202498"/>
          </a:xfrm>
          <a:prstGeom prst="rect">
            <a:avLst/>
          </a:prstGeom>
        </p:spPr>
      </p:pic>
      <p:sp>
        <p:nvSpPr>
          <p:cNvPr id="2" name="Rectangle 1"/>
          <p:cNvSpPr/>
          <p:nvPr/>
        </p:nvSpPr>
        <p:spPr>
          <a:xfrm>
            <a:off x="-4038600" y="25975"/>
            <a:ext cx="3880757" cy="584775"/>
          </a:xfrm>
          <a:prstGeom prst="rect">
            <a:avLst/>
          </a:prstGeom>
        </p:spPr>
        <p:txBody>
          <a:bodyPr wrap="square">
            <a:spAutoFit/>
          </a:bodyPr>
          <a:lstStyle/>
          <a:p>
            <a:r>
              <a:rPr lang="en-US" sz="3200" b="1" dirty="0" err="1" smtClean="0">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Parkshore</a:t>
            </a:r>
            <a:r>
              <a:rPr lang="en-US" sz="3200" b="1" dirty="0" smtClean="0">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 </a:t>
            </a:r>
            <a:r>
              <a:rPr lang="en-US" sz="3200" b="1" dirty="0" err="1" smtClean="0">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Marshfront</a:t>
            </a:r>
            <a:endParaRPr lang="en-US" sz="2800" dirty="0">
              <a:ln>
                <a:solidFill>
                  <a:srgbClr val="C00000"/>
                </a:solidFill>
              </a:ln>
              <a:solidFill>
                <a:srgbClr val="C00000"/>
              </a:solidFill>
            </a:endParaRPr>
          </a:p>
        </p:txBody>
      </p:sp>
      <p:pic>
        <p:nvPicPr>
          <p:cNvPr id="18" name="Picture 17"/>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438" y="6355857"/>
            <a:ext cx="1828800" cy="1229445"/>
          </a:xfrm>
          <a:prstGeom prst="rect">
            <a:avLst/>
          </a:prstGeom>
        </p:spPr>
      </p:pic>
      <p:pic>
        <p:nvPicPr>
          <p:cNvPr id="21" name="Picture 20"/>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438" y="9367439"/>
            <a:ext cx="1828800" cy="1220049"/>
          </a:xfrm>
          <a:prstGeom prst="rect">
            <a:avLst/>
          </a:prstGeom>
        </p:spPr>
      </p:pic>
      <p:pic>
        <p:nvPicPr>
          <p:cNvPr id="22" name="Picture 2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945414" y="4842956"/>
            <a:ext cx="1828800" cy="1236372"/>
          </a:xfrm>
          <a:prstGeom prst="rect">
            <a:avLst/>
          </a:prstGeom>
        </p:spPr>
      </p:pic>
      <p:pic>
        <p:nvPicPr>
          <p:cNvPr id="23" name="Picture 22"/>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945414" y="7861105"/>
            <a:ext cx="1828800" cy="1230331"/>
          </a:xfrm>
          <a:prstGeom prst="rect">
            <a:avLst/>
          </a:prstGeom>
        </p:spPr>
      </p:pic>
      <p:pic>
        <p:nvPicPr>
          <p:cNvPr id="24" name="Picture 23"/>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945414" y="10854244"/>
            <a:ext cx="1828800" cy="1219200"/>
          </a:xfrm>
          <a:prstGeom prst="rect">
            <a:avLst/>
          </a:prstGeom>
        </p:spPr>
      </p:pic>
      <p:pic>
        <p:nvPicPr>
          <p:cNvPr id="25" name="Picture 24"/>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945414" y="6350284"/>
            <a:ext cx="1828800" cy="1239865"/>
          </a:xfrm>
          <a:prstGeom prst="rect">
            <a:avLst/>
          </a:prstGeom>
        </p:spPr>
      </p:pic>
      <p:pic>
        <p:nvPicPr>
          <p:cNvPr id="26" name="Picture 25"/>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5945414" y="9362392"/>
            <a:ext cx="1828800" cy="1220896"/>
          </a:xfrm>
          <a:prstGeom prst="rect">
            <a:avLst/>
          </a:prstGeom>
        </p:spPr>
      </p:pic>
    </p:spTree>
    <p:extLst>
      <p:ext uri="{BB962C8B-B14F-4D97-AF65-F5344CB8AC3E}">
        <p14:creationId xmlns:p14="http://schemas.microsoft.com/office/powerpoint/2010/main" val="218805521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118</TotalTime>
  <Words>300</Words>
  <Application>Microsoft Office PowerPoint</Application>
  <PresentationFormat>Custom</PresentationFormat>
  <Paragraphs>20</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Edwardian Script ITC</vt:lpstr>
      <vt:lpstr>Palatino Linotype</vt:lpstr>
      <vt:lpstr>Times New Roman</vt:lpstr>
      <vt:lpstr>Wingdings</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23</cp:revision>
  <dcterms:created xsi:type="dcterms:W3CDTF">2006-08-16T00:00:00Z</dcterms:created>
  <dcterms:modified xsi:type="dcterms:W3CDTF">2016-06-03T18:08:32Z</dcterms:modified>
</cp:coreProperties>
</file>