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7/10/2014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51" b="1291"/>
          <a:stretch/>
        </p:blipFill>
        <p:spPr bwMode="auto">
          <a:xfrm>
            <a:off x="0" y="0"/>
            <a:ext cx="7772400" cy="5829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5829300"/>
            <a:ext cx="7772400" cy="1257300"/>
          </a:xfrm>
          <a:prstGeom prst="rect">
            <a:avLst/>
          </a:prstGeom>
          <a:solidFill>
            <a:srgbClr val="D00000"/>
          </a:solidFill>
          <a:ln>
            <a:solidFill>
              <a:srgbClr val="D00000"/>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8575" y="0"/>
            <a:ext cx="7800975" cy="762000"/>
          </a:xfrm>
        </p:spPr>
        <p:txBody>
          <a:bodyPr>
            <a:normAutofit/>
          </a:bodyPr>
          <a:lstStyle/>
          <a:p>
            <a:pPr algn="r"/>
            <a:r>
              <a:rPr lang="en-US" sz="4000" smtClean="0">
                <a:solidFill>
                  <a:srgbClr val="D00000"/>
                </a:solidFill>
                <a:effectLst>
                  <a:outerShdw blurRad="38100" dist="38100" dir="2700000" algn="tl">
                    <a:srgbClr val="000000">
                      <a:alpha val="43137"/>
                    </a:srgbClr>
                  </a:outerShdw>
                </a:effectLst>
                <a:latin typeface="Rage Italic" panose="03070502040507070304" pitchFamily="66" charset="0"/>
              </a:rPr>
              <a:t>Reduced to Sell!</a:t>
            </a:r>
            <a:endParaRPr lang="en-US" sz="4000" dirty="0">
              <a:solidFill>
                <a:srgbClr val="D00000"/>
              </a:solidFill>
              <a:effectLst>
                <a:outerShdw blurRad="38100" dist="38100" dir="2700000" algn="tl">
                  <a:srgbClr val="000000">
                    <a:alpha val="43137"/>
                  </a:srgbClr>
                </a:outerShdw>
              </a:effectLst>
              <a:latin typeface="Rage Italic" panose="03070502040507070304" pitchFamily="66" charset="0"/>
            </a:endParaRPr>
          </a:p>
        </p:txBody>
      </p:sp>
      <p:sp>
        <p:nvSpPr>
          <p:cNvPr id="3" name="Subtitle 2"/>
          <p:cNvSpPr>
            <a:spLocks noGrp="1"/>
          </p:cNvSpPr>
          <p:nvPr>
            <p:ph type="subTitle" idx="1"/>
          </p:nvPr>
        </p:nvSpPr>
        <p:spPr>
          <a:xfrm>
            <a:off x="0" y="7162800"/>
            <a:ext cx="7772399" cy="1752600"/>
          </a:xfrm>
        </p:spPr>
        <p:txBody>
          <a:bodyPr>
            <a:noAutofit/>
          </a:bodyPr>
          <a:lstStyle/>
          <a:p>
            <a:r>
              <a:rPr lang="en-US" sz="1500" dirty="0" smtClean="0"/>
              <a:t>A must see! Brick home on tidal creek! Two floating docks with water and electricity and boat wench. Creek is short boat ride to James Island Creek you can see the Harbor View Road bridge from the dock huge back yard! Heating and air replaced 2012. Hardwood floors throughout! Barn has electricity and there is a shed for storage. Living room and formal dining room with </a:t>
            </a:r>
            <a:r>
              <a:rPr lang="en-US" sz="1500" dirty="0" err="1" smtClean="0"/>
              <a:t>wainscoating</a:t>
            </a:r>
            <a:r>
              <a:rPr lang="en-US" sz="1500" dirty="0" smtClean="0"/>
              <a:t>. Beautiful brick fireplace in family room. Big eat in kitchen with bay window. All of the bedrooms are good size. No homeowner's association fees! Priced to sell! Flood insurance is assumable with Allstate $1043. Owner is licensed SC real estate broker.</a:t>
            </a:r>
            <a:endParaRPr lang="en-US" sz="1500"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715000" y="4254493"/>
            <a:ext cx="1922644" cy="1441984"/>
          </a:xfrm>
          <a:prstGeom prst="rect">
            <a:avLst/>
          </a:prstGeom>
          <a:noFill/>
          <a:ln w="28575">
            <a:solidFill>
              <a:schemeClr val="bg1"/>
            </a:solidFill>
            <a:miter lim="800000"/>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0" y="2517338"/>
            <a:ext cx="7772400" cy="1292662"/>
          </a:xfrm>
          <a:prstGeom prst="rect">
            <a:avLst/>
          </a:prstGeom>
        </p:spPr>
        <p:txBody>
          <a:bodyPr wrap="square">
            <a:spAutoFit/>
          </a:bodyPr>
          <a:lstStyle/>
          <a:p>
            <a:r>
              <a:rPr lang="en-US" sz="2400" dirty="0" smtClean="0">
                <a:solidFill>
                  <a:schemeClr val="bg1"/>
                </a:solidFill>
                <a:effectLst>
                  <a:outerShdw blurRad="38100" dist="38100" dir="2700000" algn="tl">
                    <a:srgbClr val="000000">
                      <a:alpha val="43137"/>
                    </a:srgbClr>
                  </a:outerShdw>
                </a:effectLst>
                <a:latin typeface="Imprint MT Shadow" panose="04020605060303030202" pitchFamily="82" charset="0"/>
              </a:rPr>
              <a:t>1468 </a:t>
            </a:r>
            <a:r>
              <a:rPr lang="en-US" sz="2400" dirty="0" err="1" smtClean="0">
                <a:solidFill>
                  <a:schemeClr val="bg1"/>
                </a:solidFill>
                <a:effectLst>
                  <a:outerShdw blurRad="38100" dist="38100" dir="2700000" algn="tl">
                    <a:srgbClr val="000000">
                      <a:alpha val="43137"/>
                    </a:srgbClr>
                  </a:outerShdw>
                </a:effectLst>
                <a:latin typeface="Imprint MT Shadow" panose="04020605060303030202" pitchFamily="82" charset="0"/>
              </a:rPr>
              <a:t>Relyea</a:t>
            </a:r>
            <a:r>
              <a:rPr lang="en-US" sz="2400" dirty="0" smtClean="0">
                <a:solidFill>
                  <a:schemeClr val="bg1"/>
                </a:solidFill>
                <a:effectLst>
                  <a:outerShdw blurRad="38100" dist="38100" dir="2700000" algn="tl">
                    <a:srgbClr val="000000">
                      <a:alpha val="43137"/>
                    </a:srgbClr>
                  </a:outerShdw>
                </a:effectLst>
                <a:latin typeface="Imprint MT Shadow" panose="04020605060303030202" pitchFamily="82" charset="0"/>
              </a:rPr>
              <a:t> Ave</a:t>
            </a:r>
          </a:p>
          <a:p>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Clarks Point, Charleston</a:t>
            </a:r>
            <a:r>
              <a:rPr lang="en-US" sz="1800" dirty="0">
                <a:solidFill>
                  <a:schemeClr val="bg1"/>
                </a:solidFill>
                <a:effectLst>
                  <a:outerShdw blurRad="38100" dist="38100" dir="2700000" algn="tl">
                    <a:srgbClr val="000000">
                      <a:alpha val="43137"/>
                    </a:srgbClr>
                  </a:outerShdw>
                </a:effectLst>
                <a:latin typeface="Imprint MT Shadow" panose="04020605060303030202" pitchFamily="82" charset="0"/>
              </a:rPr>
              <a:t>, </a:t>
            </a:r>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SC</a:t>
            </a:r>
          </a:p>
          <a:p>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MLS# </a:t>
            </a:r>
            <a:r>
              <a:rPr lang="en-US" sz="1800" dirty="0" smtClean="0">
                <a:solidFill>
                  <a:schemeClr val="bg1"/>
                </a:solidFill>
                <a:latin typeface="Imprint MT Shadow" panose="04020605060303030202" pitchFamily="82" charset="0"/>
              </a:rPr>
              <a:t>1414364</a:t>
            </a:r>
          </a:p>
          <a:p>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a:t>
            </a:r>
            <a:r>
              <a:rPr lang="en-US" sz="1800" dirty="0" smtClean="0">
                <a:solidFill>
                  <a:schemeClr val="bg1"/>
                </a:solidFill>
                <a:effectLst>
                  <a:outerShdw blurRad="38100" dist="38100" dir="2700000" algn="tl">
                    <a:srgbClr val="000000">
                      <a:alpha val="43137"/>
                    </a:srgbClr>
                  </a:outerShdw>
                </a:effectLst>
                <a:latin typeface="Imprint MT Shadow" panose="04020605060303030202" pitchFamily="82" charset="0"/>
              </a:rPr>
              <a:t>369,900</a:t>
            </a:r>
            <a:endParaRPr lang="en-US" sz="1800" dirty="0">
              <a:solidFill>
                <a:schemeClr val="bg1"/>
              </a:solidFill>
              <a:effectLst>
                <a:outerShdw blurRad="38100" dist="38100" dir="2700000" algn="tl">
                  <a:srgbClr val="000000">
                    <a:alpha val="43137"/>
                  </a:srgbClr>
                </a:outerShdw>
              </a:effectLst>
              <a:latin typeface="Imprint MT Shadow" panose="04020605060303030202" pitchFamily="82" charset="0"/>
            </a:endParaRPr>
          </a:p>
        </p:txBody>
      </p:sp>
      <p:sp>
        <p:nvSpPr>
          <p:cNvPr id="5" name="Rectangle 4"/>
          <p:cNvSpPr/>
          <p:nvPr/>
        </p:nvSpPr>
        <p:spPr>
          <a:xfrm>
            <a:off x="1" y="3790890"/>
            <a:ext cx="7797800" cy="369332"/>
          </a:xfrm>
          <a:prstGeom prst="rect">
            <a:avLst/>
          </a:prstGeom>
        </p:spPr>
        <p:txBody>
          <a:bodyPr wrap="square">
            <a:spAutoFit/>
          </a:bodyPr>
          <a:lstStyle/>
          <a:p>
            <a:r>
              <a:rPr lang="en-US" sz="1800" dirty="0" smtClean="0">
                <a:solidFill>
                  <a:schemeClr val="bg1"/>
                </a:solidFill>
                <a:effectLst>
                  <a:outerShdw blurRad="38100" dist="38100" dir="2700000" algn="tl">
                    <a:srgbClr val="000000">
                      <a:alpha val="43137"/>
                    </a:srgbClr>
                  </a:outerShdw>
                </a:effectLst>
                <a:latin typeface="Rage Italic" panose="03070502040507070304" pitchFamily="66" charset="0"/>
              </a:rPr>
              <a:t>3 </a:t>
            </a:r>
            <a:r>
              <a:rPr lang="en-US" sz="1800" dirty="0">
                <a:solidFill>
                  <a:schemeClr val="bg1"/>
                </a:solidFill>
                <a:effectLst>
                  <a:outerShdw blurRad="38100" dist="38100" dir="2700000" algn="tl">
                    <a:srgbClr val="000000">
                      <a:alpha val="43137"/>
                    </a:srgbClr>
                  </a:outerShdw>
                </a:effectLst>
                <a:latin typeface="Rage Italic" panose="03070502040507070304" pitchFamily="66" charset="0"/>
              </a:rPr>
              <a:t>Bedrooms | </a:t>
            </a:r>
            <a:r>
              <a:rPr lang="en-US" sz="1800" dirty="0" smtClean="0">
                <a:solidFill>
                  <a:schemeClr val="bg1"/>
                </a:solidFill>
                <a:effectLst>
                  <a:outerShdw blurRad="38100" dist="38100" dir="2700000" algn="tl">
                    <a:srgbClr val="000000">
                      <a:alpha val="43137"/>
                    </a:srgbClr>
                  </a:outerShdw>
                </a:effectLst>
                <a:latin typeface="Rage Italic" panose="03070502040507070304" pitchFamily="66" charset="0"/>
              </a:rPr>
              <a:t>2 </a:t>
            </a:r>
            <a:r>
              <a:rPr lang="en-US" sz="1800" dirty="0">
                <a:solidFill>
                  <a:schemeClr val="bg1"/>
                </a:solidFill>
                <a:effectLst>
                  <a:outerShdw blurRad="38100" dist="38100" dir="2700000" algn="tl">
                    <a:srgbClr val="000000">
                      <a:alpha val="43137"/>
                    </a:srgbClr>
                  </a:outerShdw>
                </a:effectLst>
                <a:latin typeface="Rage Italic" panose="03070502040507070304" pitchFamily="66" charset="0"/>
              </a:rPr>
              <a:t>Baths | </a:t>
            </a:r>
            <a:r>
              <a:rPr lang="en-US" sz="1800" dirty="0" smtClean="0">
                <a:solidFill>
                  <a:schemeClr val="bg1"/>
                </a:solidFill>
                <a:effectLst>
                  <a:outerShdw blurRad="38100" dist="38100" dir="2700000" algn="tl">
                    <a:srgbClr val="000000">
                      <a:alpha val="43137"/>
                    </a:srgbClr>
                  </a:outerShdw>
                </a:effectLst>
                <a:latin typeface="Rage Italic" panose="03070502040507070304" pitchFamily="66" charset="0"/>
              </a:rPr>
              <a:t>1,627 sf </a:t>
            </a:r>
            <a:endParaRPr lang="en-US" sz="1800" dirty="0">
              <a:solidFill>
                <a:schemeClr val="bg1"/>
              </a:solidFill>
              <a:effectLst>
                <a:outerShdw blurRad="38100" dist="38100" dir="2700000" algn="tl">
                  <a:srgbClr val="000000">
                    <a:alpha val="43137"/>
                  </a:srgbClr>
                </a:outerShdw>
              </a:effectLst>
              <a:latin typeface="Rage Italic" panose="03070502040507070304" pitchFamily="66" charset="0"/>
            </a:endParaRPr>
          </a:p>
        </p:txBody>
      </p:sp>
      <p:grpSp>
        <p:nvGrpSpPr>
          <p:cNvPr id="13" name="Group 12"/>
          <p:cNvGrpSpPr/>
          <p:nvPr/>
        </p:nvGrpSpPr>
        <p:grpSpPr>
          <a:xfrm>
            <a:off x="66675" y="5950744"/>
            <a:ext cx="7639049" cy="1014413"/>
            <a:chOff x="25400" y="5950744"/>
            <a:chExt cx="7639049" cy="1014413"/>
          </a:xfrm>
          <a:effectLst>
            <a:outerShdw blurRad="63500" sx="102000" sy="102000" algn="ctr" rotWithShape="0">
              <a:prstClr val="black">
                <a:alpha val="40000"/>
              </a:prstClr>
            </a:outerShdw>
          </a:effectLst>
        </p:grpSpPr>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5400" y="5950744"/>
              <a:ext cx="1352550" cy="1014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597025" y="5950744"/>
              <a:ext cx="1352550" cy="1014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168650" y="5950744"/>
              <a:ext cx="1352550" cy="1014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11899" y="5950744"/>
              <a:ext cx="1352550" cy="1014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740275" y="5950744"/>
              <a:ext cx="1352550" cy="1014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5" name="Group 14"/>
          <p:cNvGrpSpPr/>
          <p:nvPr/>
        </p:nvGrpSpPr>
        <p:grpSpPr>
          <a:xfrm>
            <a:off x="61216" y="9067800"/>
            <a:ext cx="7649969" cy="990600"/>
            <a:chOff x="86614" y="9067800"/>
            <a:chExt cx="7649969" cy="990600"/>
          </a:xfrm>
        </p:grpSpPr>
        <p:pic>
          <p:nvPicPr>
            <p:cNvPr id="10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86614" y="9067800"/>
              <a:ext cx="748409"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988174" y="9067800"/>
              <a:ext cx="748409"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819151" y="9067800"/>
              <a:ext cx="6134099" cy="615553"/>
            </a:xfrm>
            <a:prstGeom prst="rect">
              <a:avLst/>
            </a:prstGeom>
          </p:spPr>
          <p:txBody>
            <a:bodyPr wrap="square">
              <a:spAutoFit/>
            </a:bodyPr>
            <a:lstStyle/>
            <a:p>
              <a:pPr algn="ctr"/>
              <a:r>
                <a:rPr lang="en-US" sz="1800" dirty="0"/>
                <a:t>Kitty </a:t>
              </a:r>
              <a:r>
                <a:rPr lang="en-US" sz="1800" dirty="0" err="1"/>
                <a:t>LaTorre</a:t>
              </a:r>
              <a:r>
                <a:rPr lang="en-US" sz="1800" dirty="0"/>
                <a:t>, </a:t>
              </a:r>
              <a:r>
                <a:rPr lang="en-US" sz="1800" dirty="0" smtClean="0"/>
                <a:t>ABR</a:t>
              </a:r>
            </a:p>
            <a:p>
              <a:pPr algn="ctr"/>
              <a:r>
                <a:rPr lang="en-US" sz="1600" dirty="0" smtClean="0"/>
                <a:t>cblatorre@hotmail.com 		843-830-1900 </a:t>
              </a:r>
              <a:r>
                <a:rPr lang="en-US" sz="1600" dirty="0"/>
                <a:t>{M} </a:t>
              </a:r>
            </a:p>
          </p:txBody>
        </p:sp>
        <p:sp>
          <p:nvSpPr>
            <p:cNvPr id="7" name="Rectangle 6"/>
            <p:cNvSpPr/>
            <p:nvPr/>
          </p:nvSpPr>
          <p:spPr>
            <a:xfrm>
              <a:off x="819151" y="9781401"/>
              <a:ext cx="6134099" cy="276999"/>
            </a:xfrm>
            <a:prstGeom prst="rect">
              <a:avLst/>
            </a:prstGeom>
          </p:spPr>
          <p:txBody>
            <a:bodyPr wrap="square" anchor="b">
              <a:spAutoFit/>
            </a:bodyPr>
            <a:lstStyle/>
            <a:p>
              <a:pPr algn="ctr"/>
              <a:r>
                <a:rPr lang="en-US" sz="1200" i="1" dirty="0"/>
                <a:t>ERA </a:t>
              </a:r>
              <a:r>
                <a:rPr lang="en-US" sz="1200" i="1" dirty="0" smtClean="0"/>
                <a:t>Wilder Realty</a:t>
              </a:r>
              <a:r>
                <a:rPr lang="en-US" sz="1200" i="1" dirty="0"/>
                <a:t>, 125 </a:t>
              </a:r>
              <a:r>
                <a:rPr lang="en-US" sz="1200" i="1" dirty="0" err="1"/>
                <a:t>Wappoo</a:t>
              </a:r>
              <a:r>
                <a:rPr lang="en-US" sz="1200" i="1" dirty="0"/>
                <a:t> Creek, Suite F, Charleston, SC 29412 </a:t>
              </a:r>
              <a:endParaRPr lang="en-US" sz="1200" dirty="0"/>
            </a:p>
          </p:txBody>
        </p:sp>
      </p:grpSp>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170</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Reduced to Sell!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3</cp:revision>
  <dcterms:created xsi:type="dcterms:W3CDTF">2006-08-16T00:00:00Z</dcterms:created>
  <dcterms:modified xsi:type="dcterms:W3CDTF">2014-07-10T19:12:43Z</dcterms:modified>
</cp:coreProperties>
</file>