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8955E"/>
    <a:srgbClr val="B8AF8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2802" y="10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4/2/2025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9707880"/>
            <a:ext cx="7772400" cy="27432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200" dirty="0">
                <a:solidFill>
                  <a:schemeClr val="bg1"/>
                </a:solidFill>
                <a:latin typeface="Aptos Narrow" panose="020B0004020202020204" pitchFamily="34" charset="0"/>
              </a:rPr>
              <a:t>Carolina Elite Real Estate | 706 N Cedar St | Summerville, SC 29483</a:t>
            </a:r>
          </a:p>
        </p:txBody>
      </p:sp>
      <p:sp>
        <p:nvSpPr>
          <p:cNvPr id="5" name="Rectangle 4"/>
          <p:cNvSpPr/>
          <p:nvPr/>
        </p:nvSpPr>
        <p:spPr>
          <a:xfrm>
            <a:off x="0" y="8839200"/>
            <a:ext cx="7772400" cy="861774"/>
          </a:xfrm>
          <a:prstGeom prst="rect">
            <a:avLst/>
          </a:prstGeom>
        </p:spPr>
        <p:txBody>
          <a:bodyPr wrap="square">
            <a:spAutoFit/>
          </a:bodyPr>
          <a:lstStyle/>
          <a:p>
            <a:pPr algn="ctr"/>
            <a:r>
              <a:rPr lang="en-US" sz="1400" b="1" dirty="0">
                <a:latin typeface="Aptos Narrow" panose="020B0004020202020204" pitchFamily="34" charset="0"/>
              </a:rPr>
              <a:t>Hillary Jones</a:t>
            </a:r>
          </a:p>
          <a:p>
            <a:pPr algn="ctr"/>
            <a:r>
              <a:rPr lang="en-US" sz="1200" dirty="0">
                <a:latin typeface="Aptos Narrow" panose="020B0004020202020204" pitchFamily="34" charset="0"/>
              </a:rPr>
              <a:t>843-709-4666</a:t>
            </a:r>
          </a:p>
          <a:p>
            <a:pPr algn="ctr"/>
            <a:r>
              <a:rPr lang="en-US" sz="1200" dirty="0">
                <a:latin typeface="Aptos Narrow" panose="020B0004020202020204" pitchFamily="34" charset="0"/>
              </a:rPr>
              <a:t>realcharlestonagent@gmail.com</a:t>
            </a:r>
          </a:p>
          <a:p>
            <a:pPr algn="ctr"/>
            <a:r>
              <a:rPr lang="en-US" sz="1200" dirty="0">
                <a:latin typeface="Aptos Narrow" panose="020B0004020202020204" pitchFamily="34" charset="0"/>
              </a:rPr>
              <a:t>www.realcharlestonagent.com</a:t>
            </a:r>
            <a:endParaRPr lang="en-US" sz="1100" dirty="0">
              <a:latin typeface="Aptos Narrow" panose="020B0004020202020204" pitchFamily="34" charset="0"/>
            </a:endParaRPr>
          </a:p>
        </p:txBody>
      </p:sp>
      <p:sp>
        <p:nvSpPr>
          <p:cNvPr id="3" name="Subtitle 2"/>
          <p:cNvSpPr>
            <a:spLocks noGrp="1"/>
          </p:cNvSpPr>
          <p:nvPr>
            <p:ph type="subTitle" idx="1"/>
          </p:nvPr>
        </p:nvSpPr>
        <p:spPr>
          <a:xfrm>
            <a:off x="0" y="5257800"/>
            <a:ext cx="7772400" cy="3714136"/>
          </a:xfrm>
        </p:spPr>
        <p:txBody>
          <a:bodyPr anchor="ctr">
            <a:noAutofit/>
          </a:bodyPr>
          <a:lstStyle/>
          <a:p>
            <a:pPr>
              <a:spcBef>
                <a:spcPts val="100"/>
              </a:spcBef>
            </a:pPr>
            <a:r>
              <a:rPr lang="en-US" sz="1200" dirty="0">
                <a:solidFill>
                  <a:schemeClr val="tx2"/>
                </a:solidFill>
                <a:latin typeface="Aptos Narrow" panose="020B0004020202020204" pitchFamily="34" charset="0"/>
              </a:rPr>
              <a:t>Why settle for an ordinary home when you can have one that truly stands out? This Hayden floorplan in Pine Hills at Cane Bay is the perfect blend of space, style, and modern convenience. With five bedrooms, three bathrooms, and thoughtful design throughout, this home is ready to fit your lifestyle. Step inside and be greeted by an open-concept living space that feels both inviting and functional. The kitchen is the heart of the home, featuring a massive granite island that's perfect for meal prep, casual dining, or gathering with friends. A gas range makes cooking a dream, and the seamless flow into the dining and living areas ensures you're always part of the action. A downstairs flex room offers the perfect space for a home office, playroom, or second sitting area, while a private guest suite on the main level is ideal for visitors.</a:t>
            </a:r>
          </a:p>
          <a:p>
            <a:pPr>
              <a:spcBef>
                <a:spcPts val="100"/>
              </a:spcBef>
            </a:pPr>
            <a:endParaRPr lang="en-US" sz="1200" dirty="0">
              <a:solidFill>
                <a:schemeClr val="tx2"/>
              </a:solidFill>
              <a:latin typeface="Aptos Narrow" panose="020B0004020202020204" pitchFamily="34" charset="0"/>
            </a:endParaRPr>
          </a:p>
          <a:p>
            <a:pPr>
              <a:spcBef>
                <a:spcPts val="100"/>
              </a:spcBef>
            </a:pPr>
            <a:r>
              <a:rPr lang="en-US" sz="1200" dirty="0">
                <a:solidFill>
                  <a:schemeClr val="tx2"/>
                </a:solidFill>
                <a:latin typeface="Aptos Narrow" panose="020B0004020202020204" pitchFamily="34" charset="0"/>
              </a:rPr>
              <a:t>Upstairs, the spacious primary suite includes a walk-in closet and a double vanity bathroom, offering a peaceful retreat at the end of the day. Three additional bedrooms, a shared bath, and a bonus loft space provide room for everyone to spread out.</a:t>
            </a:r>
          </a:p>
          <a:p>
            <a:pPr>
              <a:spcBef>
                <a:spcPts val="100"/>
              </a:spcBef>
            </a:pPr>
            <a:endParaRPr lang="en-US" sz="1200" dirty="0">
              <a:solidFill>
                <a:schemeClr val="tx2"/>
              </a:solidFill>
              <a:latin typeface="Aptos Narrow" panose="020B0004020202020204" pitchFamily="34" charset="0"/>
            </a:endParaRPr>
          </a:p>
          <a:p>
            <a:pPr>
              <a:spcBef>
                <a:spcPts val="100"/>
              </a:spcBef>
            </a:pPr>
            <a:r>
              <a:rPr lang="en-US" sz="1200" dirty="0">
                <a:solidFill>
                  <a:schemeClr val="tx2"/>
                </a:solidFill>
                <a:latin typeface="Aptos Narrow" panose="020B0004020202020204" pitchFamily="34" charset="0"/>
              </a:rPr>
              <a:t>Beyond your front door, Pine Hills at Cane Bay delivers resort-style amenities that make every day feel like a getaway. Enjoy two pools, a clubhouse, fire pit, fishing pier, dog park, campsite, playground, and bocce </a:t>
            </a:r>
            <a:r>
              <a:rPr lang="en-US" sz="1200" dirty="0" err="1">
                <a:solidFill>
                  <a:schemeClr val="tx2"/>
                </a:solidFill>
                <a:latin typeface="Aptos Narrow" panose="020B0004020202020204" pitchFamily="34" charset="0"/>
              </a:rPr>
              <a:t>ballall</a:t>
            </a:r>
            <a:r>
              <a:rPr lang="en-US" sz="1200" dirty="0">
                <a:solidFill>
                  <a:schemeClr val="tx2"/>
                </a:solidFill>
                <a:latin typeface="Aptos Narrow" panose="020B0004020202020204" pitchFamily="34" charset="0"/>
              </a:rPr>
              <a:t> within the master-planned Cane Bay Plantation. With convenient access to the new Black Tom Road entrance, getting where you need to go has never been easier.</a:t>
            </a:r>
          </a:p>
          <a:p>
            <a:pPr>
              <a:spcBef>
                <a:spcPts val="100"/>
              </a:spcBef>
            </a:pPr>
            <a:endParaRPr lang="en-US" sz="1200" dirty="0">
              <a:solidFill>
                <a:schemeClr val="tx2"/>
              </a:solidFill>
              <a:latin typeface="Aptos Narrow" panose="020B0004020202020204" pitchFamily="34" charset="0"/>
            </a:endParaRPr>
          </a:p>
          <a:p>
            <a:pPr>
              <a:spcBef>
                <a:spcPts val="100"/>
              </a:spcBef>
            </a:pPr>
            <a:r>
              <a:rPr lang="en-US" sz="1200" dirty="0">
                <a:solidFill>
                  <a:schemeClr val="tx2"/>
                </a:solidFill>
                <a:latin typeface="Aptos Narrow" panose="020B0004020202020204" pitchFamily="34" charset="0"/>
              </a:rPr>
              <a:t>This is more than just a house; it's a home designed for the way you live. Schedule your showing today and see for yourself!</a:t>
            </a:r>
          </a:p>
        </p:txBody>
      </p:sp>
      <p:sp>
        <p:nvSpPr>
          <p:cNvPr id="13" name="Rectangle 12"/>
          <p:cNvSpPr/>
          <p:nvPr/>
        </p:nvSpPr>
        <p:spPr>
          <a:xfrm>
            <a:off x="-1" y="0"/>
            <a:ext cx="7772400" cy="646331"/>
          </a:xfrm>
          <a:prstGeom prst="rect">
            <a:avLst/>
          </a:prstGeom>
        </p:spPr>
        <p:txBody>
          <a:bodyPr wrap="square">
            <a:spAutoFit/>
          </a:bodyPr>
          <a:lstStyle/>
          <a:p>
            <a:pPr algn="ctr"/>
            <a:r>
              <a:rPr lang="en-US" sz="3600" b="1" dirty="0">
                <a:solidFill>
                  <a:schemeClr val="tx2"/>
                </a:solidFill>
                <a:latin typeface="Ink Free" panose="03080402000500000000" pitchFamily="66" charset="0"/>
              </a:rPr>
              <a:t>Price Reduction</a:t>
            </a:r>
          </a:p>
        </p:txBody>
      </p:sp>
      <p:grpSp>
        <p:nvGrpSpPr>
          <p:cNvPr id="10" name="Group 9">
            <a:extLst>
              <a:ext uri="{FF2B5EF4-FFF2-40B4-BE49-F238E27FC236}">
                <a16:creationId xmlns:a16="http://schemas.microsoft.com/office/drawing/2014/main" id="{DCDCCD6A-8DBD-BEA8-520E-9677AFCE8C9A}"/>
              </a:ext>
            </a:extLst>
          </p:cNvPr>
          <p:cNvGrpSpPr/>
          <p:nvPr/>
        </p:nvGrpSpPr>
        <p:grpSpPr>
          <a:xfrm>
            <a:off x="0" y="651452"/>
            <a:ext cx="7772400" cy="872548"/>
            <a:chOff x="0" y="495673"/>
            <a:chExt cx="7772400" cy="872548"/>
          </a:xfrm>
        </p:grpSpPr>
        <p:sp>
          <p:nvSpPr>
            <p:cNvPr id="6" name="Rectangle 5"/>
            <p:cNvSpPr/>
            <p:nvPr/>
          </p:nvSpPr>
          <p:spPr>
            <a:xfrm>
              <a:off x="0" y="495673"/>
              <a:ext cx="7772400" cy="872548"/>
            </a:xfrm>
            <a:prstGeom prst="rect">
              <a:avLst/>
            </a:prstGeom>
            <a:solidFill>
              <a:schemeClr val="tx2"/>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562615"/>
              <a:ext cx="7772400" cy="738664"/>
            </a:xfrm>
            <a:prstGeom prst="rect">
              <a:avLst/>
            </a:prstGeom>
          </p:spPr>
          <p:txBody>
            <a:bodyPr wrap="square" anchor="ctr">
              <a:spAutoFit/>
            </a:bodyPr>
            <a:lstStyle/>
            <a:p>
              <a:pPr algn="ctr"/>
              <a:r>
                <a:rPr lang="en-US" sz="2400" b="1" dirty="0">
                  <a:solidFill>
                    <a:schemeClr val="bg1"/>
                  </a:solidFill>
                  <a:effectLst>
                    <a:outerShdw blurRad="38100" dist="38100" dir="2700000" algn="tl">
                      <a:srgbClr val="000000">
                        <a:alpha val="43137"/>
                      </a:srgbClr>
                    </a:outerShdw>
                  </a:effectLst>
                  <a:latin typeface="Aptos Narrow" panose="020B0004020202020204" pitchFamily="34" charset="0"/>
                </a:rPr>
                <a:t>146 Summit View Drive</a:t>
              </a:r>
            </a:p>
            <a:p>
              <a:pPr algn="ctr"/>
              <a:r>
                <a:rPr lang="en-US" sz="1800" b="1" dirty="0">
                  <a:solidFill>
                    <a:schemeClr val="bg1"/>
                  </a:solidFill>
                  <a:latin typeface="Aptos Narrow" panose="020B0004020202020204" pitchFamily="34" charset="0"/>
                </a:rPr>
                <a:t>Cane Bay Plantation | Summerville, SC 29486 | MLS# 25006113 | $409,900</a:t>
              </a:r>
            </a:p>
          </p:txBody>
        </p:sp>
      </p:gr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p:blipFill>
        <p:spPr>
          <a:xfrm>
            <a:off x="73643" y="1661160"/>
            <a:ext cx="3703320" cy="2468880"/>
          </a:xfrm>
          <a:prstGeom prst="rect">
            <a:avLst/>
          </a:prstGeom>
          <a:ln>
            <a:noFill/>
          </a:ln>
          <a:effectLst/>
        </p:spPr>
      </p:pic>
      <p:pic>
        <p:nvPicPr>
          <p:cNvPr id="22" name="Picture 21"/>
          <p:cNvPicPr>
            <a:picLocks/>
          </p:cNvPicPr>
          <p:nvPr/>
        </p:nvPicPr>
        <p:blipFill>
          <a:blip r:embed="rId3" cstate="print">
            <a:extLst>
              <a:ext uri="{28A0092B-C50C-407E-A947-70E740481C1C}">
                <a14:useLocalDpi xmlns:a14="http://schemas.microsoft.com/office/drawing/2010/main" val="0"/>
              </a:ext>
            </a:extLst>
          </a:blip>
          <a:srcRect/>
          <a:stretch/>
        </p:blipFill>
        <p:spPr>
          <a:xfrm>
            <a:off x="3200401" y="4267200"/>
            <a:ext cx="1371600" cy="914400"/>
          </a:xfrm>
          <a:prstGeom prst="rect">
            <a:avLst/>
          </a:prstGeom>
          <a:ln>
            <a:noFill/>
          </a:ln>
          <a:effectLst/>
        </p:spPr>
      </p:pic>
      <p:pic>
        <p:nvPicPr>
          <p:cNvPr id="24" name="Picture 23"/>
          <p:cNvPicPr>
            <a:picLocks/>
          </p:cNvPicPr>
          <p:nvPr/>
        </p:nvPicPr>
        <p:blipFill>
          <a:blip r:embed="rId4" cstate="print">
            <a:extLst>
              <a:ext uri="{28A0092B-C50C-407E-A947-70E740481C1C}">
                <a14:useLocalDpi xmlns:a14="http://schemas.microsoft.com/office/drawing/2010/main" val="0"/>
              </a:ext>
            </a:extLst>
          </a:blip>
          <a:srcRect/>
          <a:stretch/>
        </p:blipFill>
        <p:spPr>
          <a:xfrm>
            <a:off x="4763780" y="4267200"/>
            <a:ext cx="1371600" cy="914400"/>
          </a:xfrm>
          <a:prstGeom prst="rect">
            <a:avLst/>
          </a:prstGeom>
          <a:ln>
            <a:noFill/>
          </a:ln>
          <a:effectLst/>
        </p:spPr>
      </p:pic>
      <p:pic>
        <p:nvPicPr>
          <p:cNvPr id="25" name="Picture 24"/>
          <p:cNvPicPr>
            <a:picLocks/>
          </p:cNvPicPr>
          <p:nvPr/>
        </p:nvPicPr>
        <p:blipFill>
          <a:blip r:embed="rId5" cstate="print">
            <a:extLst>
              <a:ext uri="{28A0092B-C50C-407E-A947-70E740481C1C}">
                <a14:useLocalDpi xmlns:a14="http://schemas.microsoft.com/office/drawing/2010/main" val="0"/>
              </a:ext>
            </a:extLst>
          </a:blip>
          <a:srcRect/>
          <a:stretch/>
        </p:blipFill>
        <p:spPr>
          <a:xfrm>
            <a:off x="1637022" y="4267200"/>
            <a:ext cx="1371600" cy="914400"/>
          </a:xfrm>
          <a:prstGeom prst="rect">
            <a:avLst/>
          </a:prstGeom>
          <a:ln>
            <a:noFill/>
          </a:ln>
          <a:effectLst/>
        </p:spPr>
      </p:pic>
      <p:pic>
        <p:nvPicPr>
          <p:cNvPr id="18" name="Picture 17"/>
          <p:cNvPicPr>
            <a:picLocks/>
          </p:cNvPicPr>
          <p:nvPr/>
        </p:nvPicPr>
        <p:blipFill>
          <a:blip r:embed="rId6" cstate="print">
            <a:extLst>
              <a:ext uri="{28A0092B-C50C-407E-A947-70E740481C1C}">
                <a14:useLocalDpi xmlns:a14="http://schemas.microsoft.com/office/drawing/2010/main" val="0"/>
              </a:ext>
            </a:extLst>
          </a:blip>
          <a:srcRect/>
          <a:stretch/>
        </p:blipFill>
        <p:spPr>
          <a:xfrm>
            <a:off x="73643" y="4267200"/>
            <a:ext cx="1371600" cy="914400"/>
          </a:xfrm>
          <a:prstGeom prst="rect">
            <a:avLst/>
          </a:prstGeom>
          <a:ln>
            <a:noFill/>
          </a:ln>
          <a:effectLst/>
        </p:spPr>
      </p:pic>
      <p:pic>
        <p:nvPicPr>
          <p:cNvPr id="27" name="Picture 26"/>
          <p:cNvPicPr>
            <a:picLocks/>
          </p:cNvPicPr>
          <p:nvPr/>
        </p:nvPicPr>
        <p:blipFill>
          <a:blip r:embed="rId7" cstate="print">
            <a:extLst>
              <a:ext uri="{28A0092B-C50C-407E-A947-70E740481C1C}">
                <a14:useLocalDpi xmlns:a14="http://schemas.microsoft.com/office/drawing/2010/main" val="0"/>
              </a:ext>
            </a:extLst>
          </a:blip>
          <a:srcRect/>
          <a:stretch/>
        </p:blipFill>
        <p:spPr>
          <a:xfrm>
            <a:off x="6327157" y="4267200"/>
            <a:ext cx="1371600" cy="914400"/>
          </a:xfrm>
          <a:prstGeom prst="rect">
            <a:avLst/>
          </a:prstGeom>
          <a:ln>
            <a:noFill/>
          </a:ln>
          <a:effectLst/>
        </p:spPr>
      </p:pic>
      <p:pic>
        <p:nvPicPr>
          <p:cNvPr id="11" name="Picture 10">
            <a:extLst>
              <a:ext uri="{FF2B5EF4-FFF2-40B4-BE49-F238E27FC236}">
                <a16:creationId xmlns:a16="http://schemas.microsoft.com/office/drawing/2014/main" id="{CD0EC0C8-FB5B-40F2-984D-7A6634FEDE65}"/>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6629400" y="8925220"/>
            <a:ext cx="1069357" cy="689735"/>
          </a:xfrm>
          <a:prstGeom prst="rect">
            <a:avLst/>
          </a:prstGeom>
        </p:spPr>
      </p:pic>
      <p:pic>
        <p:nvPicPr>
          <p:cNvPr id="2" name="Picture 1">
            <a:extLst>
              <a:ext uri="{FF2B5EF4-FFF2-40B4-BE49-F238E27FC236}">
                <a16:creationId xmlns:a16="http://schemas.microsoft.com/office/drawing/2014/main" id="{78C8DF62-92ED-8D48-DB2B-51A538879435}"/>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73642" y="8881592"/>
            <a:ext cx="764558" cy="776991"/>
          </a:xfrm>
          <a:prstGeom prst="rect">
            <a:avLst/>
          </a:prstGeom>
        </p:spPr>
      </p:pic>
      <p:pic>
        <p:nvPicPr>
          <p:cNvPr id="12" name="Picture 11">
            <a:extLst>
              <a:ext uri="{FF2B5EF4-FFF2-40B4-BE49-F238E27FC236}">
                <a16:creationId xmlns:a16="http://schemas.microsoft.com/office/drawing/2014/main" id="{B5F9148C-02E7-727D-024C-3CDC845DB3A8}"/>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3995437" y="1679916"/>
            <a:ext cx="3703320" cy="2430897"/>
          </a:xfrm>
          <a:prstGeom prst="rect">
            <a:avLst/>
          </a:prstGeom>
          <a:ln>
            <a:noFill/>
          </a:ln>
          <a:effectLst/>
        </p:spPr>
      </p:pic>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269</TotalTime>
  <Words>363</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 Narrow</vt:lpstr>
      <vt:lpstr>Arial</vt:lpstr>
      <vt:lpstr>Calibri</vt:lpstr>
      <vt:lpstr>Ink Free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53</cp:revision>
  <dcterms:created xsi:type="dcterms:W3CDTF">2006-08-16T00:00:00Z</dcterms:created>
  <dcterms:modified xsi:type="dcterms:W3CDTF">2025-04-02T16:18:28Z</dcterms:modified>
</cp:coreProperties>
</file>