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8/7/2020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8/7/2020</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hyperlink" Target="https://my.matterport.com/show/?m=6m3jmMmMAeL" TargetMode="External"/><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835972" y="786945"/>
            <a:ext cx="6120767" cy="4080511"/>
          </a:xfrm>
          <a:prstGeom prst="rect">
            <a:avLst/>
          </a:prstGeom>
          <a:ln w="3175">
            <a:noFill/>
          </a:ln>
          <a:effectLst/>
        </p:spPr>
      </p:pic>
      <p:sp>
        <p:nvSpPr>
          <p:cNvPr id="21" name="Rectangle 20"/>
          <p:cNvSpPr/>
          <p:nvPr/>
        </p:nvSpPr>
        <p:spPr>
          <a:xfrm>
            <a:off x="8447025" y="7718032"/>
            <a:ext cx="3200399"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45720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835321" y="5791670"/>
            <a:ext cx="6122066" cy="3046394"/>
          </a:xfrm>
        </p:spPr>
        <p:txBody>
          <a:bodyPr anchor="ctr">
            <a:noAutofit/>
          </a:bodyPr>
          <a:lstStyle/>
          <a:p>
            <a:r>
              <a:rPr lang="en-US" sz="1300" dirty="0">
                <a:solidFill>
                  <a:schemeClr val="tx2">
                    <a:lumMod val="75000"/>
                  </a:schemeClr>
                </a:solidFill>
                <a:latin typeface="Trebuchet MS" panose="020B0603020202020204" pitchFamily="34" charset="0"/>
              </a:rPr>
              <a:t>Beautiful 4 bedroom, 3 bath home with lots of Charleston character in highly desirable Carolina Park. This home has several custom upgrades including hardwood floors throughout the home, ceramic tile bathrooms, shiplap in the family room, sliding barn doors to the executive office, crown </a:t>
            </a:r>
            <a:r>
              <a:rPr lang="en-US" sz="1300" dirty="0" err="1">
                <a:solidFill>
                  <a:schemeClr val="tx2">
                    <a:lumMod val="75000"/>
                  </a:schemeClr>
                </a:solidFill>
                <a:latin typeface="Trebuchet MS" panose="020B0603020202020204" pitchFamily="34" charset="0"/>
              </a:rPr>
              <a:t>moulding</a:t>
            </a:r>
            <a:r>
              <a:rPr lang="en-US" sz="1300" dirty="0">
                <a:solidFill>
                  <a:schemeClr val="tx2">
                    <a:lumMod val="75000"/>
                  </a:schemeClr>
                </a:solidFill>
                <a:latin typeface="Trebuchet MS" panose="020B0603020202020204" pitchFamily="34" charset="0"/>
              </a:rPr>
              <a:t>, and a mudroom that leads to a back porch, stamped patio, and private fenced yard. The large open kitchen features granite countertops and looks over a spacious living room. Upstairs, the master bedroom with </a:t>
            </a:r>
            <a:r>
              <a:rPr lang="en-US" sz="1300" dirty="0" err="1">
                <a:solidFill>
                  <a:schemeClr val="tx2">
                    <a:lumMod val="75000"/>
                  </a:schemeClr>
                </a:solidFill>
                <a:latin typeface="Trebuchet MS" panose="020B0603020202020204" pitchFamily="34" charset="0"/>
              </a:rPr>
              <a:t>ensuite</a:t>
            </a:r>
            <a:r>
              <a:rPr lang="en-US" sz="1300" dirty="0">
                <a:solidFill>
                  <a:schemeClr val="tx2">
                    <a:lumMod val="75000"/>
                  </a:schemeClr>
                </a:solidFill>
                <a:latin typeface="Trebuchet MS" panose="020B0603020202020204" pitchFamily="34" charset="0"/>
              </a:rPr>
              <a:t> bath and his-and-her closets is complemented by two bedrooms, full bath, and an open loft. Downstairs, there is a private mother-in-law suite with an additional full bathroom. New washer and dryer convey with the home.</a:t>
            </a:r>
          </a:p>
          <a:p>
            <a:r>
              <a:rPr lang="en-US" sz="1300" dirty="0">
                <a:solidFill>
                  <a:schemeClr val="tx2">
                    <a:lumMod val="75000"/>
                  </a:schemeClr>
                </a:solidFill>
                <a:latin typeface="Trebuchet MS" panose="020B0603020202020204" pitchFamily="34" charset="0"/>
              </a:rPr>
              <a:t>A $1500 lender credit is available and will be applied towards the buyer's closing costs if the buyer chooses the seller's preferred lender. This credit is in addition to any other negotiated seller concessions.</a:t>
            </a:r>
          </a:p>
          <a:p>
            <a:r>
              <a:rPr lang="en-US" sz="1300" dirty="0">
                <a:solidFill>
                  <a:schemeClr val="tx2">
                    <a:lumMod val="75000"/>
                  </a:schemeClr>
                </a:solidFill>
                <a:latin typeface="Trebuchet MS" panose="020B0603020202020204" pitchFamily="34" charset="0"/>
              </a:rPr>
              <a:t>Virtual Tour: </a:t>
            </a:r>
            <a:r>
              <a:rPr lang="en-US" sz="1300" dirty="0">
                <a:solidFill>
                  <a:schemeClr val="tx2">
                    <a:lumMod val="75000"/>
                  </a:schemeClr>
                </a:solidFill>
                <a:latin typeface="Trebuchet MS" panose="020B0603020202020204" pitchFamily="34" charset="0"/>
                <a:hlinkClick r:id="rId3"/>
              </a:rPr>
              <a:t>https://my.matterport.com/show/?m=6m3jmMmMAeL</a:t>
            </a:r>
            <a:r>
              <a:rPr lang="en-US" sz="1300" dirty="0">
                <a:solidFill>
                  <a:schemeClr val="tx2">
                    <a:lumMod val="75000"/>
                  </a:schemeClr>
                </a:solidFill>
                <a:latin typeface="Trebuchet MS" panose="020B0603020202020204" pitchFamily="34" charset="0"/>
              </a:rPr>
              <a:t> </a:t>
            </a:r>
          </a:p>
        </p:txBody>
      </p:sp>
      <p:sp>
        <p:nvSpPr>
          <p:cNvPr id="2" name="Title 1"/>
          <p:cNvSpPr>
            <a:spLocks noGrp="1"/>
          </p:cNvSpPr>
          <p:nvPr>
            <p:ph type="ctrTitle"/>
          </p:nvPr>
        </p:nvSpPr>
        <p:spPr>
          <a:xfrm>
            <a:off x="1835322" y="4830745"/>
            <a:ext cx="6122066" cy="998068"/>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solidFill>
                <a:effectLst/>
                <a:latin typeface="Trebuchet MS" panose="020B0603020202020204" pitchFamily="34" charset="0"/>
              </a:rPr>
              <a:t>1472 </a:t>
            </a:r>
            <a:r>
              <a:rPr lang="en-US" sz="2400" cap="none" dirty="0" err="1">
                <a:ln w="10541" cmpd="sng">
                  <a:noFill/>
                  <a:prstDash val="solid"/>
                </a:ln>
                <a:solidFill>
                  <a:schemeClr val="tx2"/>
                </a:solidFill>
                <a:effectLst/>
                <a:latin typeface="Trebuchet MS" panose="020B0603020202020204" pitchFamily="34" charset="0"/>
              </a:rPr>
              <a:t>Croaton</a:t>
            </a:r>
            <a:r>
              <a:rPr lang="en-US" sz="2400" cap="none" dirty="0">
                <a:ln w="10541" cmpd="sng">
                  <a:noFill/>
                  <a:prstDash val="solid"/>
                </a:ln>
                <a:solidFill>
                  <a:schemeClr val="tx2"/>
                </a:solidFill>
                <a:effectLst/>
                <a:latin typeface="Trebuchet MS" panose="020B0603020202020204" pitchFamily="34" charset="0"/>
              </a:rPr>
              <a:t> Crossing</a:t>
            </a:r>
            <a:br>
              <a:rPr lang="en-US" sz="2400" cap="none" dirty="0">
                <a:ln w="10541" cmpd="sng">
                  <a:noFill/>
                  <a:prstDash val="solid"/>
                </a:ln>
                <a:solidFill>
                  <a:schemeClr val="tx2"/>
                </a:solidFill>
                <a:effectLst/>
                <a:latin typeface="Trebuchet MS" panose="020B0603020202020204" pitchFamily="34" charset="0"/>
              </a:rPr>
            </a:br>
            <a:r>
              <a:rPr lang="en-US" sz="1700" cap="none" dirty="0">
                <a:ln w="10541" cmpd="sng">
                  <a:noFill/>
                  <a:prstDash val="solid"/>
                </a:ln>
                <a:solidFill>
                  <a:schemeClr val="tx2"/>
                </a:solidFill>
                <a:effectLst/>
                <a:latin typeface="Trebuchet MS" panose="020B0603020202020204" pitchFamily="34" charset="0"/>
              </a:rPr>
              <a:t>Carolina Park ~ Mount Pleasant, SC 29466</a:t>
            </a:r>
            <a:br>
              <a:rPr lang="en-US" sz="1700" cap="none" dirty="0">
                <a:ln w="10541" cmpd="sng">
                  <a:noFill/>
                  <a:prstDash val="solid"/>
                </a:ln>
                <a:solidFill>
                  <a:schemeClr val="tx2"/>
                </a:solidFill>
                <a:effectLst/>
                <a:latin typeface="Trebuchet MS" panose="020B0603020202020204" pitchFamily="34" charset="0"/>
              </a:rPr>
            </a:br>
            <a:r>
              <a:rPr lang="en-US" sz="1700" cap="none" dirty="0">
                <a:ln w="10541" cmpd="sng">
                  <a:noFill/>
                  <a:prstDash val="solid"/>
                </a:ln>
                <a:solidFill>
                  <a:schemeClr val="tx2"/>
                </a:solidFill>
                <a:effectLst/>
                <a:latin typeface="Trebuchet MS" panose="020B0603020202020204" pitchFamily="34" charset="0"/>
              </a:rPr>
              <a:t>MLS# 20018224 ~ $549,500</a:t>
            </a:r>
          </a:p>
        </p:txBody>
      </p:sp>
      <p:sp>
        <p:nvSpPr>
          <p:cNvPr id="17" name="Rectangle 16"/>
          <p:cNvSpPr/>
          <p:nvPr/>
        </p:nvSpPr>
        <p:spPr>
          <a:xfrm>
            <a:off x="272212" y="9052521"/>
            <a:ext cx="7685176" cy="923330"/>
          </a:xfrm>
          <a:prstGeom prst="rect">
            <a:avLst/>
          </a:prstGeom>
        </p:spPr>
        <p:txBody>
          <a:bodyPr wrap="square">
            <a:spAutoFit/>
          </a:bodyPr>
          <a:lstStyle/>
          <a:p>
            <a:pPr algn="ctr"/>
            <a:r>
              <a:rPr lang="en-US" sz="1800" dirty="0">
                <a:solidFill>
                  <a:schemeClr val="tx2"/>
                </a:solidFill>
                <a:latin typeface="Trebuchet MS" panose="020B0603020202020204" pitchFamily="34" charset="0"/>
              </a:rPr>
              <a:t>Kristin Schatmeyer</a:t>
            </a:r>
          </a:p>
          <a:p>
            <a:pPr algn="ctr"/>
            <a:r>
              <a:rPr lang="en-US" sz="1200" dirty="0">
                <a:solidFill>
                  <a:schemeClr val="tx2"/>
                </a:solidFill>
                <a:latin typeface="Trebuchet MS" panose="020B0603020202020204" pitchFamily="34" charset="0"/>
              </a:rPr>
              <a:t>Cell - (843) 697-7370</a:t>
            </a:r>
          </a:p>
          <a:p>
            <a:pPr algn="ctr"/>
            <a:r>
              <a:rPr lang="en-US" sz="1200" dirty="0">
                <a:solidFill>
                  <a:schemeClr val="tx2"/>
                </a:solidFill>
                <a:latin typeface="Trebuchet MS" panose="020B0603020202020204" pitchFamily="34" charset="0"/>
              </a:rPr>
              <a:t>kristin.schatmeyer@carolinaone.com</a:t>
            </a:r>
          </a:p>
          <a:p>
            <a:pPr algn="ctr"/>
            <a:r>
              <a:rPr lang="en-US" sz="1200" dirty="0">
                <a:solidFill>
                  <a:schemeClr val="tx2"/>
                </a:solidFill>
                <a:latin typeface="Trebuchet MS" panose="020B0603020202020204" pitchFamily="34" charset="0"/>
              </a:rPr>
              <a:t>www.KristinSchatmeyer.com</a:t>
            </a:r>
          </a:p>
        </p:txBody>
      </p:sp>
      <p:grpSp>
        <p:nvGrpSpPr>
          <p:cNvPr id="9" name="Group 8"/>
          <p:cNvGrpSpPr/>
          <p:nvPr/>
        </p:nvGrpSpPr>
        <p:grpSpPr>
          <a:xfrm>
            <a:off x="152400" y="8995372"/>
            <a:ext cx="1524000" cy="1037628"/>
            <a:chOff x="0" y="8814959"/>
            <a:chExt cx="1524000" cy="1037628"/>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437089"/>
              <a:ext cx="15240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2713 Highway 17 North</a:t>
              </a:r>
            </a:p>
            <a:p>
              <a:pPr algn="ctr"/>
              <a:r>
                <a:rPr lang="en-US" sz="700" dirty="0">
                  <a:solidFill>
                    <a:schemeClr val="tx2"/>
                  </a:solidFill>
                  <a:latin typeface="Trebuchet MS" panose="020B0603020202020204" pitchFamily="34" charset="0"/>
                </a:rPr>
                <a:t>Mt. Pleasant, SC 29466</a:t>
              </a:r>
            </a:p>
          </p:txBody>
        </p:sp>
      </p:grpSp>
      <p:sp>
        <p:nvSpPr>
          <p:cNvPr id="23" name="Rectangle 22"/>
          <p:cNvSpPr/>
          <p:nvPr/>
        </p:nvSpPr>
        <p:spPr>
          <a:xfrm>
            <a:off x="1835322" y="147935"/>
            <a:ext cx="6122066" cy="461665"/>
          </a:xfrm>
          <a:prstGeom prst="rect">
            <a:avLst/>
          </a:prstGeom>
        </p:spPr>
        <p:txBody>
          <a:bodyPr wrap="square">
            <a:spAutoFit/>
          </a:bodyPr>
          <a:lstStyle/>
          <a:p>
            <a:pPr algn="ctr"/>
            <a:r>
              <a:rPr lang="en-US" sz="2400" b="1" i="1" dirty="0">
                <a:ln w="3175">
                  <a:solidFill>
                    <a:srgbClr val="00B050"/>
                  </a:solidFill>
                </a:ln>
                <a:solidFill>
                  <a:srgbClr val="92D050"/>
                </a:solidFill>
                <a:latin typeface="Trebuchet MS" panose="020B0603020202020204" pitchFamily="34" charset="0"/>
              </a:rPr>
              <a:t>Just Reduced in Carolina Park!</a:t>
            </a: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263345" y="9046331"/>
            <a:ext cx="694042" cy="929520"/>
          </a:xfrm>
          <a:prstGeom prst="rect">
            <a:avLst/>
          </a:prstGeom>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72211" y="92375"/>
            <a:ext cx="1302588" cy="868392"/>
          </a:xfrm>
          <a:prstGeom prst="rect">
            <a:avLst/>
          </a:prstGeom>
          <a:ln>
            <a:solidFill>
              <a:schemeClr val="bg1"/>
            </a:solidFill>
          </a:ln>
          <a:effectLst>
            <a:outerShdw blurRad="50800" dist="38100" dir="2700000" algn="tl" rotWithShape="0">
              <a:prstClr val="black">
                <a:alpha val="40000"/>
              </a:prstClr>
            </a:outerShdw>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72340" y="3078347"/>
            <a:ext cx="1302328" cy="868218"/>
          </a:xfrm>
          <a:prstGeom prst="rect">
            <a:avLst/>
          </a:prstGeom>
          <a:ln>
            <a:solidFill>
              <a:schemeClr val="bg1"/>
            </a:solidFill>
          </a:ln>
          <a:effectLst>
            <a:outerShdw blurRad="50800" dist="38100" dir="2700000" algn="tl" rotWithShape="0">
              <a:prstClr val="black">
                <a:alpha val="40000"/>
              </a:prstClr>
            </a:outerShdw>
          </a:effectLst>
        </p:spPr>
      </p:pic>
      <p:pic>
        <p:nvPicPr>
          <p:cNvPr id="30" name="Picture 29"/>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72337" y="2083049"/>
            <a:ext cx="1302336" cy="868224"/>
          </a:xfrm>
          <a:prstGeom prst="rect">
            <a:avLst/>
          </a:prstGeom>
          <a:ln>
            <a:solidFill>
              <a:schemeClr val="bg1"/>
            </a:solidFill>
          </a:ln>
          <a:effectLst>
            <a:outerShdw blurRad="50800" dist="38100" dir="2700000" algn="tl" rotWithShape="0">
              <a:prstClr val="black">
                <a:alpha val="40000"/>
              </a:prstClr>
            </a:outerShdw>
          </a:effectLst>
        </p:spPr>
      </p:pic>
      <p:pic>
        <p:nvPicPr>
          <p:cNvPr id="31" name="Picture 30"/>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72212" y="4073556"/>
            <a:ext cx="1302585" cy="868390"/>
          </a:xfrm>
          <a:prstGeom prst="rect">
            <a:avLst/>
          </a:prstGeom>
          <a:ln>
            <a:solidFill>
              <a:schemeClr val="bg1"/>
            </a:solidFill>
          </a:ln>
          <a:effectLst>
            <a:outerShdw blurRad="50800" dist="38100" dir="2700000" algn="tl" rotWithShape="0">
              <a:prstClr val="black">
                <a:alpha val="40000"/>
              </a:prstClr>
            </a:outerShdw>
          </a:effectLst>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72273" y="1087712"/>
            <a:ext cx="1302462" cy="868308"/>
          </a:xfrm>
          <a:prstGeom prst="rect">
            <a:avLst/>
          </a:prstGeom>
          <a:ln>
            <a:solidFill>
              <a:schemeClr val="bg1"/>
            </a:solidFill>
          </a:ln>
          <a:effectLst>
            <a:outerShdw blurRad="50800" dist="38100" dir="2700000" algn="tl" rotWithShape="0">
              <a:prstClr val="black">
                <a:alpha val="40000"/>
              </a:prstClr>
            </a:outerShdw>
          </a:effectLst>
        </p:spPr>
      </p:pic>
      <p:pic>
        <p:nvPicPr>
          <p:cNvPr id="33" name="Picture 32"/>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72391" y="6064264"/>
            <a:ext cx="1302229" cy="868153"/>
          </a:xfrm>
          <a:prstGeom prst="rect">
            <a:avLst/>
          </a:prstGeom>
          <a:ln>
            <a:solidFill>
              <a:schemeClr val="bg1"/>
            </a:solidFill>
          </a:ln>
          <a:effectLst>
            <a:outerShdw blurRad="50800" dist="38100" dir="2700000" algn="tl" rotWithShape="0">
              <a:prstClr val="black">
                <a:alpha val="40000"/>
              </a:prstClr>
            </a:outerShdw>
          </a:effectLst>
        </p:spPr>
      </p:pic>
      <p:pic>
        <p:nvPicPr>
          <p:cNvPr id="34" name="Picture 33"/>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272275" y="7059482"/>
            <a:ext cx="1302461" cy="868307"/>
          </a:xfrm>
          <a:prstGeom prst="rect">
            <a:avLst/>
          </a:prstGeom>
          <a:ln>
            <a:solidFill>
              <a:schemeClr val="bg1"/>
            </a:solidFill>
          </a:ln>
          <a:effectLst>
            <a:outerShdw blurRad="50800" dist="38100" dir="2700000" algn="tl" rotWithShape="0">
              <a:prstClr val="black">
                <a:alpha val="40000"/>
              </a:prstClr>
            </a:outerShdw>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272331" y="5068930"/>
            <a:ext cx="1302348" cy="868232"/>
          </a:xfrm>
          <a:prstGeom prst="rect">
            <a:avLst/>
          </a:prstGeom>
          <a:ln>
            <a:solidFill>
              <a:schemeClr val="bg1"/>
            </a:solidFill>
          </a:ln>
          <a:effectLst>
            <a:outerShdw blurRad="50800" dist="38100" dir="2700000" algn="tl" rotWithShape="0">
              <a:prstClr val="black">
                <a:alpha val="40000"/>
              </a:prstClr>
            </a:outerShdw>
          </a:effectLst>
        </p:spPr>
      </p:pic>
      <p:pic>
        <p:nvPicPr>
          <p:cNvPr id="36" name="Picture 35"/>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272332" y="8054815"/>
            <a:ext cx="1302345" cy="868230"/>
          </a:xfrm>
          <a:prstGeom prst="rect">
            <a:avLst/>
          </a:prstGeom>
          <a:ln>
            <a:solidFill>
              <a:schemeClr val="bg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328</TotalTime>
  <Words>245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1472 Croaton Crossing Carolina Park ~ Mount Pleasant, SC 29466 MLS# 20018224 ~ $549,500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64</cp:revision>
  <dcterms:created xsi:type="dcterms:W3CDTF">2006-08-16T00:00:00Z</dcterms:created>
  <dcterms:modified xsi:type="dcterms:W3CDTF">2020-08-07T10:46:17Z</dcterms:modified>
</cp:coreProperties>
</file>