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8800"/>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3520"/>
            </a:lvl1pPr>
            <a:lvl2pPr marL="670575" indent="0" algn="ctr">
              <a:buNone/>
              <a:defRPr sz="2933"/>
            </a:lvl2pPr>
            <a:lvl3pPr marL="1341150" indent="0" algn="ctr">
              <a:buNone/>
              <a:defRPr sz="2640"/>
            </a:lvl3pPr>
            <a:lvl4pPr marL="2011726" indent="0" algn="ctr">
              <a:buNone/>
              <a:defRPr sz="2347"/>
            </a:lvl4pPr>
            <a:lvl5pPr marL="2682301" indent="0" algn="ctr">
              <a:buNone/>
              <a:defRPr sz="2347"/>
            </a:lvl5pPr>
            <a:lvl6pPr marL="3352876" indent="0" algn="ctr">
              <a:buNone/>
              <a:defRPr sz="2347"/>
            </a:lvl6pPr>
            <a:lvl7pPr marL="4023451" indent="0" algn="ctr">
              <a:buNone/>
              <a:defRPr sz="2347"/>
            </a:lvl7pPr>
            <a:lvl8pPr marL="4694027" indent="0" algn="ctr">
              <a:buNone/>
              <a:defRPr sz="2347"/>
            </a:lvl8pPr>
            <a:lvl9pPr marL="5364602" indent="0" algn="ctr">
              <a:buNone/>
              <a:defRPr sz="2347"/>
            </a:lvl9pPr>
          </a:lstStyle>
          <a:p>
            <a:r>
              <a:rPr lang="en-US"/>
              <a:t>Click to edit Master subtitle style</a:t>
            </a:r>
          </a:p>
        </p:txBody>
      </p:sp>
      <p:sp>
        <p:nvSpPr>
          <p:cNvPr id="4" name="Date Placeholder 3"/>
          <p:cNvSpPr>
            <a:spLocks noGrp="1"/>
          </p:cNvSpPr>
          <p:nvPr>
            <p:ph type="dt" sz="half" idx="10"/>
          </p:nvPr>
        </p:nvSpPr>
        <p:spPr/>
        <p:txBody>
          <a:bodyPr/>
          <a:lstStyle/>
          <a:p>
            <a:fld id="{96BFE4FA-9B16-4CD1-A524-A8A40014F3CE}" type="datetimeFigureOut">
              <a:rPr lang="en-US" smtClean="0"/>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84702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BFE4FA-9B16-4CD1-A524-A8A40014F3CE}" type="datetimeFigureOut">
              <a:rPr lang="en-US" smtClean="0"/>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609491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46158" y="784650"/>
            <a:ext cx="1067693" cy="125031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1055" y="784650"/>
            <a:ext cx="3107948" cy="125031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BFE4FA-9B16-4CD1-A524-A8A40014F3CE}" type="datetimeFigureOut">
              <a:rPr lang="en-US" smtClean="0"/>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1568817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BFE4FA-9B16-4CD1-A524-A8A40014F3CE}" type="datetimeFigureOut">
              <a:rPr lang="en-US" smtClean="0"/>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3382340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8800"/>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3520">
                <a:solidFill>
                  <a:schemeClr val="tx1">
                    <a:tint val="75000"/>
                  </a:schemeClr>
                </a:solidFill>
              </a:defRPr>
            </a:lvl1pPr>
            <a:lvl2pPr marL="670575" indent="0">
              <a:buNone/>
              <a:defRPr sz="2933">
                <a:solidFill>
                  <a:schemeClr val="tx1">
                    <a:tint val="75000"/>
                  </a:schemeClr>
                </a:solidFill>
              </a:defRPr>
            </a:lvl2pPr>
            <a:lvl3pPr marL="1341150" indent="0">
              <a:buNone/>
              <a:defRPr sz="2640">
                <a:solidFill>
                  <a:schemeClr val="tx1">
                    <a:tint val="75000"/>
                  </a:schemeClr>
                </a:solidFill>
              </a:defRPr>
            </a:lvl3pPr>
            <a:lvl4pPr marL="2011726" indent="0">
              <a:buNone/>
              <a:defRPr sz="2347">
                <a:solidFill>
                  <a:schemeClr val="tx1">
                    <a:tint val="75000"/>
                  </a:schemeClr>
                </a:solidFill>
              </a:defRPr>
            </a:lvl4pPr>
            <a:lvl5pPr marL="2682301" indent="0">
              <a:buNone/>
              <a:defRPr sz="2347">
                <a:solidFill>
                  <a:schemeClr val="tx1">
                    <a:tint val="75000"/>
                  </a:schemeClr>
                </a:solidFill>
              </a:defRPr>
            </a:lvl5pPr>
            <a:lvl6pPr marL="3352876" indent="0">
              <a:buNone/>
              <a:defRPr sz="2347">
                <a:solidFill>
                  <a:schemeClr val="tx1">
                    <a:tint val="75000"/>
                  </a:schemeClr>
                </a:solidFill>
              </a:defRPr>
            </a:lvl6pPr>
            <a:lvl7pPr marL="4023451" indent="0">
              <a:buNone/>
              <a:defRPr sz="2347">
                <a:solidFill>
                  <a:schemeClr val="tx1">
                    <a:tint val="75000"/>
                  </a:schemeClr>
                </a:solidFill>
              </a:defRPr>
            </a:lvl7pPr>
            <a:lvl8pPr marL="4694027" indent="0">
              <a:buNone/>
              <a:defRPr sz="2347">
                <a:solidFill>
                  <a:schemeClr val="tx1">
                    <a:tint val="75000"/>
                  </a:schemeClr>
                </a:solidFill>
              </a:defRPr>
            </a:lvl8pPr>
            <a:lvl9pPr marL="5364602" indent="0">
              <a:buNone/>
              <a:defRPr sz="234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BFE4FA-9B16-4CD1-A524-A8A40014F3CE}" type="datetimeFigureOut">
              <a:rPr lang="en-US" smtClean="0"/>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1584854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1055" y="3927899"/>
            <a:ext cx="2087820" cy="9359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26030" y="3927899"/>
            <a:ext cx="2087821" cy="9359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6BFE4FA-9B16-4CD1-A524-A8A40014F3CE}" type="datetimeFigureOut">
              <a:rPr lang="en-US" smtClean="0"/>
              <a:t>7/22/2016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231616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6BFE4FA-9B16-4CD1-A524-A8A40014F3CE}" type="datetimeFigureOut">
              <a:rPr lang="en-US" smtClean="0"/>
              <a:t>7/22/2016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1806122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6BFE4FA-9B16-4CD1-A524-A8A40014F3CE}" type="datetimeFigureOut">
              <a:rPr lang="en-US" smtClean="0"/>
              <a:t>7/22/2016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853362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BFE4FA-9B16-4CD1-A524-A8A40014F3CE}" type="datetimeFigureOut">
              <a:rPr lang="en-US" smtClean="0"/>
              <a:t>7/22/2016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371949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4693"/>
            </a:lvl1pPr>
            <a:lvl2pPr>
              <a:defRPr sz="4107"/>
            </a:lvl2pPr>
            <a:lvl3pPr>
              <a:defRPr sz="3520"/>
            </a:lvl3pPr>
            <a:lvl4pPr>
              <a:defRPr sz="2933"/>
            </a:lvl4pPr>
            <a:lvl5pPr>
              <a:defRPr sz="2933"/>
            </a:lvl5pPr>
            <a:lvl6pPr>
              <a:defRPr sz="2933"/>
            </a:lvl6pPr>
            <a:lvl7pPr>
              <a:defRPr sz="2933"/>
            </a:lvl7pPr>
            <a:lvl8pPr>
              <a:defRPr sz="2933"/>
            </a:lvl8pPr>
            <a:lvl9pPr>
              <a:defRPr sz="29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Click to edit Master text styles</a:t>
            </a:r>
          </a:p>
        </p:txBody>
      </p:sp>
      <p:sp>
        <p:nvSpPr>
          <p:cNvPr id="5" name="Date Placeholder 4"/>
          <p:cNvSpPr>
            <a:spLocks noGrp="1"/>
          </p:cNvSpPr>
          <p:nvPr>
            <p:ph type="dt" sz="half" idx="10"/>
          </p:nvPr>
        </p:nvSpPr>
        <p:spPr/>
        <p:txBody>
          <a:bodyPr/>
          <a:lstStyle/>
          <a:p>
            <a:fld id="{96BFE4FA-9B16-4CD1-A524-A8A40014F3CE}" type="datetimeFigureOut">
              <a:rPr lang="en-US" smtClean="0"/>
              <a:t>7/22/2016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2127854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4693"/>
            </a:lvl1pPr>
            <a:lvl2pPr marL="670575" indent="0">
              <a:buNone/>
              <a:defRPr sz="4107"/>
            </a:lvl2pPr>
            <a:lvl3pPr marL="1341150" indent="0">
              <a:buNone/>
              <a:defRPr sz="3520"/>
            </a:lvl3pPr>
            <a:lvl4pPr marL="2011726" indent="0">
              <a:buNone/>
              <a:defRPr sz="2933"/>
            </a:lvl4pPr>
            <a:lvl5pPr marL="2682301" indent="0">
              <a:buNone/>
              <a:defRPr sz="2933"/>
            </a:lvl5pPr>
            <a:lvl6pPr marL="3352876" indent="0">
              <a:buNone/>
              <a:defRPr sz="2933"/>
            </a:lvl6pPr>
            <a:lvl7pPr marL="4023451" indent="0">
              <a:buNone/>
              <a:defRPr sz="2933"/>
            </a:lvl7pPr>
            <a:lvl8pPr marL="4694027" indent="0">
              <a:buNone/>
              <a:defRPr sz="2933"/>
            </a:lvl8pPr>
            <a:lvl9pPr marL="5364602" indent="0">
              <a:buNone/>
              <a:defRPr sz="2933"/>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Click to edit Master text styles</a:t>
            </a:r>
          </a:p>
        </p:txBody>
      </p:sp>
      <p:sp>
        <p:nvSpPr>
          <p:cNvPr id="5" name="Date Placeholder 4"/>
          <p:cNvSpPr>
            <a:spLocks noGrp="1"/>
          </p:cNvSpPr>
          <p:nvPr>
            <p:ph type="dt" sz="half" idx="10"/>
          </p:nvPr>
        </p:nvSpPr>
        <p:spPr/>
        <p:txBody>
          <a:bodyPr/>
          <a:lstStyle/>
          <a:p>
            <a:fld id="{96BFE4FA-9B16-4CD1-A524-A8A40014F3CE}" type="datetimeFigureOut">
              <a:rPr lang="en-US" smtClean="0"/>
              <a:t>7/22/2016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1072915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96BFE4FA-9B16-4CD1-A524-A8A40014F3CE}" type="datetimeFigureOut">
              <a:rPr lang="en-US" smtClean="0"/>
              <a:t>7/22/2016</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8CF50EDE-D080-4D87-B135-BDE3E4686C78}" type="slidenum">
              <a:rPr lang="en-US" smtClean="0"/>
              <a:t>‹#›</a:t>
            </a:fld>
            <a:endParaRPr lang="en-US"/>
          </a:p>
        </p:txBody>
      </p:sp>
    </p:spTree>
    <p:extLst>
      <p:ext uri="{BB962C8B-B14F-4D97-AF65-F5344CB8AC3E}">
        <p14:creationId xmlns:p14="http://schemas.microsoft.com/office/powerpoint/2010/main" val="2809176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341150" rtl="0" eaLnBrk="1" latinLnBrk="0" hangingPunct="1">
        <a:lnSpc>
          <a:spcPct val="90000"/>
        </a:lnSpc>
        <a:spcBef>
          <a:spcPct val="0"/>
        </a:spcBef>
        <a:buNone/>
        <a:defRPr sz="6453"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4107"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352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2933"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18" name="Picture 1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1005840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8966" y="-21567"/>
            <a:ext cx="6118802" cy="4589102"/>
          </a:xfrm>
          <a:prstGeom prst="rect">
            <a:avLst/>
          </a:prstGeom>
        </p:spPr>
      </p:pic>
      <p:sp>
        <p:nvSpPr>
          <p:cNvPr id="2" name="Title 1"/>
          <p:cNvSpPr>
            <a:spLocks noGrp="1"/>
          </p:cNvSpPr>
          <p:nvPr>
            <p:ph type="ctrTitle"/>
          </p:nvPr>
        </p:nvSpPr>
        <p:spPr>
          <a:xfrm>
            <a:off x="918102" y="3656890"/>
            <a:ext cx="5900530" cy="918787"/>
          </a:xfrm>
        </p:spPr>
        <p:txBody>
          <a:bodyPr anchor="t">
            <a:noAutofit/>
          </a:bodyPr>
          <a:lstStyle/>
          <a:p>
            <a:pPr algn="r"/>
            <a:r>
              <a:rPr lang="en-US" sz="3200" dirty="0">
                <a:solidFill>
                  <a:srgbClr val="FFFF00"/>
                </a:solidFill>
                <a:effectLst>
                  <a:outerShdw blurRad="50800" dist="38100" dir="5400000" algn="t" rotWithShape="0">
                    <a:prstClr val="black">
                      <a:alpha val="40000"/>
                    </a:prstClr>
                  </a:outerShdw>
                </a:effectLst>
                <a:latin typeface="Cuprum" panose="02000506000000020004" pitchFamily="2" charset="0"/>
              </a:rPr>
              <a:t>PRICE REDUCED!</a:t>
            </a:r>
            <a:br>
              <a:rPr lang="en-US" sz="3200" dirty="0">
                <a:solidFill>
                  <a:srgbClr val="FFFF00"/>
                </a:solidFill>
                <a:effectLst>
                  <a:outerShdw blurRad="50800" dist="38100" dir="5400000" algn="t" rotWithShape="0">
                    <a:prstClr val="black">
                      <a:alpha val="40000"/>
                    </a:prstClr>
                  </a:outerShdw>
                </a:effectLst>
                <a:latin typeface="Cuprum" panose="02000506000000020004" pitchFamily="2" charset="0"/>
              </a:rPr>
            </a:br>
            <a:r>
              <a:rPr lang="en-US" sz="2400" dirty="0">
                <a:solidFill>
                  <a:srgbClr val="FFFF00"/>
                </a:solidFill>
                <a:effectLst>
                  <a:outerShdw blurRad="50800" dist="38100" dir="5400000" algn="t" rotWithShape="0">
                    <a:prstClr val="black">
                      <a:alpha val="40000"/>
                    </a:prstClr>
                  </a:outerShdw>
                </a:effectLst>
                <a:latin typeface="Cuprum" panose="02000506000000020004" pitchFamily="2" charset="0"/>
              </a:rPr>
              <a:t>ON THE MARSH</a:t>
            </a:r>
            <a:br>
              <a:rPr lang="en-US" sz="3200" dirty="0">
                <a:solidFill>
                  <a:srgbClr val="FFFF00"/>
                </a:solidFill>
                <a:effectLst>
                  <a:outerShdw blurRad="50800" dist="38100" dir="5400000" algn="t" rotWithShape="0">
                    <a:prstClr val="black">
                      <a:alpha val="40000"/>
                    </a:prstClr>
                  </a:outerShdw>
                </a:effectLst>
                <a:latin typeface="Cuprum" panose="02000506000000020004" pitchFamily="2" charset="0"/>
              </a:rPr>
            </a:br>
            <a:endParaRPr lang="en-US" sz="3200" dirty="0">
              <a:solidFill>
                <a:srgbClr val="FFFF00"/>
              </a:solidFill>
              <a:effectLst>
                <a:outerShdw blurRad="50800" dist="38100" dir="5400000" algn="t" rotWithShape="0">
                  <a:prstClr val="black">
                    <a:alpha val="40000"/>
                  </a:prstClr>
                </a:outerShdw>
              </a:effectLst>
              <a:latin typeface="Cuprum" panose="02000506000000020004" pitchFamily="2" charset="0"/>
            </a:endParaRPr>
          </a:p>
        </p:txBody>
      </p:sp>
      <p:sp>
        <p:nvSpPr>
          <p:cNvPr id="3" name="Subtitle 2"/>
          <p:cNvSpPr>
            <a:spLocks noGrp="1"/>
          </p:cNvSpPr>
          <p:nvPr>
            <p:ph type="subTitle" idx="1"/>
          </p:nvPr>
        </p:nvSpPr>
        <p:spPr>
          <a:xfrm>
            <a:off x="1344767" y="4709673"/>
            <a:ext cx="5057424" cy="4326142"/>
          </a:xfrm>
        </p:spPr>
        <p:txBody>
          <a:bodyPr anchor="ctr">
            <a:noAutofit/>
          </a:bodyPr>
          <a:lstStyle/>
          <a:p>
            <a:r>
              <a:rPr lang="en-US" sz="2000" dirty="0">
                <a:latin typeface="Cuprum" panose="02000506000000020004" pitchFamily="2" charset="0"/>
              </a:rPr>
              <a:t>A wide and comfortable front porch welcomes you to this beautiful </a:t>
            </a:r>
            <a:r>
              <a:rPr lang="en-US" sz="2000" dirty="0" err="1">
                <a:latin typeface="Cuprum" panose="02000506000000020004" pitchFamily="2" charset="0"/>
              </a:rPr>
              <a:t>lowcountry</a:t>
            </a:r>
            <a:r>
              <a:rPr lang="en-US" sz="2000" dirty="0">
                <a:latin typeface="Cuprum" panose="02000506000000020004" pitchFamily="2" charset="0"/>
              </a:rPr>
              <a:t> home. A large living room with expansive views over the marsh, opens up to a dining area, and large kitchen. Two good size guests rooms, and a guest bathroom are adjacent to the hall. The master bedroom is large, and also has views over the marsh. Three decks on the back of the house, one from the master bedroom, one from the dining room, and a screened in porch from the living room for those cool evenings. Underneath the house is a large enclosed garage, with plenty of storage for your cars, boat, surf boards and other toys, as well as your gardening equipment. Outside is a large fenced, well maintained yard, with access to the marsh. Owner is a licensed Real Estate Agent.</a:t>
            </a:r>
          </a:p>
        </p:txBody>
      </p:sp>
      <p:sp>
        <p:nvSpPr>
          <p:cNvPr id="4" name="Subtitle 2"/>
          <p:cNvSpPr txBox="1">
            <a:spLocks/>
          </p:cNvSpPr>
          <p:nvPr/>
        </p:nvSpPr>
        <p:spPr>
          <a:xfrm>
            <a:off x="918102" y="142137"/>
            <a:ext cx="5900530" cy="1283156"/>
          </a:xfrm>
          <a:prstGeom prst="rect">
            <a:avLst/>
          </a:prstGeom>
        </p:spPr>
        <p:txBody>
          <a:bodyPr vert="horz" lIns="91440" tIns="45720" rIns="91440" bIns="45720" rtlCol="0" anchor="ctr">
            <a:noAutofit/>
          </a:bodyPr>
          <a:lstStyle>
            <a:lvl1pPr marL="0" indent="0" algn="ctr" defTabSz="1341150" rtl="0" eaLnBrk="1" latinLnBrk="0" hangingPunct="1">
              <a:lnSpc>
                <a:spcPct val="90000"/>
              </a:lnSpc>
              <a:spcBef>
                <a:spcPts val="1467"/>
              </a:spcBef>
              <a:buFont typeface="Arial" panose="020B0604020202020204" pitchFamily="34" charset="0"/>
              <a:buNone/>
              <a:defRPr sz="3520" kern="1200">
                <a:solidFill>
                  <a:schemeClr val="tx1"/>
                </a:solidFill>
                <a:latin typeface="+mn-lt"/>
                <a:ea typeface="+mn-ea"/>
                <a:cs typeface="+mn-cs"/>
              </a:defRPr>
            </a:lvl1pPr>
            <a:lvl2pPr marL="670575" indent="0" algn="ctr" defTabSz="1341150" rtl="0" eaLnBrk="1" latinLnBrk="0" hangingPunct="1">
              <a:lnSpc>
                <a:spcPct val="90000"/>
              </a:lnSpc>
              <a:spcBef>
                <a:spcPts val="733"/>
              </a:spcBef>
              <a:buFont typeface="Arial" panose="020B0604020202020204" pitchFamily="34" charset="0"/>
              <a:buNone/>
              <a:defRPr sz="2933" kern="1200">
                <a:solidFill>
                  <a:schemeClr val="tx1"/>
                </a:solidFill>
                <a:latin typeface="+mn-lt"/>
                <a:ea typeface="+mn-ea"/>
                <a:cs typeface="+mn-cs"/>
              </a:defRPr>
            </a:lvl2pPr>
            <a:lvl3pPr marL="1341150" indent="0" algn="ctr" defTabSz="1341150" rtl="0" eaLnBrk="1" latinLnBrk="0" hangingPunct="1">
              <a:lnSpc>
                <a:spcPct val="90000"/>
              </a:lnSpc>
              <a:spcBef>
                <a:spcPts val="733"/>
              </a:spcBef>
              <a:buFont typeface="Arial" panose="020B0604020202020204" pitchFamily="34" charset="0"/>
              <a:buNone/>
              <a:defRPr sz="2640" kern="1200">
                <a:solidFill>
                  <a:schemeClr val="tx1"/>
                </a:solidFill>
                <a:latin typeface="+mn-lt"/>
                <a:ea typeface="+mn-ea"/>
                <a:cs typeface="+mn-cs"/>
              </a:defRPr>
            </a:lvl3pPr>
            <a:lvl4pPr marL="2011726"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4pPr>
            <a:lvl5pPr marL="2682301"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5pPr>
            <a:lvl6pPr marL="3352876"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6pPr>
            <a:lvl7pPr marL="4023451"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7pPr>
            <a:lvl8pPr marL="4694027"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8pPr>
            <a:lvl9pPr marL="5364602"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9pPr>
          </a:lstStyle>
          <a:p>
            <a:pPr>
              <a:lnSpc>
                <a:spcPct val="100000"/>
              </a:lnSpc>
              <a:spcBef>
                <a:spcPts val="0"/>
              </a:spcBef>
            </a:pPr>
            <a:r>
              <a:rPr lang="en-US" sz="3200" dirty="0">
                <a:solidFill>
                  <a:schemeClr val="bg1"/>
                </a:solidFill>
                <a:effectLst>
                  <a:outerShdw blurRad="50800" dist="38100" dir="5400000" algn="t" rotWithShape="0">
                    <a:prstClr val="black">
                      <a:alpha val="40000"/>
                    </a:prstClr>
                  </a:outerShdw>
                </a:effectLst>
                <a:latin typeface="Cuprum" panose="02000506000000020004" pitchFamily="2" charset="0"/>
              </a:rPr>
              <a:t>1483 </a:t>
            </a:r>
            <a:r>
              <a:rPr lang="en-US" sz="3200" dirty="0" err="1">
                <a:solidFill>
                  <a:schemeClr val="bg1"/>
                </a:solidFill>
                <a:effectLst>
                  <a:outerShdw blurRad="50800" dist="38100" dir="5400000" algn="t" rotWithShape="0">
                    <a:prstClr val="black">
                      <a:alpha val="40000"/>
                    </a:prstClr>
                  </a:outerShdw>
                </a:effectLst>
                <a:latin typeface="Cuprum" panose="02000506000000020004" pitchFamily="2" charset="0"/>
              </a:rPr>
              <a:t>Harborsun</a:t>
            </a:r>
            <a:endParaRPr lang="en-US" sz="3200" dirty="0">
              <a:solidFill>
                <a:schemeClr val="bg1"/>
              </a:solidFill>
              <a:effectLst>
                <a:outerShdw blurRad="50800" dist="38100" dir="5400000" algn="t" rotWithShape="0">
                  <a:prstClr val="black">
                    <a:alpha val="40000"/>
                  </a:prstClr>
                </a:outerShdw>
              </a:effectLst>
              <a:latin typeface="Cuprum" panose="02000506000000020004" pitchFamily="2" charset="0"/>
            </a:endParaRPr>
          </a:p>
          <a:p>
            <a:pPr>
              <a:lnSpc>
                <a:spcPct val="100000"/>
              </a:lnSpc>
              <a:spcBef>
                <a:spcPts val="0"/>
              </a:spcBef>
            </a:pPr>
            <a:r>
              <a:rPr lang="en-US" sz="2000" dirty="0">
                <a:solidFill>
                  <a:schemeClr val="bg1"/>
                </a:solidFill>
                <a:effectLst>
                  <a:outerShdw blurRad="50800" dist="38100" dir="5400000" algn="t" rotWithShape="0">
                    <a:prstClr val="black">
                      <a:alpha val="40000"/>
                    </a:prstClr>
                  </a:outerShdw>
                </a:effectLst>
                <a:latin typeface="Cuprum" panose="02000506000000020004" pitchFamily="2" charset="0"/>
              </a:rPr>
              <a:t>Wexford Sound ~ Charleston</a:t>
            </a:r>
          </a:p>
          <a:p>
            <a:pPr>
              <a:lnSpc>
                <a:spcPct val="100000"/>
              </a:lnSpc>
              <a:spcBef>
                <a:spcPts val="0"/>
              </a:spcBef>
            </a:pPr>
            <a:r>
              <a:rPr lang="en-US" sz="2000" dirty="0">
                <a:solidFill>
                  <a:schemeClr val="bg1"/>
                </a:solidFill>
                <a:effectLst>
                  <a:outerShdw blurRad="50800" dist="38100" dir="5400000" algn="t" rotWithShape="0">
                    <a:prstClr val="black">
                      <a:alpha val="40000"/>
                    </a:prstClr>
                  </a:outerShdw>
                </a:effectLst>
                <a:latin typeface="Cuprum" panose="02000506000000020004" pitchFamily="2" charset="0"/>
              </a:rPr>
              <a:t>MLS# 16014772 ~ $398,500</a:t>
            </a:r>
          </a:p>
        </p:txBody>
      </p:sp>
      <p:sp>
        <p:nvSpPr>
          <p:cNvPr id="6" name="Rectangle 5"/>
          <p:cNvSpPr/>
          <p:nvPr/>
        </p:nvSpPr>
        <p:spPr>
          <a:xfrm>
            <a:off x="0" y="9135070"/>
            <a:ext cx="3886200" cy="861774"/>
          </a:xfrm>
          <a:prstGeom prst="rect">
            <a:avLst/>
          </a:prstGeom>
        </p:spPr>
        <p:txBody>
          <a:bodyPr>
            <a:spAutoFit/>
          </a:bodyPr>
          <a:lstStyle/>
          <a:p>
            <a:r>
              <a:rPr lang="en-US" b="1" dirty="0">
                <a:latin typeface="Cuprum" panose="02000506000000020004" pitchFamily="2" charset="0"/>
              </a:rPr>
              <a:t>Lorraine Hatton</a:t>
            </a:r>
          </a:p>
          <a:p>
            <a:r>
              <a:rPr lang="en-US" sz="1600" dirty="0">
                <a:latin typeface="Cuprum" panose="02000506000000020004" pitchFamily="2" charset="0"/>
              </a:rPr>
              <a:t>(843) 345-4932</a:t>
            </a:r>
          </a:p>
          <a:p>
            <a:r>
              <a:rPr lang="en-US" sz="1600" dirty="0">
                <a:latin typeface="Cuprum" panose="02000506000000020004" pitchFamily="2" charset="0"/>
              </a:rPr>
              <a:t>lorrainehatton@hotmail.com</a:t>
            </a:r>
          </a:p>
        </p:txBody>
      </p:sp>
      <p:sp>
        <p:nvSpPr>
          <p:cNvPr id="7" name="Rectangle 6"/>
          <p:cNvSpPr/>
          <p:nvPr/>
        </p:nvSpPr>
        <p:spPr>
          <a:xfrm>
            <a:off x="3886200" y="9223561"/>
            <a:ext cx="3886200" cy="646331"/>
          </a:xfrm>
          <a:prstGeom prst="rect">
            <a:avLst/>
          </a:prstGeom>
        </p:spPr>
        <p:txBody>
          <a:bodyPr>
            <a:spAutoFit/>
          </a:bodyPr>
          <a:lstStyle/>
          <a:p>
            <a:pPr algn="r"/>
            <a:r>
              <a:rPr lang="en-US" sz="1200" dirty="0">
                <a:latin typeface="Cuprum" panose="02000506000000020004" pitchFamily="2" charset="0"/>
              </a:rPr>
              <a:t>Brand Name Real Estate</a:t>
            </a:r>
          </a:p>
          <a:p>
            <a:pPr algn="r"/>
            <a:r>
              <a:rPr lang="en-US" sz="1200" dirty="0">
                <a:latin typeface="Cuprum" panose="02000506000000020004" pitchFamily="2" charset="0"/>
              </a:rPr>
              <a:t>4 Carriage Lane Suite 106</a:t>
            </a:r>
          </a:p>
          <a:p>
            <a:pPr algn="r"/>
            <a:r>
              <a:rPr lang="en-US" sz="1200" dirty="0">
                <a:latin typeface="Cuprum" panose="02000506000000020004" pitchFamily="2" charset="0"/>
              </a:rPr>
              <a:t>Charleston, SC 29407</a:t>
            </a:r>
          </a:p>
        </p:txBody>
      </p:sp>
      <p:grpSp>
        <p:nvGrpSpPr>
          <p:cNvPr id="19" name="Group 18"/>
          <p:cNvGrpSpPr/>
          <p:nvPr/>
        </p:nvGrpSpPr>
        <p:grpSpPr>
          <a:xfrm>
            <a:off x="64607" y="4712946"/>
            <a:ext cx="7607521" cy="4276713"/>
            <a:chOff x="64607" y="4712946"/>
            <a:chExt cx="7607521" cy="4276713"/>
          </a:xfrm>
        </p:grpSpPr>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607" y="4712946"/>
              <a:ext cx="1280160" cy="960120"/>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607" y="5818477"/>
              <a:ext cx="1280160" cy="960120"/>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607" y="6924008"/>
              <a:ext cx="1280160" cy="960120"/>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607" y="8029539"/>
              <a:ext cx="1280160" cy="960120"/>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91968" y="4712946"/>
              <a:ext cx="1280160" cy="960120"/>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91968" y="5818477"/>
              <a:ext cx="1280160" cy="960120"/>
            </a:xfrm>
            <a:prstGeom prst="rect">
              <a:avLst/>
            </a:prstGeom>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91968" y="6924008"/>
              <a:ext cx="1280160" cy="960120"/>
            </a:xfrm>
            <a:prstGeom prst="rect">
              <a:avLst/>
            </a:prstGeom>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91968" y="8029539"/>
              <a:ext cx="1280160" cy="960120"/>
            </a:xfrm>
            <a:prstGeom prst="rect">
              <a:avLst/>
            </a:prstGeom>
          </p:spPr>
        </p:pic>
      </p:grpSp>
      <p:pic>
        <p:nvPicPr>
          <p:cNvPr id="12" name="Picture 1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11031" y="2981739"/>
            <a:ext cx="1919125" cy="1439344"/>
          </a:xfrm>
          <a:prstGeom prst="rect">
            <a:avLst/>
          </a:prstGeom>
          <a:ln>
            <a:solidFill>
              <a:schemeClr val="bg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0752511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192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Cuprum</vt:lpstr>
      <vt:lpstr>Office Theme</vt:lpstr>
      <vt:lpstr>PRICE REDUCED! ON THE MARSH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Sellers Offering $3,000 Bonus!</dc:title>
  <dc:creator>A. Thomas Price</dc:creator>
  <cp:lastModifiedBy>A. Thomas Price</cp:lastModifiedBy>
  <cp:revision>7</cp:revision>
  <dcterms:created xsi:type="dcterms:W3CDTF">2016-05-23T15:32:19Z</dcterms:created>
  <dcterms:modified xsi:type="dcterms:W3CDTF">2016-07-23T00:25:59Z</dcterms:modified>
</cp:coreProperties>
</file>