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7772400" cy="12801600"/>
  <p:notesSz cx="6858000" cy="9144000"/>
  <p:defaultTextStyle>
    <a:defPPr>
      <a:defRPr lang="en-US"/>
    </a:defPPr>
    <a:lvl1pPr marL="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1pPr>
    <a:lvl2pPr marL="58782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2pPr>
    <a:lvl3pPr marL="117564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3pPr>
    <a:lvl4pPr marL="176346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4pPr>
    <a:lvl5pPr marL="2351288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5pPr>
    <a:lvl6pPr marL="2939110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6pPr>
    <a:lvl7pPr marL="3526932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7pPr>
    <a:lvl8pPr marL="4114754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8pPr>
    <a:lvl9pPr marL="4702576" algn="l" defTabSz="1175644" rtl="0" eaLnBrk="1" latinLnBrk="0" hangingPunct="1">
      <a:defRPr sz="23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4032">
          <p15:clr>
            <a:srgbClr val="A4A3A4"/>
          </p15:clr>
        </p15:guide>
        <p15:guide id="2" pos="2448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38" d="100"/>
          <a:sy n="38" d="100"/>
        </p:scale>
        <p:origin x="2478" y="96"/>
      </p:cViewPr>
      <p:guideLst>
        <p:guide orient="horz" pos="4032"/>
        <p:guide pos="2448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2930" y="3976796"/>
            <a:ext cx="6606540" cy="274404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65860" y="7254240"/>
            <a:ext cx="5440680" cy="327152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878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1756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7634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35128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9391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52693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4114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7025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634990" y="512660"/>
            <a:ext cx="1748790" cy="10922846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8620" y="512660"/>
            <a:ext cx="5116830" cy="10922846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3966" y="8226214"/>
            <a:ext cx="6606540" cy="2542540"/>
          </a:xfrm>
        </p:spPr>
        <p:txBody>
          <a:bodyPr anchor="t"/>
          <a:lstStyle>
            <a:lvl1pPr algn="l">
              <a:defRPr sz="51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13966" y="5425866"/>
            <a:ext cx="6606540" cy="2800349"/>
          </a:xfrm>
        </p:spPr>
        <p:txBody>
          <a:bodyPr anchor="b"/>
          <a:lstStyle>
            <a:lvl1pPr marL="0" indent="0">
              <a:buNone/>
              <a:defRPr sz="2600">
                <a:solidFill>
                  <a:schemeClr val="tx1">
                    <a:tint val="75000"/>
                  </a:schemeClr>
                </a:solidFill>
              </a:defRPr>
            </a:lvl1pPr>
            <a:lvl2pPr marL="587822" indent="0">
              <a:buNone/>
              <a:defRPr sz="2300">
                <a:solidFill>
                  <a:schemeClr val="tx1">
                    <a:tint val="75000"/>
                  </a:schemeClr>
                </a:solidFill>
              </a:defRPr>
            </a:lvl2pPr>
            <a:lvl3pPr marL="1175644" indent="0">
              <a:buNone/>
              <a:defRPr sz="2100">
                <a:solidFill>
                  <a:schemeClr val="tx1">
                    <a:tint val="75000"/>
                  </a:schemeClr>
                </a:solidFill>
              </a:defRPr>
            </a:lvl3pPr>
            <a:lvl4pPr marL="176346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4pPr>
            <a:lvl5pPr marL="2351288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5pPr>
            <a:lvl6pPr marL="293911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6pPr>
            <a:lvl7pPr marL="3526932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7pPr>
            <a:lvl8pPr marL="4114754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8pPr>
            <a:lvl9pPr marL="4702576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862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950970" y="2987042"/>
            <a:ext cx="3432810" cy="8448464"/>
          </a:xfrm>
        </p:spPr>
        <p:txBody>
          <a:bodyPr/>
          <a:lstStyle>
            <a:lvl1pPr>
              <a:defRPr sz="3600"/>
            </a:lvl1pPr>
            <a:lvl2pPr>
              <a:defRPr sz="3100"/>
            </a:lvl2pPr>
            <a:lvl3pPr>
              <a:defRPr sz="2600"/>
            </a:lvl3pPr>
            <a:lvl4pPr>
              <a:defRPr sz="2300"/>
            </a:lvl4pPr>
            <a:lvl5pPr>
              <a:defRPr sz="2300"/>
            </a:lvl5pPr>
            <a:lvl6pPr>
              <a:defRPr sz="2300"/>
            </a:lvl6pPr>
            <a:lvl7pPr>
              <a:defRPr sz="2300"/>
            </a:lvl7pPr>
            <a:lvl8pPr>
              <a:defRPr sz="2300"/>
            </a:lvl8pPr>
            <a:lvl9pPr>
              <a:defRPr sz="2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865544"/>
            <a:ext cx="3434160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8620" y="4059766"/>
            <a:ext cx="3434160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948272" y="2865544"/>
            <a:ext cx="3435508" cy="1194222"/>
          </a:xfrm>
        </p:spPr>
        <p:txBody>
          <a:bodyPr anchor="b"/>
          <a:lstStyle>
            <a:lvl1pPr marL="0" indent="0">
              <a:buNone/>
              <a:defRPr sz="3100" b="1"/>
            </a:lvl1pPr>
            <a:lvl2pPr marL="587822" indent="0">
              <a:buNone/>
              <a:defRPr sz="2600" b="1"/>
            </a:lvl2pPr>
            <a:lvl3pPr marL="1175644" indent="0">
              <a:buNone/>
              <a:defRPr sz="2300" b="1"/>
            </a:lvl3pPr>
            <a:lvl4pPr marL="1763466" indent="0">
              <a:buNone/>
              <a:defRPr sz="2100" b="1"/>
            </a:lvl4pPr>
            <a:lvl5pPr marL="2351288" indent="0">
              <a:buNone/>
              <a:defRPr sz="2100" b="1"/>
            </a:lvl5pPr>
            <a:lvl6pPr marL="2939110" indent="0">
              <a:buNone/>
              <a:defRPr sz="2100" b="1"/>
            </a:lvl6pPr>
            <a:lvl7pPr marL="3526932" indent="0">
              <a:buNone/>
              <a:defRPr sz="2100" b="1"/>
            </a:lvl7pPr>
            <a:lvl8pPr marL="4114754" indent="0">
              <a:buNone/>
              <a:defRPr sz="2100" b="1"/>
            </a:lvl8pPr>
            <a:lvl9pPr marL="4702576" indent="0">
              <a:buNone/>
              <a:defRPr sz="21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948272" y="4059766"/>
            <a:ext cx="3435508" cy="7375738"/>
          </a:xfrm>
        </p:spPr>
        <p:txBody>
          <a:bodyPr/>
          <a:lstStyle>
            <a:lvl1pPr>
              <a:defRPr sz="3100"/>
            </a:lvl1pPr>
            <a:lvl2pPr>
              <a:defRPr sz="2600"/>
            </a:lvl2pPr>
            <a:lvl3pPr>
              <a:defRPr sz="23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88621" y="509694"/>
            <a:ext cx="2557066" cy="2169160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38793" y="509695"/>
            <a:ext cx="4344988" cy="10925811"/>
          </a:xfrm>
        </p:spPr>
        <p:txBody>
          <a:bodyPr/>
          <a:lstStyle>
            <a:lvl1pPr>
              <a:defRPr sz="4100"/>
            </a:lvl1pPr>
            <a:lvl2pPr>
              <a:defRPr sz="3600"/>
            </a:lvl2pPr>
            <a:lvl3pPr>
              <a:defRPr sz="3100"/>
            </a:lvl3pPr>
            <a:lvl4pPr>
              <a:defRPr sz="2600"/>
            </a:lvl4pPr>
            <a:lvl5pPr>
              <a:defRPr sz="2600"/>
            </a:lvl5pPr>
            <a:lvl6pPr>
              <a:defRPr sz="2600"/>
            </a:lvl6pPr>
            <a:lvl7pPr>
              <a:defRPr sz="2600"/>
            </a:lvl7pPr>
            <a:lvl8pPr>
              <a:defRPr sz="2600"/>
            </a:lvl8pPr>
            <a:lvl9pPr>
              <a:defRPr sz="2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88621" y="2678855"/>
            <a:ext cx="2557066" cy="8756651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3445" y="8961121"/>
            <a:ext cx="4663440" cy="1057911"/>
          </a:xfrm>
        </p:spPr>
        <p:txBody>
          <a:bodyPr anchor="b"/>
          <a:lstStyle>
            <a:lvl1pPr algn="l">
              <a:defRPr sz="26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3445" y="1143846"/>
            <a:ext cx="4663440" cy="7680960"/>
          </a:xfrm>
        </p:spPr>
        <p:txBody>
          <a:bodyPr/>
          <a:lstStyle>
            <a:lvl1pPr marL="0" indent="0">
              <a:buNone/>
              <a:defRPr sz="4100"/>
            </a:lvl1pPr>
            <a:lvl2pPr marL="587822" indent="0">
              <a:buNone/>
              <a:defRPr sz="3600"/>
            </a:lvl2pPr>
            <a:lvl3pPr marL="1175644" indent="0">
              <a:buNone/>
              <a:defRPr sz="3100"/>
            </a:lvl3pPr>
            <a:lvl4pPr marL="1763466" indent="0">
              <a:buNone/>
              <a:defRPr sz="2600"/>
            </a:lvl4pPr>
            <a:lvl5pPr marL="2351288" indent="0">
              <a:buNone/>
              <a:defRPr sz="2600"/>
            </a:lvl5pPr>
            <a:lvl6pPr marL="2939110" indent="0">
              <a:buNone/>
              <a:defRPr sz="2600"/>
            </a:lvl6pPr>
            <a:lvl7pPr marL="3526932" indent="0">
              <a:buNone/>
              <a:defRPr sz="2600"/>
            </a:lvl7pPr>
            <a:lvl8pPr marL="4114754" indent="0">
              <a:buNone/>
              <a:defRPr sz="2600"/>
            </a:lvl8pPr>
            <a:lvl9pPr marL="4702576" indent="0">
              <a:buNone/>
              <a:defRPr sz="26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3445" y="10019032"/>
            <a:ext cx="4663440" cy="1502409"/>
          </a:xfrm>
        </p:spPr>
        <p:txBody>
          <a:bodyPr/>
          <a:lstStyle>
            <a:lvl1pPr marL="0" indent="0">
              <a:buNone/>
              <a:defRPr sz="1800"/>
            </a:lvl1pPr>
            <a:lvl2pPr marL="587822" indent="0">
              <a:buNone/>
              <a:defRPr sz="1500"/>
            </a:lvl2pPr>
            <a:lvl3pPr marL="1175644" indent="0">
              <a:buNone/>
              <a:defRPr sz="1300"/>
            </a:lvl3pPr>
            <a:lvl4pPr marL="1763466" indent="0">
              <a:buNone/>
              <a:defRPr sz="1200"/>
            </a:lvl4pPr>
            <a:lvl5pPr marL="2351288" indent="0">
              <a:buNone/>
              <a:defRPr sz="1200"/>
            </a:lvl5pPr>
            <a:lvl6pPr marL="2939110" indent="0">
              <a:buNone/>
              <a:defRPr sz="1200"/>
            </a:lvl6pPr>
            <a:lvl7pPr marL="3526932" indent="0">
              <a:buNone/>
              <a:defRPr sz="1200"/>
            </a:lvl7pPr>
            <a:lvl8pPr marL="4114754" indent="0">
              <a:buNone/>
              <a:defRPr sz="1200"/>
            </a:lvl8pPr>
            <a:lvl9pPr marL="4702576" indent="0">
              <a:buNone/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4/1/2016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8620" y="512658"/>
            <a:ext cx="6995160" cy="2133600"/>
          </a:xfrm>
          <a:prstGeom prst="rect">
            <a:avLst/>
          </a:prstGeom>
        </p:spPr>
        <p:txBody>
          <a:bodyPr vert="horz" lIns="117564" tIns="58782" rIns="117564" bIns="58782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8620" y="2987042"/>
            <a:ext cx="6995160" cy="8448464"/>
          </a:xfrm>
          <a:prstGeom prst="rect">
            <a:avLst/>
          </a:prstGeom>
        </p:spPr>
        <p:txBody>
          <a:bodyPr vert="horz" lIns="117564" tIns="58782" rIns="117564" bIns="58782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886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l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4/1/2016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655570" y="11865188"/>
            <a:ext cx="24612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ct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570220" y="11865188"/>
            <a:ext cx="1813560" cy="681566"/>
          </a:xfrm>
          <a:prstGeom prst="rect">
            <a:avLst/>
          </a:prstGeom>
        </p:spPr>
        <p:txBody>
          <a:bodyPr vert="horz" lIns="117564" tIns="58782" rIns="117564" bIns="58782" rtlCol="0" anchor="ctr"/>
          <a:lstStyle>
            <a:lvl1pPr algn="r">
              <a:defRPr sz="15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1175644" rtl="0" eaLnBrk="1" latinLnBrk="0" hangingPunct="1">
        <a:spcBef>
          <a:spcPct val="0"/>
        </a:spcBef>
        <a:buNone/>
        <a:defRPr sz="57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440867" indent="-440867" algn="l" defTabSz="1175644" rtl="0" eaLnBrk="1" latinLnBrk="0" hangingPunct="1">
        <a:spcBef>
          <a:spcPct val="20000"/>
        </a:spcBef>
        <a:buFont typeface="Arial" pitchFamily="34" charset="0"/>
        <a:buChar char="•"/>
        <a:defRPr sz="4100" kern="1200">
          <a:solidFill>
            <a:schemeClr val="tx1"/>
          </a:solidFill>
          <a:latin typeface="+mn-lt"/>
          <a:ea typeface="+mn-ea"/>
          <a:cs typeface="+mn-cs"/>
        </a:defRPr>
      </a:lvl1pPr>
      <a:lvl2pPr marL="955211" indent="-367389" algn="l" defTabSz="1175644" rtl="0" eaLnBrk="1" latinLnBrk="0" hangingPunct="1">
        <a:spcBef>
          <a:spcPct val="20000"/>
        </a:spcBef>
        <a:buFont typeface="Arial" pitchFamily="34" charset="0"/>
        <a:buChar char="–"/>
        <a:defRPr sz="3600" kern="1200">
          <a:solidFill>
            <a:schemeClr val="tx1"/>
          </a:solidFill>
          <a:latin typeface="+mn-lt"/>
          <a:ea typeface="+mn-ea"/>
          <a:cs typeface="+mn-cs"/>
        </a:defRPr>
      </a:lvl2pPr>
      <a:lvl3pPr marL="146955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3100" kern="1200">
          <a:solidFill>
            <a:schemeClr val="tx1"/>
          </a:solidFill>
          <a:latin typeface="+mn-lt"/>
          <a:ea typeface="+mn-ea"/>
          <a:cs typeface="+mn-cs"/>
        </a:defRPr>
      </a:lvl3pPr>
      <a:lvl4pPr marL="2057377" indent="-293911" algn="l" defTabSz="1175644" rtl="0" eaLnBrk="1" latinLnBrk="0" hangingPunct="1">
        <a:spcBef>
          <a:spcPct val="20000"/>
        </a:spcBef>
        <a:buFont typeface="Arial" pitchFamily="34" charset="0"/>
        <a:buChar char="–"/>
        <a:defRPr sz="2600" kern="1200">
          <a:solidFill>
            <a:schemeClr val="tx1"/>
          </a:solidFill>
          <a:latin typeface="+mn-lt"/>
          <a:ea typeface="+mn-ea"/>
          <a:cs typeface="+mn-cs"/>
        </a:defRPr>
      </a:lvl4pPr>
      <a:lvl5pPr marL="2645199" indent="-293911" algn="l" defTabSz="1175644" rtl="0" eaLnBrk="1" latinLnBrk="0" hangingPunct="1">
        <a:spcBef>
          <a:spcPct val="20000"/>
        </a:spcBef>
        <a:buFont typeface="Arial" pitchFamily="34" charset="0"/>
        <a:buChar char="»"/>
        <a:defRPr sz="2600" kern="1200">
          <a:solidFill>
            <a:schemeClr val="tx1"/>
          </a:solidFill>
          <a:latin typeface="+mn-lt"/>
          <a:ea typeface="+mn-ea"/>
          <a:cs typeface="+mn-cs"/>
        </a:defRPr>
      </a:lvl5pPr>
      <a:lvl6pPr marL="3233021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6pPr>
      <a:lvl7pPr marL="3820843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7pPr>
      <a:lvl8pPr marL="4408665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8pPr>
      <a:lvl9pPr marL="4996487" indent="-293911" algn="l" defTabSz="1175644" rtl="0" eaLnBrk="1" latinLnBrk="0" hangingPunct="1">
        <a:spcBef>
          <a:spcPct val="20000"/>
        </a:spcBef>
        <a:buFont typeface="Arial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1pPr>
      <a:lvl2pPr marL="58782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117564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3pPr>
      <a:lvl4pPr marL="176346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4pPr>
      <a:lvl5pPr marL="2351288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5pPr>
      <a:lvl6pPr marL="2939110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6pPr>
      <a:lvl7pPr marL="3526932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7pPr>
      <a:lvl8pPr marL="4114754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8pPr>
      <a:lvl9pPr marL="4702576" algn="l" defTabSz="1175644" rtl="0" eaLnBrk="1" latinLnBrk="0" hangingPunct="1">
        <a:defRPr sz="2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14828"/>
          <a:stretch/>
        </p:blipFill>
        <p:spPr bwMode="auto">
          <a:xfrm>
            <a:off x="3438" y="-1"/>
            <a:ext cx="7768962" cy="44958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1814" y="4038600"/>
            <a:ext cx="7772400" cy="533400"/>
          </a:xfrm>
          <a:prstGeom prst="rect">
            <a:avLst/>
          </a:prstGeom>
          <a:gradFill>
            <a:gsLst>
              <a:gs pos="0">
                <a:schemeClr val="bg1">
                  <a:alpha val="0"/>
                </a:schemeClr>
              </a:gs>
              <a:gs pos="23000">
                <a:schemeClr val="bg1">
                  <a:alpha val="96000"/>
                </a:schemeClr>
              </a:gs>
              <a:gs pos="100000">
                <a:schemeClr val="bg1"/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1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1487 </a:t>
            </a:r>
            <a:r>
              <a:rPr lang="en-US" sz="2100" dirty="0" err="1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Hollenberg</a:t>
            </a:r>
            <a:r>
              <a:rPr lang="en-US" sz="21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 </a:t>
            </a:r>
            <a:r>
              <a:rPr lang="en-US" sz="2100" dirty="0" smtClean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Ln </a:t>
            </a:r>
            <a:r>
              <a:rPr lang="en-US" sz="21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~ </a:t>
            </a:r>
            <a:r>
              <a:rPr lang="en-US" sz="2100" dirty="0" smtClean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Mt </a:t>
            </a:r>
            <a:r>
              <a:rPr lang="en-US" sz="2100" dirty="0">
                <a:solidFill>
                  <a:schemeClr val="bg2">
                    <a:lumMod val="50000"/>
                  </a:schemeClr>
                </a:solidFill>
                <a:latin typeface="Palatino Linotype" panose="02040502050505030304" pitchFamily="18" charset="0"/>
              </a:rPr>
              <a:t>Pleasant ~ MLS# 16002569 ~ $475,000</a:t>
            </a:r>
          </a:p>
        </p:txBody>
      </p:sp>
      <p:sp>
        <p:nvSpPr>
          <p:cNvPr id="8" name="Double Brace 7"/>
          <p:cNvSpPr/>
          <p:nvPr/>
        </p:nvSpPr>
        <p:spPr>
          <a:xfrm rot="5400000">
            <a:off x="-8801100" y="5691163"/>
            <a:ext cx="7467600" cy="3276600"/>
          </a:xfrm>
          <a:prstGeom prst="bracePair">
            <a:avLst>
              <a:gd name="adj" fmla="val 3799"/>
            </a:avLst>
          </a:prstGeom>
          <a:ln>
            <a:solidFill>
              <a:schemeClr val="bg2">
                <a:lumMod val="2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32238" y="4832394"/>
            <a:ext cx="4113176" cy="7234798"/>
          </a:xfrm>
        </p:spPr>
        <p:txBody>
          <a:bodyPr anchor="ctr">
            <a:noAutofit/>
          </a:bodyPr>
          <a:lstStyle/>
          <a:p>
            <a:r>
              <a:rPr lang="en-US" sz="1600" b="1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Better than new! </a:t>
            </a:r>
            <a:endParaRPr lang="en-US" sz="1600" b="1" i="1" dirty="0" smtClean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endParaRPr lang="en-US" sz="14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400" dirty="0" smtClean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Less 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than one year old, this unbelievable 4BR, 3.5BA, 2CG Charleston Single shows like a model! The front porch leads into the dramatic two story foyer w/lots of windows to let the light pour into this open floor plan. The kitchen features </a:t>
            </a:r>
            <a:r>
              <a:rPr lang="en-US" sz="14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Silestone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 counters, a center island with breakfast bar, SS appliances and subway tile backsplash. The first floor owners retreat boasts an </a:t>
            </a:r>
            <a:r>
              <a:rPr lang="en-US" sz="1400" dirty="0" err="1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en</a:t>
            </a:r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-suite with a walk-in closet, dual vanity, walk-in shower and relaxing garden tub. On the 2nd floor are 3 bedrooms, 2 baths and a media room and a loft with access to the balcony. Yet another space to enjoy the outdoors is the screened-in porch. Walking trails, a sparkling swimming pool and tennis courts are among some of the great amenities found in this community. Why wait 8 months for a new build</a:t>
            </a:r>
          </a:p>
          <a:p>
            <a:endParaRPr lang="en-US" sz="14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400" b="1" u="sng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Additional features include:</a:t>
            </a:r>
          </a:p>
          <a:p>
            <a:endParaRPr lang="en-US" sz="14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High ceilings</a:t>
            </a:r>
          </a:p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Recessed lighting</a:t>
            </a:r>
          </a:p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Transom windows in the dining room</a:t>
            </a:r>
          </a:p>
          <a:p>
            <a:r>
              <a:rPr lang="en-US" sz="1400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Crown molding and baseboard </a:t>
            </a:r>
            <a:r>
              <a:rPr lang="en-US" sz="1400" dirty="0" smtClean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molding</a:t>
            </a:r>
          </a:p>
          <a:p>
            <a:endParaRPr lang="en-US" sz="1200" dirty="0">
              <a:solidFill>
                <a:schemeClr val="bg2">
                  <a:lumMod val="25000"/>
                </a:schemeClr>
              </a:solidFill>
              <a:latin typeface="Palatino Linotype" panose="02040502050505030304" pitchFamily="18" charset="0"/>
              <a:cs typeface="Times New Roman" panose="02020603050405020304" pitchFamily="18" charset="0"/>
            </a:endParaRPr>
          </a:p>
          <a:p>
            <a:r>
              <a:rPr lang="en-US" sz="1600" b="1" i="1" dirty="0">
                <a:solidFill>
                  <a:schemeClr val="bg2">
                    <a:lumMod val="25000"/>
                  </a:schemeClr>
                </a:solidFill>
                <a:latin typeface="Palatino Linotype" panose="02040502050505030304" pitchFamily="18" charset="0"/>
                <a:cs typeface="Times New Roman" panose="02020603050405020304" pitchFamily="18" charset="0"/>
              </a:rPr>
              <a:t>Book your showing today!</a:t>
            </a:r>
          </a:p>
        </p:txBody>
      </p:sp>
      <p:sp>
        <p:nvSpPr>
          <p:cNvPr id="5" name="Rectangle 4"/>
          <p:cNvSpPr/>
          <p:nvPr/>
        </p:nvSpPr>
        <p:spPr>
          <a:xfrm>
            <a:off x="-4182" y="0"/>
            <a:ext cx="7776582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400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75000"/>
                  </a:schemeClr>
                </a:solidFill>
                <a:latin typeface="Edwardian Script ITC" panose="030303020407070D0804" pitchFamily="66" charset="0"/>
                <a:cs typeface="Times New Roman" panose="02020603050405020304" pitchFamily="18" charset="0"/>
              </a:rPr>
              <a:t>Like New in</a:t>
            </a:r>
            <a:r>
              <a:rPr lang="en-US" sz="4000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75000"/>
                  </a:schemeClr>
                </a:solidFill>
                <a:latin typeface="Edwardian Script ITC" panose="030303020407070D0804" pitchFamily="66" charset="0"/>
                <a:cs typeface="Times New Roman" panose="02020603050405020304" pitchFamily="18" charset="0"/>
              </a:rPr>
              <a:t/>
            </a:r>
            <a:br>
              <a:rPr lang="en-US" sz="4000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75000"/>
                  </a:schemeClr>
                </a:solidFill>
                <a:latin typeface="Edwardian Script ITC" panose="030303020407070D0804" pitchFamily="66" charset="0"/>
                <a:cs typeface="Times New Roman" panose="02020603050405020304" pitchFamily="18" charset="0"/>
              </a:rPr>
            </a:br>
            <a:r>
              <a:rPr lang="en-US" sz="4000" dirty="0" smtClean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75000"/>
                  </a:schemeClr>
                </a:solidFill>
                <a:latin typeface="Edwardian Script ITC" panose="030303020407070D0804" pitchFamily="66" charset="0"/>
                <a:cs typeface="Times New Roman" panose="02020603050405020304" pitchFamily="18" charset="0"/>
              </a:rPr>
              <a:t>Carolina </a:t>
            </a:r>
            <a:r>
              <a:rPr lang="en-US" sz="4000" dirty="0">
                <a:ln>
                  <a:solidFill>
                    <a:schemeClr val="bg2">
                      <a:lumMod val="50000"/>
                    </a:schemeClr>
                  </a:solidFill>
                </a:ln>
                <a:solidFill>
                  <a:schemeClr val="bg2">
                    <a:lumMod val="75000"/>
                  </a:schemeClr>
                </a:solidFill>
                <a:latin typeface="Edwardian Script ITC" panose="030303020407070D0804" pitchFamily="66" charset="0"/>
                <a:cs typeface="Times New Roman" panose="02020603050405020304" pitchFamily="18" charset="0"/>
              </a:rPr>
              <a:t>Park</a:t>
            </a:r>
            <a:endParaRPr lang="en-US" sz="4000" dirty="0">
              <a:ln>
                <a:solidFill>
                  <a:schemeClr val="bg2">
                    <a:lumMod val="50000"/>
                  </a:schemeClr>
                </a:solidFill>
              </a:ln>
              <a:solidFill>
                <a:schemeClr val="bg2">
                  <a:lumMod val="75000"/>
                </a:schemeClr>
              </a:solidFill>
              <a:effectLst/>
              <a:latin typeface="Edwardian Script ITC" panose="030303020407070D0804" pitchFamily="66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9303" b="11067"/>
          <a:stretch/>
        </p:blipFill>
        <p:spPr>
          <a:xfrm>
            <a:off x="8382000" y="3067050"/>
            <a:ext cx="1905000" cy="1428750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50800" dist="38100" dir="5400000" algn="t" rotWithShape="0">
              <a:prstClr val="black">
                <a:alpha val="40000"/>
              </a:prst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7" name="Right Brace 6"/>
          <p:cNvSpPr/>
          <p:nvPr/>
        </p:nvSpPr>
        <p:spPr>
          <a:xfrm rot="16200000">
            <a:off x="3771901" y="2976700"/>
            <a:ext cx="228599" cy="3419200"/>
          </a:xfrm>
          <a:prstGeom prst="rightBrace">
            <a:avLst>
              <a:gd name="adj1" fmla="val 37151"/>
              <a:gd name="adj2" fmla="val 50000"/>
            </a:avLst>
          </a:prstGeom>
          <a:ln>
            <a:solidFill>
              <a:schemeClr val="bg2">
                <a:lumMod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814" y="12344400"/>
            <a:ext cx="7772400" cy="457200"/>
          </a:xfrm>
          <a:prstGeom prst="rect">
            <a:avLst/>
          </a:prstGeom>
          <a:blipFill>
            <a:blip r:embed="rId4"/>
            <a:tile tx="0" ty="0" sx="100000" sy="100000" flip="none" algn="tl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8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Call or email for details: </a:t>
            </a:r>
            <a:r>
              <a:rPr lang="en-US" sz="1800" dirty="0">
                <a:solidFill>
                  <a:schemeClr val="tx1"/>
                </a:solidFill>
                <a:latin typeface="Palatino Linotype" panose="02040502050505030304" pitchFamily="18" charset="0"/>
              </a:rPr>
              <a:t>(843) </a:t>
            </a:r>
            <a:r>
              <a:rPr lang="en-US" sz="1800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654-7777 or </a:t>
            </a:r>
            <a:r>
              <a:rPr lang="en-US" sz="1800" u="sng" dirty="0" smtClean="0">
                <a:solidFill>
                  <a:schemeClr val="tx1"/>
                </a:solidFill>
                <a:latin typeface="Palatino Linotype" panose="02040502050505030304" pitchFamily="18" charset="0"/>
              </a:rPr>
              <a:t>Ben@MattOneillTeam.com</a:t>
            </a:r>
            <a:endParaRPr lang="en-US" sz="1800" u="sng" dirty="0">
              <a:solidFill>
                <a:schemeClr val="tx1"/>
              </a:solidFill>
              <a:latin typeface="Palatino Linotype" panose="02040502050505030304" pitchFamily="18" charset="0"/>
            </a:endParaRPr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8" y="6338915"/>
            <a:ext cx="1828800" cy="1238116"/>
          </a:xfrm>
          <a:prstGeom prst="rect">
            <a:avLst/>
          </a:prstGeom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7" y="4842955"/>
            <a:ext cx="1828800" cy="1227725"/>
          </a:xfrm>
          <a:prstGeom prst="rect">
            <a:avLst/>
          </a:prstGeom>
        </p:spPr>
      </p:pic>
      <p:pic>
        <p:nvPicPr>
          <p:cNvPr id="14" name="Picture 13"/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8" y="10840627"/>
            <a:ext cx="1828800" cy="1235537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-4038600" y="25975"/>
            <a:ext cx="388075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sz="3200" b="1" dirty="0" err="1" smtClean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Parkshore</a:t>
            </a:r>
            <a:r>
              <a:rPr lang="en-US" sz="3200" b="1" dirty="0" smtClean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 </a:t>
            </a:r>
            <a:r>
              <a:rPr lang="en-US" sz="3200" b="1" dirty="0" err="1" smtClean="0">
                <a:ln>
                  <a:solidFill>
                    <a:srgbClr val="C00000"/>
                  </a:solidFill>
                </a:ln>
                <a:solidFill>
                  <a:srgbClr val="C000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</a:effectLst>
                <a:latin typeface="Edwardian Script ITC" panose="030303020407070D0804" pitchFamily="66" charset="0"/>
                <a:cs typeface="Times New Roman" panose="02020603050405020304" pitchFamily="18" charset="0"/>
              </a:rPr>
              <a:t>Marshfront</a:t>
            </a:r>
            <a:endParaRPr lang="en-US" sz="2800" dirty="0">
              <a:ln>
                <a:solidFill>
                  <a:srgbClr val="C00000"/>
                </a:solidFill>
              </a:ln>
              <a:solidFill>
                <a:srgbClr val="C00000"/>
              </a:solidFill>
            </a:endParaRPr>
          </a:p>
        </p:txBody>
      </p:sp>
      <p:pic>
        <p:nvPicPr>
          <p:cNvPr id="18" name="Picture 17"/>
          <p:cNvPicPr>
            <a:picLocks noChangeAspect="1"/>
          </p:cNvPicPr>
          <p:nvPr/>
        </p:nvPicPr>
        <p:blipFill>
          <a:blip r:embed="rId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8" y="7845266"/>
            <a:ext cx="1828800" cy="1229445"/>
          </a:xfrm>
          <a:prstGeom prst="rect">
            <a:avLst/>
          </a:prstGeom>
        </p:spPr>
      </p:pic>
      <p:pic>
        <p:nvPicPr>
          <p:cNvPr id="21" name="Picture 20"/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438" y="9342946"/>
            <a:ext cx="1828800" cy="1229446"/>
          </a:xfrm>
          <a:prstGeom prst="rect">
            <a:avLst/>
          </a:prstGeom>
        </p:spPr>
      </p:pic>
      <p:pic>
        <p:nvPicPr>
          <p:cNvPr id="22" name="Picture 21"/>
          <p:cNvPicPr>
            <a:picLocks noChangeAspect="1"/>
          </p:cNvPicPr>
          <p:nvPr/>
        </p:nvPicPr>
        <p:blipFill>
          <a:blip r:embed="rId1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2954" y="6340798"/>
            <a:ext cx="1828800" cy="1231169"/>
          </a:xfrm>
          <a:prstGeom prst="rect">
            <a:avLst/>
          </a:prstGeom>
        </p:spPr>
      </p:pic>
      <p:pic>
        <p:nvPicPr>
          <p:cNvPr id="23" name="Picture 22"/>
          <p:cNvPicPr>
            <a:picLocks noChangeAspect="1"/>
          </p:cNvPicPr>
          <p:nvPr/>
        </p:nvPicPr>
        <p:blipFill>
          <a:blip r:embed="rId1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2954" y="4842955"/>
            <a:ext cx="1828800" cy="1227725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2954" y="10842936"/>
            <a:ext cx="1828800" cy="1231347"/>
          </a:xfrm>
          <a:prstGeom prst="rect">
            <a:avLst/>
          </a:prstGeom>
        </p:spPr>
      </p:pic>
      <p:pic>
        <p:nvPicPr>
          <p:cNvPr id="25" name="Picture 24"/>
          <p:cNvPicPr>
            <a:picLocks noChangeAspect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2954" y="7842085"/>
            <a:ext cx="1828800" cy="1229445"/>
          </a:xfrm>
          <a:prstGeom prst="rect">
            <a:avLst/>
          </a:prstGeom>
        </p:spPr>
      </p:pic>
      <p:pic>
        <p:nvPicPr>
          <p:cNvPr id="26" name="Picture 25"/>
          <p:cNvPicPr>
            <a:picLocks noChangeAspect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52954" y="9341648"/>
            <a:ext cx="1828800" cy="12311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880552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127</TotalTime>
  <Words>210</Words>
  <Application>Microsoft Office PowerPoint</Application>
  <PresentationFormat>Custom</PresentationFormat>
  <Paragraphs>16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7" baseType="lpstr">
      <vt:lpstr>Arial</vt:lpstr>
      <vt:lpstr>Calibri</vt:lpstr>
      <vt:lpstr>Edwardian Script ITC</vt:lpstr>
      <vt:lpstr>Palatino Linotype</vt:lpstr>
      <vt:lpstr>Times New Roman</vt:lpstr>
      <vt:lpstr>Office Theme</vt:lpstr>
      <vt:lpstr>PowerPoint Presentation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CVH360</dc:creator>
  <cp:lastModifiedBy>A. Thomas Price</cp:lastModifiedBy>
  <cp:revision>24</cp:revision>
  <dcterms:created xsi:type="dcterms:W3CDTF">2006-08-16T00:00:00Z</dcterms:created>
  <dcterms:modified xsi:type="dcterms:W3CDTF">2016-04-01T16:20:56Z</dcterms:modified>
</cp:coreProperties>
</file>