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B99BC"/>
    <a:srgbClr val="70A2EC"/>
    <a:srgbClr val="E83D2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3950" autoAdjust="0"/>
  </p:normalViewPr>
  <p:slideViewPr>
    <p:cSldViewPr>
      <p:cViewPr varScale="1">
        <p:scale>
          <a:sx n="59" d="100"/>
          <a:sy n="59" d="100"/>
        </p:scale>
        <p:origin x="2477" y="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7/24/2024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7/24/2024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7/24/2024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7/24/2024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7/24/2024</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876801" y="1"/>
            <a:ext cx="2438398" cy="1264152"/>
          </a:xfrm>
          <a:noFill/>
          <a:effectLst/>
        </p:spPr>
        <p:txBody>
          <a:bodyPr anchor="ctr">
            <a:noAutofit/>
          </a:bodyPr>
          <a:lstStyle/>
          <a:p>
            <a:pPr>
              <a:spcAft>
                <a:spcPts val="2000"/>
              </a:spcAft>
            </a:pPr>
            <a:r>
              <a:rPr lang="en-US" sz="1900" b="1" i="1" dirty="0">
                <a:ln w="3175">
                  <a:noFill/>
                </a:ln>
                <a:solidFill>
                  <a:srgbClr val="7B99BC"/>
                </a:solidFill>
                <a:latin typeface="Century Gothic" panose="020B0502020202020204" pitchFamily="34" charset="0"/>
              </a:rPr>
              <a:t>PLENTY OF SPACE</a:t>
            </a:r>
            <a:br>
              <a:rPr lang="en-US" sz="1900" b="1" i="1" dirty="0">
                <a:ln w="3175">
                  <a:noFill/>
                </a:ln>
                <a:solidFill>
                  <a:srgbClr val="7B99BC"/>
                </a:solidFill>
                <a:latin typeface="Century Gothic" panose="020B0502020202020204" pitchFamily="34" charset="0"/>
              </a:rPr>
            </a:br>
            <a:br>
              <a:rPr lang="en-US" sz="1900" b="1" i="1" dirty="0">
                <a:ln w="3175">
                  <a:noFill/>
                </a:ln>
                <a:solidFill>
                  <a:srgbClr val="7B99BC"/>
                </a:solidFill>
                <a:latin typeface="Century Gothic" panose="020B0502020202020204" pitchFamily="34" charset="0"/>
              </a:rPr>
            </a:br>
            <a:r>
              <a:rPr lang="en-US" sz="1900" b="1" i="1" dirty="0">
                <a:ln w="3175">
                  <a:noFill/>
                </a:ln>
                <a:solidFill>
                  <a:srgbClr val="7B99BC"/>
                </a:solidFill>
                <a:latin typeface="Century Gothic" panose="020B0502020202020204" pitchFamily="34" charset="0"/>
              </a:rPr>
              <a:t>INSIDE &amp; OUT</a:t>
            </a:r>
          </a:p>
        </p:txBody>
      </p:sp>
      <p:sp>
        <p:nvSpPr>
          <p:cNvPr id="3" name="Subtitle 2"/>
          <p:cNvSpPr>
            <a:spLocks noGrp="1"/>
          </p:cNvSpPr>
          <p:nvPr>
            <p:ph type="subTitle" idx="1"/>
          </p:nvPr>
        </p:nvSpPr>
        <p:spPr>
          <a:xfrm>
            <a:off x="0" y="4709483"/>
            <a:ext cx="7315199" cy="2582561"/>
          </a:xfrm>
        </p:spPr>
        <p:txBody>
          <a:bodyPr numCol="1" anchor="ctr">
            <a:noAutofit/>
          </a:bodyPr>
          <a:lstStyle/>
          <a:p>
            <a:r>
              <a:rPr lang="en-US" sz="1300" dirty="0">
                <a:solidFill>
                  <a:srgbClr val="7B99BC"/>
                </a:solidFill>
                <a:latin typeface="Century Gothic" panose="020B0502020202020204" pitchFamily="34" charset="0"/>
              </a:rPr>
              <a:t>THIS WONDERFUL 4 BEDROOM AND 2 BATH HOME ON 2 PEACEFUL ACRES HAS CARPORTS FOR 6 CARS AND AS WELL AS GREENHOUSE, POOL HOUSE AND WORKSHOP/SHED. INSIDE THE HOME, PLEASE VIEW THE AMAZING WOODWORK ON THE LAUNDRY AND THE KITCHEN CLOSET/STORAGE ETC. ENJOY THE LARGE BACK DECK WITH ELECTRIC, WATER AND 5 CEILINGS FANS OVER-LOOKING ABOVE GROUND POOL AND MATURE LANDSCAPING. THE PRIMARY SUITE HAS OUTISDE ACCESS TO LARGE BACK DECK FOR MIDNIGHT SWIMS OR TO ENJOY THE MORNING COFFEE RIGHT OUTSIDE THE MASTER BEDROOM. THIS PROPERTY HAS A GENERATOR IF ELECTRICITY IS INTERRUPTED. RECENTLY THIS PROPERTY HAS SOME NEW PAINT, SOME NEW FLOORING, WOODWORK AND PRESSURE WASHING. THIS PROPERTY WILL NOT LAST LONG. MAKE YOUR APPOINTMENT TODAY. BUYERS AND BUYERS AGENTS PLEASE VERIFY ALL INFORMATION OF IMPORTANCE.</a:t>
            </a:r>
          </a:p>
        </p:txBody>
      </p:sp>
      <p:pic>
        <p:nvPicPr>
          <p:cNvPr id="102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p:blipFill>
        <p:spPr bwMode="auto">
          <a:xfrm>
            <a:off x="3255680" y="8347710"/>
            <a:ext cx="803841" cy="77999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4" name="Rectangle 23"/>
          <p:cNvSpPr/>
          <p:nvPr/>
        </p:nvSpPr>
        <p:spPr>
          <a:xfrm>
            <a:off x="124691" y="8347710"/>
            <a:ext cx="3344067" cy="677108"/>
          </a:xfrm>
          <a:prstGeom prst="rect">
            <a:avLst/>
          </a:prstGeom>
        </p:spPr>
        <p:txBody>
          <a:bodyPr wrap="square">
            <a:spAutoFit/>
          </a:bodyPr>
          <a:lstStyle/>
          <a:p>
            <a:r>
              <a:rPr lang="en-US" sz="1400" b="1" dirty="0">
                <a:solidFill>
                  <a:srgbClr val="7B99BC"/>
                </a:solidFill>
                <a:latin typeface="Century Gothic" panose="020B0502020202020204" pitchFamily="34" charset="0"/>
              </a:rPr>
              <a:t>Carla Davis</a:t>
            </a:r>
          </a:p>
          <a:p>
            <a:r>
              <a:rPr lang="en-US" sz="1200" dirty="0">
                <a:solidFill>
                  <a:srgbClr val="7B99BC"/>
                </a:solidFill>
                <a:latin typeface="Century Gothic" panose="020B0502020202020204" pitchFamily="34" charset="0"/>
              </a:rPr>
              <a:t>843-437-4873</a:t>
            </a:r>
          </a:p>
          <a:p>
            <a:r>
              <a:rPr lang="en-US" sz="1200" dirty="0">
                <a:solidFill>
                  <a:srgbClr val="7B99BC"/>
                </a:solidFill>
                <a:latin typeface="Century Gothic" panose="020B0502020202020204" pitchFamily="34" charset="0"/>
              </a:rPr>
              <a:t>gaweber@tds.net</a:t>
            </a:r>
          </a:p>
        </p:txBody>
      </p:sp>
      <p:pic>
        <p:nvPicPr>
          <p:cNvPr id="25" name="Picture 24"/>
          <p:cNvPicPr>
            <a:picLocks noChangeAspect="1"/>
          </p:cNvPicPr>
          <p:nvPr/>
        </p:nvPicPr>
        <p:blipFill>
          <a:blip r:embed="rId3" cstate="print">
            <a:extLst>
              <a:ext uri="{28A0092B-C50C-407E-A947-70E740481C1C}">
                <a14:useLocalDpi xmlns:a14="http://schemas.microsoft.com/office/drawing/2010/main" val="0"/>
              </a:ext>
            </a:extLst>
          </a:blip>
          <a:srcRect/>
          <a:stretch/>
        </p:blipFill>
        <p:spPr>
          <a:xfrm>
            <a:off x="2062832" y="7292043"/>
            <a:ext cx="1349951" cy="1012711"/>
          </a:xfrm>
          <a:prstGeom prst="rect">
            <a:avLst/>
          </a:prstGeom>
          <a:ln>
            <a:noFill/>
          </a:ln>
          <a:effectLst/>
        </p:spPr>
      </p:pic>
      <p:pic>
        <p:nvPicPr>
          <p:cNvPr id="28" name="Picture 27"/>
          <p:cNvPicPr>
            <a:picLocks noChangeAspect="1"/>
          </p:cNvPicPr>
          <p:nvPr/>
        </p:nvPicPr>
        <p:blipFill>
          <a:blip r:embed="rId4" cstate="print">
            <a:extLst>
              <a:ext uri="{28A0092B-C50C-407E-A947-70E740481C1C}">
                <a14:useLocalDpi xmlns:a14="http://schemas.microsoft.com/office/drawing/2010/main" val="0"/>
              </a:ext>
            </a:extLst>
          </a:blip>
          <a:srcRect/>
          <a:stretch/>
        </p:blipFill>
        <p:spPr>
          <a:xfrm>
            <a:off x="221941" y="7292043"/>
            <a:ext cx="1352981" cy="1014984"/>
          </a:xfrm>
          <a:prstGeom prst="rect">
            <a:avLst/>
          </a:prstGeom>
          <a:ln>
            <a:noFill/>
          </a:ln>
          <a:effectLst/>
        </p:spPr>
      </p:pic>
      <p:pic>
        <p:nvPicPr>
          <p:cNvPr id="29" name="Picture 28"/>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3900693" y="7292043"/>
            <a:ext cx="1353312" cy="1015232"/>
          </a:xfrm>
          <a:prstGeom prst="rect">
            <a:avLst/>
          </a:prstGeom>
          <a:ln>
            <a:noFill/>
          </a:ln>
          <a:effectLst/>
        </p:spPr>
      </p:pic>
      <p:pic>
        <p:nvPicPr>
          <p:cNvPr id="30" name="Picture 29"/>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5741916" y="7292043"/>
            <a:ext cx="1351344" cy="1013756"/>
          </a:xfrm>
          <a:prstGeom prst="rect">
            <a:avLst/>
          </a:prstGeom>
          <a:ln>
            <a:noFill/>
          </a:ln>
          <a:effectLst/>
        </p:spPr>
      </p:pic>
      <p:sp>
        <p:nvSpPr>
          <p:cNvPr id="5" name="Rectangle 4"/>
          <p:cNvSpPr/>
          <p:nvPr/>
        </p:nvSpPr>
        <p:spPr>
          <a:xfrm>
            <a:off x="1" y="3116364"/>
            <a:ext cx="4724399" cy="1600438"/>
          </a:xfrm>
          <a:prstGeom prst="rect">
            <a:avLst/>
          </a:prstGeom>
        </p:spPr>
        <p:txBody>
          <a:bodyPr wrap="square">
            <a:spAutoFit/>
          </a:bodyPr>
          <a:lstStyle/>
          <a:p>
            <a:pPr algn="ctr"/>
            <a:r>
              <a:rPr lang="en-US" sz="2400" b="1" dirty="0">
                <a:solidFill>
                  <a:srgbClr val="7B99BC"/>
                </a:solidFill>
                <a:latin typeface="Century Gothic" panose="020B0502020202020204" pitchFamily="34" charset="0"/>
              </a:rPr>
              <a:t>148 Cascade Drive</a:t>
            </a:r>
          </a:p>
          <a:p>
            <a:pPr algn="ctr"/>
            <a:endParaRPr lang="de-DE" sz="2000" b="1" dirty="0">
              <a:solidFill>
                <a:srgbClr val="7B99BC"/>
              </a:solidFill>
              <a:latin typeface="Century Gothic" panose="020B0502020202020204" pitchFamily="34" charset="0"/>
            </a:endParaRPr>
          </a:p>
          <a:p>
            <a:pPr algn="ctr"/>
            <a:r>
              <a:rPr lang="de-DE" sz="1800" b="1" dirty="0">
                <a:solidFill>
                  <a:srgbClr val="7B99BC"/>
                </a:solidFill>
                <a:latin typeface="Century Gothic" panose="020B0502020202020204" pitchFamily="34" charset="0"/>
              </a:rPr>
              <a:t>Bowman, SC 29018</a:t>
            </a:r>
          </a:p>
          <a:p>
            <a:pPr algn="ctr"/>
            <a:r>
              <a:rPr lang="de-DE" sz="1800" b="1" dirty="0">
                <a:solidFill>
                  <a:srgbClr val="7B99BC"/>
                </a:solidFill>
                <a:latin typeface="Century Gothic" panose="020B0502020202020204" pitchFamily="34" charset="0"/>
              </a:rPr>
              <a:t>MLS# 24017942</a:t>
            </a:r>
          </a:p>
          <a:p>
            <a:pPr algn="ctr"/>
            <a:r>
              <a:rPr lang="de-DE" sz="1800" b="1" dirty="0">
                <a:solidFill>
                  <a:srgbClr val="7B99BC"/>
                </a:solidFill>
                <a:latin typeface="Century Gothic" panose="020B0502020202020204" pitchFamily="34" charset="0"/>
              </a:rPr>
              <a:t>$340,000</a:t>
            </a:r>
            <a:endParaRPr lang="de-DE" sz="2000" b="1" dirty="0">
              <a:solidFill>
                <a:srgbClr val="7B99BC"/>
              </a:solidFill>
              <a:latin typeface="Century Gothic" panose="020B0502020202020204" pitchFamily="34" charset="0"/>
            </a:endParaRPr>
          </a:p>
        </p:txBody>
      </p:sp>
      <p:sp>
        <p:nvSpPr>
          <p:cNvPr id="9" name="Rectangle 8">
            <a:extLst>
              <a:ext uri="{FF2B5EF4-FFF2-40B4-BE49-F238E27FC236}">
                <a16:creationId xmlns:a16="http://schemas.microsoft.com/office/drawing/2014/main" id="{3F3F5DBE-628A-40B5-A9C1-6BD65A579158}"/>
              </a:ext>
            </a:extLst>
          </p:cNvPr>
          <p:cNvSpPr/>
          <p:nvPr/>
        </p:nvSpPr>
        <p:spPr>
          <a:xfrm>
            <a:off x="3846443" y="8347710"/>
            <a:ext cx="3344066" cy="707886"/>
          </a:xfrm>
          <a:prstGeom prst="rect">
            <a:avLst/>
          </a:prstGeom>
        </p:spPr>
        <p:txBody>
          <a:bodyPr wrap="square">
            <a:spAutoFit/>
          </a:bodyPr>
          <a:lstStyle/>
          <a:p>
            <a:pPr algn="r"/>
            <a:r>
              <a:rPr lang="en-US" sz="1000" dirty="0">
                <a:solidFill>
                  <a:srgbClr val="7B99BC"/>
                </a:solidFill>
                <a:latin typeface="Century Gothic" panose="020B0502020202020204" pitchFamily="34" charset="0"/>
              </a:rPr>
              <a:t>Adler Realty</a:t>
            </a:r>
          </a:p>
          <a:p>
            <a:pPr algn="r"/>
            <a:r>
              <a:rPr lang="fr-FR" sz="1000" dirty="0">
                <a:solidFill>
                  <a:srgbClr val="7B99BC"/>
                </a:solidFill>
                <a:latin typeface="Century Gothic" panose="020B0502020202020204" pitchFamily="34" charset="0"/>
              </a:rPr>
              <a:t>518 Parrot Point Dr</a:t>
            </a:r>
          </a:p>
          <a:p>
            <a:pPr algn="r"/>
            <a:r>
              <a:rPr lang="fr-FR" sz="1000" dirty="0">
                <a:solidFill>
                  <a:srgbClr val="7B99BC"/>
                </a:solidFill>
                <a:latin typeface="Century Gothic" panose="020B0502020202020204" pitchFamily="34" charset="0"/>
              </a:rPr>
              <a:t>Charleston, SC 29412</a:t>
            </a:r>
          </a:p>
          <a:p>
            <a:pPr algn="r"/>
            <a:r>
              <a:rPr lang="en-US" sz="1000" dirty="0">
                <a:solidFill>
                  <a:srgbClr val="7B99BC"/>
                </a:solidFill>
                <a:latin typeface="Century Gothic" panose="020B0502020202020204" pitchFamily="34" charset="0"/>
              </a:rPr>
              <a:t>www.adlerrealtychs.com</a:t>
            </a:r>
          </a:p>
        </p:txBody>
      </p:sp>
      <p:pic>
        <p:nvPicPr>
          <p:cNvPr id="18" name="Picture 17">
            <a:extLst>
              <a:ext uri="{FF2B5EF4-FFF2-40B4-BE49-F238E27FC236}">
                <a16:creationId xmlns:a16="http://schemas.microsoft.com/office/drawing/2014/main" id="{611E7A42-4320-4405-9D54-2EE14BF39E7A}"/>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4895662" y="2901705"/>
            <a:ext cx="2419538" cy="1815097"/>
          </a:xfrm>
          <a:prstGeom prst="rect">
            <a:avLst/>
          </a:prstGeom>
          <a:ln w="19050">
            <a:solidFill>
              <a:schemeClr val="bg1"/>
            </a:solidFill>
          </a:ln>
          <a:effectLst/>
        </p:spPr>
      </p:pic>
      <p:pic>
        <p:nvPicPr>
          <p:cNvPr id="15" name="Picture 14">
            <a:extLst>
              <a:ext uri="{FF2B5EF4-FFF2-40B4-BE49-F238E27FC236}">
                <a16:creationId xmlns:a16="http://schemas.microsoft.com/office/drawing/2014/main" id="{B7C600F5-E876-42EA-99C5-06FC1E3FD00D}"/>
              </a:ext>
            </a:extLst>
          </p:cNvPr>
          <p:cNvPicPr>
            <a:picLocks noChangeAspect="1"/>
          </p:cNvPicPr>
          <p:nvPr/>
        </p:nvPicPr>
        <p:blipFill>
          <a:blip r:embed="rId8" cstate="print">
            <a:extLst>
              <a:ext uri="{28A0092B-C50C-407E-A947-70E740481C1C}">
                <a14:useLocalDpi xmlns:a14="http://schemas.microsoft.com/office/drawing/2010/main" val="0"/>
              </a:ext>
            </a:extLst>
          </a:blip>
          <a:srcRect t="2906" b="2906"/>
          <a:stretch/>
        </p:blipFill>
        <p:spPr>
          <a:xfrm>
            <a:off x="4876800" y="1264152"/>
            <a:ext cx="2438400" cy="1722935"/>
          </a:xfrm>
          <a:prstGeom prst="rect">
            <a:avLst/>
          </a:prstGeom>
          <a:ln w="19050">
            <a:solidFill>
              <a:schemeClr val="bg1"/>
            </a:solidFill>
          </a:ln>
          <a:effectLst/>
        </p:spPr>
      </p:pic>
      <p:pic>
        <p:nvPicPr>
          <p:cNvPr id="19" name="Picture 3">
            <a:extLst>
              <a:ext uri="{FF2B5EF4-FFF2-40B4-BE49-F238E27FC236}">
                <a16:creationId xmlns:a16="http://schemas.microsoft.com/office/drawing/2014/main" id="{8FF8F949-6E54-4BE2-98A7-2FEE54C663BA}"/>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7543800" y="8069143"/>
            <a:ext cx="484073" cy="4840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6" name="Subtitle 2">
            <a:extLst>
              <a:ext uri="{FF2B5EF4-FFF2-40B4-BE49-F238E27FC236}">
                <a16:creationId xmlns:a16="http://schemas.microsoft.com/office/drawing/2014/main" id="{A50D1A4A-6624-4D5B-8E13-B5369E9777E4}"/>
              </a:ext>
            </a:extLst>
          </p:cNvPr>
          <p:cNvSpPr txBox="1">
            <a:spLocks/>
          </p:cNvSpPr>
          <p:nvPr/>
        </p:nvSpPr>
        <p:spPr>
          <a:xfrm>
            <a:off x="-3048000" y="3498978"/>
            <a:ext cx="2745699" cy="3816222"/>
          </a:xfrm>
          <a:prstGeom prst="rect">
            <a:avLst/>
          </a:prstGeom>
        </p:spPr>
        <p:txBody>
          <a:bodyPr vert="horz" lIns="101882" tIns="50941" rIns="101882" bIns="50941" numCol="2" rtlCol="0" anchor="ctr">
            <a:noAutofit/>
          </a:bodyPr>
          <a:lstStyle>
            <a:lvl1pPr marL="0" indent="0" algn="ctr" defTabSz="926213" rtl="0" eaLnBrk="1" latinLnBrk="0" hangingPunct="1">
              <a:spcBef>
                <a:spcPct val="20000"/>
              </a:spcBef>
              <a:buFont typeface="Arial" pitchFamily="34" charset="0"/>
              <a:buNone/>
              <a:defRPr sz="3273" kern="1200">
                <a:solidFill>
                  <a:schemeClr val="tx1">
                    <a:tint val="75000"/>
                  </a:schemeClr>
                </a:solidFill>
                <a:latin typeface="+mn-lt"/>
                <a:ea typeface="+mn-ea"/>
                <a:cs typeface="+mn-cs"/>
              </a:defRPr>
            </a:lvl1pPr>
            <a:lvl2pPr marL="463106" indent="0" algn="ctr" defTabSz="926213" rtl="0" eaLnBrk="1" latinLnBrk="0" hangingPunct="1">
              <a:spcBef>
                <a:spcPct val="20000"/>
              </a:spcBef>
              <a:buFont typeface="Arial" pitchFamily="34" charset="0"/>
              <a:buNone/>
              <a:defRPr sz="2818" kern="1200">
                <a:solidFill>
                  <a:schemeClr val="tx1">
                    <a:tint val="75000"/>
                  </a:schemeClr>
                </a:solidFill>
                <a:latin typeface="+mn-lt"/>
                <a:ea typeface="+mn-ea"/>
                <a:cs typeface="+mn-cs"/>
              </a:defRPr>
            </a:lvl2pPr>
            <a:lvl3pPr marL="926213" indent="0" algn="ctr" defTabSz="926213" rtl="0" eaLnBrk="1" latinLnBrk="0" hangingPunct="1">
              <a:spcBef>
                <a:spcPct val="20000"/>
              </a:spcBef>
              <a:buFont typeface="Arial" pitchFamily="34" charset="0"/>
              <a:buNone/>
              <a:defRPr sz="2455" kern="1200">
                <a:solidFill>
                  <a:schemeClr val="tx1">
                    <a:tint val="75000"/>
                  </a:schemeClr>
                </a:solidFill>
                <a:latin typeface="+mn-lt"/>
                <a:ea typeface="+mn-ea"/>
                <a:cs typeface="+mn-cs"/>
              </a:defRPr>
            </a:lvl3pPr>
            <a:lvl4pPr marL="138932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4pPr>
            <a:lvl5pPr marL="185242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5pPr>
            <a:lvl6pPr marL="231553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78640"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41747"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704853" indent="0" algn="ctr" defTabSz="926213"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171450" indent="-171450" algn="l">
              <a:buFont typeface="Arial" pitchFamily="34" charset="0"/>
              <a:buChar char="•"/>
            </a:pPr>
            <a:r>
              <a:rPr lang="en-US" sz="1200" dirty="0">
                <a:solidFill>
                  <a:srgbClr val="70A2EC"/>
                </a:solidFill>
                <a:latin typeface="Century Gothic" panose="020B0502020202020204" pitchFamily="34" charset="0"/>
              </a:rPr>
              <a:t>CHARLESTON SINGLE STYLE HOME</a:t>
            </a:r>
          </a:p>
          <a:p>
            <a:pPr marL="171450" indent="-171450" algn="l">
              <a:buFont typeface="Arial" pitchFamily="34" charset="0"/>
              <a:buChar char="•"/>
            </a:pPr>
            <a:r>
              <a:rPr lang="en-US" sz="1200" dirty="0">
                <a:solidFill>
                  <a:srgbClr val="70A2EC"/>
                </a:solidFill>
                <a:latin typeface="Century Gothic" panose="020B0502020202020204" pitchFamily="34" charset="0"/>
              </a:rPr>
              <a:t>4 BEDS/2.5 BATHS/LOFT</a:t>
            </a:r>
          </a:p>
          <a:p>
            <a:pPr marL="171450" indent="-171450" algn="l">
              <a:buFont typeface="Arial" pitchFamily="34" charset="0"/>
              <a:buChar char="•"/>
            </a:pPr>
            <a:r>
              <a:rPr lang="en-US" sz="1200" dirty="0">
                <a:solidFill>
                  <a:srgbClr val="70A2EC"/>
                </a:solidFill>
                <a:latin typeface="Century Gothic" panose="020B0502020202020204" pitchFamily="34" charset="0"/>
              </a:rPr>
              <a:t>MASTER BEDROOM DOWN</a:t>
            </a:r>
          </a:p>
          <a:p>
            <a:pPr marL="171450" indent="-171450" algn="l">
              <a:buFont typeface="Arial" pitchFamily="34" charset="0"/>
              <a:buChar char="•"/>
            </a:pPr>
            <a:r>
              <a:rPr lang="en-US" sz="1200" dirty="0">
                <a:solidFill>
                  <a:srgbClr val="70A2EC"/>
                </a:solidFill>
                <a:latin typeface="Century Gothic" panose="020B0502020202020204" pitchFamily="34" charset="0"/>
              </a:rPr>
              <a:t>YARD W/PRIVACY FENCE</a:t>
            </a:r>
          </a:p>
          <a:p>
            <a:pPr marL="171450" indent="-171450" algn="l">
              <a:buFont typeface="Arial" pitchFamily="34" charset="0"/>
              <a:buChar char="•"/>
            </a:pPr>
            <a:r>
              <a:rPr lang="en-US" sz="1200" dirty="0">
                <a:solidFill>
                  <a:srgbClr val="70A2EC"/>
                </a:solidFill>
                <a:latin typeface="Century Gothic" panose="020B0502020202020204" pitchFamily="34" charset="0"/>
              </a:rPr>
              <a:t>HARDIPLANK SIDING</a:t>
            </a:r>
          </a:p>
          <a:p>
            <a:pPr marL="171450" indent="-171450" algn="l">
              <a:buFont typeface="Arial" pitchFamily="34" charset="0"/>
              <a:buChar char="•"/>
            </a:pPr>
            <a:r>
              <a:rPr lang="en-US" sz="1200" dirty="0">
                <a:solidFill>
                  <a:srgbClr val="70A2EC"/>
                </a:solidFill>
                <a:latin typeface="Century Gothic" panose="020B0502020202020204" pitchFamily="34" charset="0"/>
              </a:rPr>
              <a:t>HOME ONLY 2 YEARS OLD</a:t>
            </a:r>
          </a:p>
          <a:p>
            <a:pPr marL="171450" indent="-171450" algn="l">
              <a:buFont typeface="Arial" pitchFamily="34" charset="0"/>
              <a:buChar char="•"/>
            </a:pPr>
            <a:r>
              <a:rPr lang="en-US" sz="1200" dirty="0">
                <a:solidFill>
                  <a:srgbClr val="70A2EC"/>
                </a:solidFill>
                <a:latin typeface="Century Gothic" panose="020B0502020202020204" pitchFamily="34" charset="0"/>
              </a:rPr>
              <a:t>QUARTZ COUNTERTOPS</a:t>
            </a:r>
          </a:p>
          <a:p>
            <a:pPr marL="171450" indent="-171450" algn="l">
              <a:buFont typeface="Arial" pitchFamily="34" charset="0"/>
              <a:buChar char="•"/>
            </a:pPr>
            <a:r>
              <a:rPr lang="en-US" sz="1200" dirty="0">
                <a:solidFill>
                  <a:srgbClr val="70A2EC"/>
                </a:solidFill>
                <a:latin typeface="Century Gothic" panose="020B0502020202020204" pitchFamily="34" charset="0"/>
              </a:rPr>
              <a:t>STAINLESS APPLIANCES</a:t>
            </a:r>
          </a:p>
          <a:p>
            <a:pPr marL="171450" indent="-171450" algn="l">
              <a:buFont typeface="Arial" pitchFamily="34" charset="0"/>
              <a:buChar char="•"/>
            </a:pPr>
            <a:r>
              <a:rPr lang="en-US" sz="1200" dirty="0">
                <a:solidFill>
                  <a:srgbClr val="70A2EC"/>
                </a:solidFill>
                <a:latin typeface="Century Gothic" panose="020B0502020202020204" pitchFamily="34" charset="0"/>
              </a:rPr>
              <a:t>REFRIGERATOR INCLUDED</a:t>
            </a:r>
          </a:p>
          <a:p>
            <a:pPr marL="171450" indent="-171450" algn="l">
              <a:buFont typeface="Arial" pitchFamily="34" charset="0"/>
              <a:buChar char="•"/>
            </a:pPr>
            <a:r>
              <a:rPr lang="en-US" sz="1200" dirty="0">
                <a:solidFill>
                  <a:srgbClr val="70A2EC"/>
                </a:solidFill>
                <a:latin typeface="Century Gothic" panose="020B0502020202020204" pitchFamily="34" charset="0"/>
              </a:rPr>
              <a:t>COVERED PORCH</a:t>
            </a:r>
          </a:p>
          <a:p>
            <a:pPr marL="171450" indent="-171450" algn="l">
              <a:buFont typeface="Arial" pitchFamily="34" charset="0"/>
              <a:buChar char="•"/>
            </a:pPr>
            <a:r>
              <a:rPr lang="en-US" sz="1200" dirty="0">
                <a:solidFill>
                  <a:srgbClr val="70A2EC"/>
                </a:solidFill>
                <a:latin typeface="Century Gothic" panose="020B0502020202020204" pitchFamily="34" charset="0"/>
              </a:rPr>
              <a:t>PERFECT JOHNS ISLAND LOCATION</a:t>
            </a:r>
          </a:p>
          <a:p>
            <a:pPr marL="171450" indent="-171450" algn="l">
              <a:buFont typeface="Arial" pitchFamily="34" charset="0"/>
              <a:buChar char="•"/>
            </a:pPr>
            <a:r>
              <a:rPr lang="en-US" sz="1200" dirty="0">
                <a:solidFill>
                  <a:srgbClr val="70A2EC"/>
                </a:solidFill>
                <a:latin typeface="Century Gothic" panose="020B0502020202020204" pitchFamily="34" charset="0"/>
              </a:rPr>
              <a:t>1 MILE FROM SEVERAL RESTAURANTS/SHOPS</a:t>
            </a:r>
          </a:p>
          <a:p>
            <a:pPr marL="171450" indent="-171450" algn="l">
              <a:buFont typeface="Arial" pitchFamily="34" charset="0"/>
              <a:buChar char="•"/>
            </a:pPr>
            <a:r>
              <a:rPr lang="en-US" sz="1200" dirty="0">
                <a:solidFill>
                  <a:srgbClr val="70A2EC"/>
                </a:solidFill>
                <a:latin typeface="Century Gothic" panose="020B0502020202020204" pitchFamily="34" charset="0"/>
              </a:rPr>
              <a:t>BLINDS AND WASHER/DRYER INCLUDED</a:t>
            </a:r>
          </a:p>
          <a:p>
            <a:pPr marL="171450" indent="-171450" algn="l">
              <a:buFont typeface="Arial" pitchFamily="34" charset="0"/>
              <a:buChar char="•"/>
            </a:pPr>
            <a:r>
              <a:rPr lang="en-US" sz="1200" dirty="0">
                <a:solidFill>
                  <a:srgbClr val="70A2EC"/>
                </a:solidFill>
                <a:latin typeface="Century Gothic" panose="020B0502020202020204" pitchFamily="34" charset="0"/>
              </a:rPr>
              <a:t>LESS THAN 10 MILES TO DOWNTOWN CHARLESTON</a:t>
            </a:r>
          </a:p>
          <a:p>
            <a:pPr marL="171450" indent="-171450" algn="l">
              <a:buFont typeface="Arial" pitchFamily="34" charset="0"/>
              <a:buChar char="•"/>
            </a:pPr>
            <a:r>
              <a:rPr lang="en-US" sz="1200" dirty="0">
                <a:solidFill>
                  <a:srgbClr val="70A2EC"/>
                </a:solidFill>
                <a:latin typeface="Century Gothic" panose="020B0502020202020204" pitchFamily="34" charset="0"/>
              </a:rPr>
              <a:t>12 MILES TO KIAWAH OR FOLLY BEACH</a:t>
            </a:r>
          </a:p>
        </p:txBody>
      </p:sp>
      <p:pic>
        <p:nvPicPr>
          <p:cNvPr id="21" name="Picture 20"/>
          <p:cNvPicPr>
            <a:picLocks noChangeAspect="1"/>
          </p:cNvPicPr>
          <p:nvPr/>
        </p:nvPicPr>
        <p:blipFill>
          <a:blip r:embed="rId10" cstate="print">
            <a:extLst>
              <a:ext uri="{28A0092B-C50C-407E-A947-70E740481C1C}">
                <a14:useLocalDpi xmlns:a14="http://schemas.microsoft.com/office/drawing/2010/main" val="0"/>
              </a:ext>
            </a:extLst>
          </a:blip>
          <a:srcRect t="9176" b="9176"/>
          <a:stretch/>
        </p:blipFill>
        <p:spPr>
          <a:xfrm>
            <a:off x="1" y="0"/>
            <a:ext cx="4876800" cy="2987087"/>
          </a:xfrm>
          <a:prstGeom prst="rect">
            <a:avLst/>
          </a:prstGeom>
          <a:ln w="19050">
            <a:solidFill>
              <a:schemeClr val="bg1"/>
            </a:solidFill>
          </a:ln>
          <a:effectLst/>
        </p:spPr>
      </p:pic>
    </p:spTree>
    <p:extLst>
      <p:ext uri="{BB962C8B-B14F-4D97-AF65-F5344CB8AC3E}">
        <p14:creationId xmlns:p14="http://schemas.microsoft.com/office/powerpoint/2010/main" val="27011320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1735</TotalTime>
  <Words>254</Words>
  <Application>Microsoft Office PowerPoint</Application>
  <PresentationFormat>Custom</PresentationFormat>
  <Paragraphs>29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PLENTY OF SPACE  INSIDE &amp; OUT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Johns Island Location! Hardwood Floors Galore!</dc:title>
  <dc:creator>CVH360</dc:creator>
  <cp:lastModifiedBy>A. Thomas Price</cp:lastModifiedBy>
  <cp:revision>72</cp:revision>
  <dcterms:created xsi:type="dcterms:W3CDTF">2006-08-16T00:00:00Z</dcterms:created>
  <dcterms:modified xsi:type="dcterms:W3CDTF">2024-07-24T13:17:16Z</dcterms:modified>
</cp:coreProperties>
</file>