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950" autoAdjust="0"/>
  </p:normalViewPr>
  <p:slideViewPr>
    <p:cSldViewPr>
      <p:cViewPr varScale="1">
        <p:scale>
          <a:sx n="59" d="100"/>
          <a:sy n="59" d="100"/>
        </p:scale>
        <p:origin x="2477" y="38"/>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63106" indent="0" algn="ctr">
              <a:buNone/>
              <a:defRPr>
                <a:solidFill>
                  <a:schemeClr val="tx1">
                    <a:tint val="75000"/>
                  </a:schemeClr>
                </a:solidFill>
              </a:defRPr>
            </a:lvl2pPr>
            <a:lvl3pPr marL="926213" indent="0" algn="ctr">
              <a:buNone/>
              <a:defRPr>
                <a:solidFill>
                  <a:schemeClr val="tx1">
                    <a:tint val="75000"/>
                  </a:schemeClr>
                </a:solidFill>
              </a:defRPr>
            </a:lvl3pPr>
            <a:lvl4pPr marL="1389320" indent="0" algn="ctr">
              <a:buNone/>
              <a:defRPr>
                <a:solidFill>
                  <a:schemeClr val="tx1">
                    <a:tint val="75000"/>
                  </a:schemeClr>
                </a:solidFill>
              </a:defRPr>
            </a:lvl4pPr>
            <a:lvl5pPr marL="1852427" indent="0" algn="ctr">
              <a:buNone/>
              <a:defRPr>
                <a:solidFill>
                  <a:schemeClr val="tx1">
                    <a:tint val="75000"/>
                  </a:schemeClr>
                </a:solidFill>
              </a:defRPr>
            </a:lvl5pPr>
            <a:lvl6pPr marL="2315533" indent="0" algn="ctr">
              <a:buNone/>
              <a:defRPr>
                <a:solidFill>
                  <a:schemeClr val="tx1">
                    <a:tint val="75000"/>
                  </a:schemeClr>
                </a:solidFill>
              </a:defRPr>
            </a:lvl6pPr>
            <a:lvl7pPr marL="2778640" indent="0" algn="ctr">
              <a:buNone/>
              <a:defRPr>
                <a:solidFill>
                  <a:schemeClr val="tx1">
                    <a:tint val="75000"/>
                  </a:schemeClr>
                </a:solidFill>
              </a:defRPr>
            </a:lvl7pPr>
            <a:lvl8pPr marL="3241747" indent="0" algn="ctr">
              <a:buNone/>
              <a:defRPr>
                <a:solidFill>
                  <a:schemeClr val="tx1">
                    <a:tint val="75000"/>
                  </a:schemeClr>
                </a:solidFill>
              </a:defRPr>
            </a:lvl8pPr>
            <a:lvl9pPr marL="3704853"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091"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000">
                <a:solidFill>
                  <a:schemeClr val="tx1">
                    <a:tint val="75000"/>
                  </a:schemeClr>
                </a:solidFill>
              </a:defRPr>
            </a:lvl1pPr>
            <a:lvl2pPr marL="463106" indent="0">
              <a:buNone/>
              <a:defRPr sz="1818">
                <a:solidFill>
                  <a:schemeClr val="tx1">
                    <a:tint val="75000"/>
                  </a:schemeClr>
                </a:solidFill>
              </a:defRPr>
            </a:lvl2pPr>
            <a:lvl3pPr marL="926213" indent="0">
              <a:buNone/>
              <a:defRPr sz="1636">
                <a:solidFill>
                  <a:schemeClr val="tx1">
                    <a:tint val="75000"/>
                  </a:schemeClr>
                </a:solidFill>
              </a:defRPr>
            </a:lvl3pPr>
            <a:lvl4pPr marL="1389320" indent="0">
              <a:buNone/>
              <a:defRPr sz="1455">
                <a:solidFill>
                  <a:schemeClr val="tx1">
                    <a:tint val="75000"/>
                  </a:schemeClr>
                </a:solidFill>
              </a:defRPr>
            </a:lvl4pPr>
            <a:lvl5pPr marL="1852427" indent="0">
              <a:buNone/>
              <a:defRPr sz="1455">
                <a:solidFill>
                  <a:schemeClr val="tx1">
                    <a:tint val="75000"/>
                  </a:schemeClr>
                </a:solidFill>
              </a:defRPr>
            </a:lvl5pPr>
            <a:lvl6pPr marL="2315533" indent="0">
              <a:buNone/>
              <a:defRPr sz="1455">
                <a:solidFill>
                  <a:schemeClr val="tx1">
                    <a:tint val="75000"/>
                  </a:schemeClr>
                </a:solidFill>
              </a:defRPr>
            </a:lvl6pPr>
            <a:lvl7pPr marL="2778640" indent="0">
              <a:buNone/>
              <a:defRPr sz="1455">
                <a:solidFill>
                  <a:schemeClr val="tx1">
                    <a:tint val="75000"/>
                  </a:schemeClr>
                </a:solidFill>
              </a:defRPr>
            </a:lvl7pPr>
            <a:lvl8pPr marL="3241747" indent="0">
              <a:buNone/>
              <a:defRPr sz="1455">
                <a:solidFill>
                  <a:schemeClr val="tx1">
                    <a:tint val="75000"/>
                  </a:schemeClr>
                </a:solidFill>
              </a:defRPr>
            </a:lvl8pPr>
            <a:lvl9pPr marL="3704853" indent="0">
              <a:buNone/>
              <a:defRPr sz="1455">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12/5/2022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273"/>
            </a:lvl1pPr>
            <a:lvl2pPr>
              <a:defRPr sz="2818"/>
            </a:lvl2pPr>
            <a:lvl3pPr>
              <a:defRPr sz="2455"/>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273"/>
            </a:lvl1pPr>
            <a:lvl2pPr marL="463106" indent="0">
              <a:buNone/>
              <a:defRPr sz="2818"/>
            </a:lvl2pPr>
            <a:lvl3pPr marL="926213" indent="0">
              <a:buNone/>
              <a:defRPr sz="2455"/>
            </a:lvl3pPr>
            <a:lvl4pPr marL="1389320" indent="0">
              <a:buNone/>
              <a:defRPr sz="2000"/>
            </a:lvl4pPr>
            <a:lvl5pPr marL="1852427" indent="0">
              <a:buNone/>
              <a:defRPr sz="2000"/>
            </a:lvl5pPr>
            <a:lvl6pPr marL="2315533" indent="0">
              <a:buNone/>
              <a:defRPr sz="2000"/>
            </a:lvl6pPr>
            <a:lvl7pPr marL="2778640" indent="0">
              <a:buNone/>
              <a:defRPr sz="2000"/>
            </a:lvl7pPr>
            <a:lvl8pPr marL="3241747" indent="0">
              <a:buNone/>
              <a:defRPr sz="2000"/>
            </a:lvl8pPr>
            <a:lvl9pPr marL="3704853" indent="0">
              <a:buNone/>
              <a:defRPr sz="20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182">
                <a:solidFill>
                  <a:schemeClr val="tx1">
                    <a:tint val="75000"/>
                  </a:schemeClr>
                </a:solidFill>
              </a:defRPr>
            </a:lvl1pPr>
          </a:lstStyle>
          <a:p>
            <a:fld id="{1D8BD707-D9CF-40AE-B4C6-C98DA3205C09}" type="datetimeFigureOut">
              <a:rPr lang="en-US" smtClean="0"/>
              <a:pPr/>
              <a:t>12/5/2022</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182">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182">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6213" rtl="0" eaLnBrk="1" latinLnBrk="0" hangingPunct="1">
        <a:spcBef>
          <a:spcPct val="0"/>
        </a:spcBef>
        <a:buNone/>
        <a:defRPr sz="4455" kern="1200">
          <a:solidFill>
            <a:schemeClr val="tx1"/>
          </a:solidFill>
          <a:latin typeface="+mj-lt"/>
          <a:ea typeface="+mj-ea"/>
          <a:cs typeface="+mj-cs"/>
        </a:defRPr>
      </a:lvl1pPr>
    </p:titleStyle>
    <p:bodyStyle>
      <a:lvl1pPr marL="347330" indent="-347330" algn="l" defTabSz="926213" rtl="0" eaLnBrk="1" latinLnBrk="0" hangingPunct="1">
        <a:spcBef>
          <a:spcPct val="20000"/>
        </a:spcBef>
        <a:buFont typeface="Arial" pitchFamily="34" charset="0"/>
        <a:buChar char="•"/>
        <a:defRPr sz="3273" kern="1200">
          <a:solidFill>
            <a:schemeClr val="tx1"/>
          </a:solidFill>
          <a:latin typeface="+mn-lt"/>
          <a:ea typeface="+mn-ea"/>
          <a:cs typeface="+mn-cs"/>
        </a:defRPr>
      </a:lvl1pPr>
      <a:lvl2pPr marL="752548" indent="-289442" algn="l" defTabSz="926213" rtl="0" eaLnBrk="1" latinLnBrk="0" hangingPunct="1">
        <a:spcBef>
          <a:spcPct val="20000"/>
        </a:spcBef>
        <a:buFont typeface="Arial" pitchFamily="34" charset="0"/>
        <a:buChar char="–"/>
        <a:defRPr sz="2818" kern="1200">
          <a:solidFill>
            <a:schemeClr val="tx1"/>
          </a:solidFill>
          <a:latin typeface="+mn-lt"/>
          <a:ea typeface="+mn-ea"/>
          <a:cs typeface="+mn-cs"/>
        </a:defRPr>
      </a:lvl2pPr>
      <a:lvl3pPr marL="1157767" indent="-231553" algn="l" defTabSz="926213" rtl="0" eaLnBrk="1" latinLnBrk="0" hangingPunct="1">
        <a:spcBef>
          <a:spcPct val="20000"/>
        </a:spcBef>
        <a:buFont typeface="Arial" pitchFamily="34" charset="0"/>
        <a:buChar char="•"/>
        <a:defRPr sz="2455" kern="1200">
          <a:solidFill>
            <a:schemeClr val="tx1"/>
          </a:solidFill>
          <a:latin typeface="+mn-lt"/>
          <a:ea typeface="+mn-ea"/>
          <a:cs typeface="+mn-cs"/>
        </a:defRPr>
      </a:lvl3pPr>
      <a:lvl4pPr marL="1620873"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8398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47086"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010194"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7330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936407"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26213" rtl="0" eaLnBrk="1" latinLnBrk="0" hangingPunct="1">
        <a:defRPr sz="1818" kern="1200">
          <a:solidFill>
            <a:schemeClr val="tx1"/>
          </a:solidFill>
          <a:latin typeface="+mn-lt"/>
          <a:ea typeface="+mn-ea"/>
          <a:cs typeface="+mn-cs"/>
        </a:defRPr>
      </a:lvl1pPr>
      <a:lvl2pPr marL="463106" algn="l" defTabSz="926213" rtl="0" eaLnBrk="1" latinLnBrk="0" hangingPunct="1">
        <a:defRPr sz="1818" kern="1200">
          <a:solidFill>
            <a:schemeClr val="tx1"/>
          </a:solidFill>
          <a:latin typeface="+mn-lt"/>
          <a:ea typeface="+mn-ea"/>
          <a:cs typeface="+mn-cs"/>
        </a:defRPr>
      </a:lvl2pPr>
      <a:lvl3pPr marL="926213" algn="l" defTabSz="926213" rtl="0" eaLnBrk="1" latinLnBrk="0" hangingPunct="1">
        <a:defRPr sz="1818" kern="1200">
          <a:solidFill>
            <a:schemeClr val="tx1"/>
          </a:solidFill>
          <a:latin typeface="+mn-lt"/>
          <a:ea typeface="+mn-ea"/>
          <a:cs typeface="+mn-cs"/>
        </a:defRPr>
      </a:lvl3pPr>
      <a:lvl4pPr marL="1389320" algn="l" defTabSz="926213" rtl="0" eaLnBrk="1" latinLnBrk="0" hangingPunct="1">
        <a:defRPr sz="1818" kern="1200">
          <a:solidFill>
            <a:schemeClr val="tx1"/>
          </a:solidFill>
          <a:latin typeface="+mn-lt"/>
          <a:ea typeface="+mn-ea"/>
          <a:cs typeface="+mn-cs"/>
        </a:defRPr>
      </a:lvl4pPr>
      <a:lvl5pPr marL="1852427" algn="l" defTabSz="926213" rtl="0" eaLnBrk="1" latinLnBrk="0" hangingPunct="1">
        <a:defRPr sz="1818" kern="1200">
          <a:solidFill>
            <a:schemeClr val="tx1"/>
          </a:solidFill>
          <a:latin typeface="+mn-lt"/>
          <a:ea typeface="+mn-ea"/>
          <a:cs typeface="+mn-cs"/>
        </a:defRPr>
      </a:lvl5pPr>
      <a:lvl6pPr marL="2315533" algn="l" defTabSz="926213" rtl="0" eaLnBrk="1" latinLnBrk="0" hangingPunct="1">
        <a:defRPr sz="1818" kern="1200">
          <a:solidFill>
            <a:schemeClr val="tx1"/>
          </a:solidFill>
          <a:latin typeface="+mn-lt"/>
          <a:ea typeface="+mn-ea"/>
          <a:cs typeface="+mn-cs"/>
        </a:defRPr>
      </a:lvl6pPr>
      <a:lvl7pPr marL="2778640" algn="l" defTabSz="926213" rtl="0" eaLnBrk="1" latinLnBrk="0" hangingPunct="1">
        <a:defRPr sz="1818" kern="1200">
          <a:solidFill>
            <a:schemeClr val="tx1"/>
          </a:solidFill>
          <a:latin typeface="+mn-lt"/>
          <a:ea typeface="+mn-ea"/>
          <a:cs typeface="+mn-cs"/>
        </a:defRPr>
      </a:lvl7pPr>
      <a:lvl8pPr marL="3241747" algn="l" defTabSz="926213" rtl="0" eaLnBrk="1" latinLnBrk="0" hangingPunct="1">
        <a:defRPr sz="1818" kern="1200">
          <a:solidFill>
            <a:schemeClr val="tx1"/>
          </a:solidFill>
          <a:latin typeface="+mn-lt"/>
          <a:ea typeface="+mn-ea"/>
          <a:cs typeface="+mn-cs"/>
        </a:defRPr>
      </a:lvl8pPr>
      <a:lvl9pPr marL="3704853" algn="l" defTabSz="926213" rtl="0" eaLnBrk="1" latinLnBrk="0" hangingPunct="1">
        <a:defRPr sz="181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gs>
            <a:gs pos="50000">
              <a:schemeClr val="accent1">
                <a:tint val="44500"/>
                <a:satMod val="160000"/>
              </a:schemeClr>
            </a:gs>
            <a:gs pos="100000">
              <a:schemeClr val="bg1"/>
            </a:gs>
          </a:gsLst>
          <a:lin ang="5400000" scaled="0"/>
        </a:gradFill>
        <a:effectLst/>
      </p:bgPr>
    </p:bg>
    <p:spTree>
      <p:nvGrpSpPr>
        <p:cNvPr id="1" name=""/>
        <p:cNvGrpSpPr/>
        <p:nvPr/>
      </p:nvGrpSpPr>
      <p:grpSpPr>
        <a:xfrm>
          <a:off x="0" y="0"/>
          <a:ext cx="0" cy="0"/>
          <a:chOff x="0" y="0"/>
          <a:chExt cx="0" cy="0"/>
        </a:xfrm>
      </p:grpSpPr>
      <p:pic>
        <p:nvPicPr>
          <p:cNvPr id="21" name="Picture 20"/>
          <p:cNvPicPr>
            <a:picLocks noChangeAspect="1"/>
          </p:cNvPicPr>
          <p:nvPr/>
        </p:nvPicPr>
        <p:blipFill rotWithShape="1">
          <a:blip r:embed="rId2">
            <a:extLst>
              <a:ext uri="{28A0092B-C50C-407E-A947-70E740481C1C}">
                <a14:useLocalDpi xmlns:a14="http://schemas.microsoft.com/office/drawing/2010/main" val="0"/>
              </a:ext>
            </a:extLst>
          </a:blip>
          <a:srcRect l="111" t="-87" r="-111" b="18455"/>
          <a:stretch/>
        </p:blipFill>
        <p:spPr>
          <a:xfrm>
            <a:off x="0" y="0"/>
            <a:ext cx="7315200" cy="4267200"/>
          </a:xfrm>
          <a:prstGeom prst="rect">
            <a:avLst/>
          </a:prstGeom>
          <a:ln>
            <a:noFill/>
          </a:ln>
          <a:effectLst>
            <a:softEdge rad="112500"/>
          </a:effectLst>
        </p:spPr>
      </p:pic>
      <p:sp>
        <p:nvSpPr>
          <p:cNvPr id="2" name="Title 1"/>
          <p:cNvSpPr>
            <a:spLocks noGrp="1"/>
          </p:cNvSpPr>
          <p:nvPr>
            <p:ph type="ctrTitle"/>
          </p:nvPr>
        </p:nvSpPr>
        <p:spPr>
          <a:xfrm>
            <a:off x="3048000" y="0"/>
            <a:ext cx="4208608" cy="533400"/>
          </a:xfrm>
          <a:noFill/>
          <a:effectLst>
            <a:outerShdw blurRad="50800" dist="38100" dir="5400000" algn="t" rotWithShape="0">
              <a:prstClr val="black">
                <a:alpha val="40000"/>
              </a:prstClr>
            </a:outerShdw>
          </a:effectLst>
        </p:spPr>
        <p:txBody>
          <a:bodyPr anchor="ctr">
            <a:noAutofit/>
          </a:bodyPr>
          <a:lstStyle/>
          <a:p>
            <a:pPr algn="r"/>
            <a:r>
              <a:rPr lang="en-US" sz="2400" b="1" i="1" dirty="0">
                <a:ln w="3175">
                  <a:solidFill>
                    <a:schemeClr val="tx1"/>
                  </a:solidFill>
                </a:ln>
                <a:solidFill>
                  <a:schemeClr val="bg1"/>
                </a:solidFill>
                <a:effectLst>
                  <a:outerShdw blurRad="38100" dist="38100" dir="2700000" algn="tl">
                    <a:srgbClr val="000000">
                      <a:alpha val="43137"/>
                    </a:srgbClr>
                  </a:outerShdw>
                </a:effectLst>
                <a:latin typeface="Century Gothic" panose="020B0502020202020204" pitchFamily="34" charset="0"/>
              </a:rPr>
              <a:t>Back on Market!</a:t>
            </a:r>
          </a:p>
        </p:txBody>
      </p:sp>
      <p:sp>
        <p:nvSpPr>
          <p:cNvPr id="3" name="Subtitle 2"/>
          <p:cNvSpPr>
            <a:spLocks noGrp="1"/>
          </p:cNvSpPr>
          <p:nvPr>
            <p:ph type="subTitle" idx="1"/>
          </p:nvPr>
        </p:nvSpPr>
        <p:spPr>
          <a:xfrm>
            <a:off x="0" y="4191000"/>
            <a:ext cx="7315199" cy="2521347"/>
          </a:xfrm>
        </p:spPr>
        <p:txBody>
          <a:bodyPr anchor="ctr">
            <a:noAutofit/>
          </a:bodyPr>
          <a:lstStyle/>
          <a:p>
            <a:r>
              <a:rPr lang="en-US" sz="1300" dirty="0">
                <a:solidFill>
                  <a:schemeClr val="tx1"/>
                </a:solidFill>
                <a:latin typeface="Century Gothic" panose="020B0502020202020204" pitchFamily="34" charset="0"/>
              </a:rPr>
              <a:t>Welcome to Liberty Hall Plantation! This beautiful townhome is centrally located in Goose Creek, with neighborhood walking trails and pool. On the first floor of the home, you will find kitchen that opens into the living room, pantry, full bathroom, and a front bedroom that could also be a great office. Up the stairs, the owner suite features a vaulted ceiling, walk-in closet, extended vanity, and large windows offering plenty of natural light. The second floor also has an additional bedroom, a full bathroom, and the laundry room. This home also features wall-to-wall carpet and ceramic tile throughout. You'll love spending evenings relaxing in your new screened-in porch after an enjoyable day at the neighborhood pool!</a:t>
            </a:r>
          </a:p>
          <a:p>
            <a:endParaRPr lang="en-US" sz="1300" dirty="0">
              <a:solidFill>
                <a:schemeClr val="tx1"/>
              </a:solidFill>
              <a:latin typeface="Century Gothic" panose="020B0502020202020204" pitchFamily="34" charset="0"/>
            </a:endParaRPr>
          </a:p>
          <a:p>
            <a:r>
              <a:rPr lang="en-US" sz="1300" i="1" dirty="0">
                <a:solidFill>
                  <a:schemeClr val="tx1"/>
                </a:solidFill>
                <a:latin typeface="Century Gothic" panose="020B0502020202020204" pitchFamily="34" charset="0"/>
              </a:rPr>
              <a:t>Buyer’s financing fell through due to employment changes, no fault of seller.</a:t>
            </a: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106591" y="8361355"/>
            <a:ext cx="1102019" cy="4840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120793" y="8948142"/>
            <a:ext cx="7065818" cy="190180"/>
          </a:xfrm>
          <a:prstGeom prst="rect">
            <a:avLst/>
          </a:prstGeom>
        </p:spPr>
        <p:txBody>
          <a:bodyPr wrap="square">
            <a:spAutoFit/>
          </a:bodyPr>
          <a:lstStyle/>
          <a:p>
            <a:pPr algn="ctr"/>
            <a:r>
              <a:rPr lang="en-US" sz="636" dirty="0">
                <a:latin typeface="Century Gothic" panose="020B0502020202020204" pitchFamily="34" charset="0"/>
              </a:rPr>
              <a:t>AgentOwned Charleston Group | 902 Savannah Hwy | Charleston, SC 29407-7802</a:t>
            </a:r>
          </a:p>
        </p:txBody>
      </p:sp>
      <p:sp>
        <p:nvSpPr>
          <p:cNvPr id="24" name="Rectangle 23"/>
          <p:cNvSpPr/>
          <p:nvPr/>
        </p:nvSpPr>
        <p:spPr>
          <a:xfrm>
            <a:off x="124691" y="8291383"/>
            <a:ext cx="3344067" cy="624017"/>
          </a:xfrm>
          <a:prstGeom prst="rect">
            <a:avLst/>
          </a:prstGeom>
        </p:spPr>
        <p:txBody>
          <a:bodyPr wrap="square">
            <a:spAutoFit/>
          </a:bodyPr>
          <a:lstStyle/>
          <a:p>
            <a:r>
              <a:rPr lang="en-US" sz="1455" dirty="0">
                <a:latin typeface="Century Gothic" panose="020B0502020202020204" pitchFamily="34" charset="0"/>
              </a:rPr>
              <a:t>Kelly Snyder</a:t>
            </a:r>
          </a:p>
          <a:p>
            <a:r>
              <a:rPr lang="en-US" sz="1000" dirty="0">
                <a:latin typeface="Century Gothic" panose="020B0502020202020204" pitchFamily="34" charset="0"/>
              </a:rPr>
              <a:t>843-457-5951</a:t>
            </a:r>
          </a:p>
          <a:p>
            <a:r>
              <a:rPr lang="en-US" sz="1000" dirty="0">
                <a:latin typeface="Century Gothic" panose="020B0502020202020204" pitchFamily="34" charset="0"/>
              </a:rPr>
              <a:t>kelly.snyder@agentownedrealty.com</a:t>
            </a:r>
          </a:p>
        </p:txBody>
      </p:sp>
      <p:pic>
        <p:nvPicPr>
          <p:cNvPr id="28" name="Picture 27"/>
          <p:cNvPicPr>
            <a:picLocks noChangeAspect="1"/>
          </p:cNvPicPr>
          <p:nvPr/>
        </p:nvPicPr>
        <p:blipFill>
          <a:blip r:embed="rId4">
            <a:extLst>
              <a:ext uri="{28A0092B-C50C-407E-A947-70E740481C1C}">
                <a14:useLocalDpi xmlns:a14="http://schemas.microsoft.com/office/drawing/2010/main" val="0"/>
              </a:ext>
            </a:extLst>
          </a:blip>
          <a:srcRect/>
          <a:stretch/>
        </p:blipFill>
        <p:spPr>
          <a:xfrm>
            <a:off x="0" y="6731001"/>
            <a:ext cx="2238412" cy="1454967"/>
          </a:xfrm>
          <a:prstGeom prst="rect">
            <a:avLst/>
          </a:prstGeom>
          <a:ln>
            <a:noFill/>
          </a:ln>
          <a:effectLst/>
        </p:spPr>
      </p:pic>
      <p:pic>
        <p:nvPicPr>
          <p:cNvPr id="29" name="Picture 28"/>
          <p:cNvPicPr>
            <a:picLocks noChangeAspect="1"/>
          </p:cNvPicPr>
          <p:nvPr/>
        </p:nvPicPr>
        <p:blipFill>
          <a:blip r:embed="rId5">
            <a:extLst>
              <a:ext uri="{28A0092B-C50C-407E-A947-70E740481C1C}">
                <a14:useLocalDpi xmlns:a14="http://schemas.microsoft.com/office/drawing/2010/main" val="0"/>
              </a:ext>
            </a:extLst>
          </a:blip>
          <a:srcRect/>
          <a:stretch/>
        </p:blipFill>
        <p:spPr>
          <a:xfrm>
            <a:off x="2538394" y="6712347"/>
            <a:ext cx="2238412" cy="1492274"/>
          </a:xfrm>
          <a:prstGeom prst="rect">
            <a:avLst/>
          </a:prstGeom>
          <a:ln>
            <a:noFill/>
          </a:ln>
          <a:effectLst/>
        </p:spPr>
      </p:pic>
      <p:pic>
        <p:nvPicPr>
          <p:cNvPr id="30" name="Picture 29"/>
          <p:cNvPicPr>
            <a:picLocks noChangeAspect="1"/>
          </p:cNvPicPr>
          <p:nvPr/>
        </p:nvPicPr>
        <p:blipFill>
          <a:blip r:embed="rId6">
            <a:extLst>
              <a:ext uri="{28A0092B-C50C-407E-A947-70E740481C1C}">
                <a14:useLocalDpi xmlns:a14="http://schemas.microsoft.com/office/drawing/2010/main" val="0"/>
              </a:ext>
            </a:extLst>
          </a:blip>
          <a:srcRect/>
          <a:stretch/>
        </p:blipFill>
        <p:spPr>
          <a:xfrm>
            <a:off x="5076788" y="6716078"/>
            <a:ext cx="2238412" cy="1484813"/>
          </a:xfrm>
          <a:prstGeom prst="rect">
            <a:avLst/>
          </a:prstGeom>
          <a:ln>
            <a:noFill/>
          </a:ln>
          <a:effectLst/>
        </p:spPr>
      </p:pic>
      <p:sp>
        <p:nvSpPr>
          <p:cNvPr id="5" name="Rectangle 4"/>
          <p:cNvSpPr/>
          <p:nvPr/>
        </p:nvSpPr>
        <p:spPr>
          <a:xfrm>
            <a:off x="76200" y="80427"/>
            <a:ext cx="3200400" cy="1384995"/>
          </a:xfrm>
          <a:prstGeom prst="rect">
            <a:avLst/>
          </a:prstGeom>
        </p:spPr>
        <p:txBody>
          <a:bodyPr wrap="square">
            <a:spAutoFit/>
          </a:bodyPr>
          <a:lstStyle/>
          <a:p>
            <a:r>
              <a:rPr lang="en-US" sz="2000" b="1" dirty="0">
                <a:solidFill>
                  <a:schemeClr val="bg1"/>
                </a:solidFill>
                <a:effectLst>
                  <a:outerShdw blurRad="50800" dist="38100" dir="5400000" algn="t" rotWithShape="0">
                    <a:prstClr val="black">
                      <a:alpha val="80000"/>
                    </a:prstClr>
                  </a:outerShdw>
                </a:effectLst>
                <a:latin typeface="Century Gothic" panose="020B0502020202020204" pitchFamily="34" charset="0"/>
              </a:rPr>
              <a:t>148 Woodward Road</a:t>
            </a:r>
          </a:p>
          <a:p>
            <a:r>
              <a:rPr lang="en-US" sz="1600" b="1" dirty="0">
                <a:solidFill>
                  <a:schemeClr val="bg1"/>
                </a:solidFill>
                <a:effectLst>
                  <a:outerShdw blurRad="50800" dist="38100" dir="5400000" algn="t" rotWithShape="0">
                    <a:prstClr val="black">
                      <a:alpha val="80000"/>
                    </a:prstClr>
                  </a:outerShdw>
                </a:effectLst>
                <a:latin typeface="Century Gothic" panose="020B0502020202020204" pitchFamily="34" charset="0"/>
              </a:rPr>
              <a:t>Liberty Hall Plantation</a:t>
            </a:r>
          </a:p>
          <a:p>
            <a:r>
              <a:rPr lang="en-US" sz="1600" b="1" dirty="0">
                <a:solidFill>
                  <a:schemeClr val="bg1"/>
                </a:solidFill>
                <a:effectLst>
                  <a:outerShdw blurRad="50800" dist="38100" dir="5400000" algn="t" rotWithShape="0">
                    <a:prstClr val="black">
                      <a:alpha val="80000"/>
                    </a:prstClr>
                  </a:outerShdw>
                </a:effectLst>
                <a:latin typeface="Century Gothic" panose="020B0502020202020204" pitchFamily="34" charset="0"/>
              </a:rPr>
              <a:t>Goose Creek, SC 29445</a:t>
            </a:r>
          </a:p>
          <a:p>
            <a:r>
              <a:rPr lang="en-US" sz="1600" b="1" dirty="0">
                <a:solidFill>
                  <a:schemeClr val="bg1"/>
                </a:solidFill>
                <a:effectLst>
                  <a:outerShdw blurRad="50800" dist="38100" dir="5400000" algn="t" rotWithShape="0">
                    <a:prstClr val="black">
                      <a:alpha val="80000"/>
                    </a:prstClr>
                  </a:outerShdw>
                </a:effectLst>
                <a:latin typeface="Century Gothic" panose="020B0502020202020204" pitchFamily="34" charset="0"/>
              </a:rPr>
              <a:t>MLS# 22027857</a:t>
            </a:r>
          </a:p>
          <a:p>
            <a:r>
              <a:rPr lang="en-US" sz="1600" b="1" dirty="0">
                <a:solidFill>
                  <a:schemeClr val="bg1"/>
                </a:solidFill>
                <a:effectLst>
                  <a:outerShdw blurRad="50800" dist="38100" dir="5400000" algn="t" rotWithShape="0">
                    <a:prstClr val="black">
                      <a:alpha val="80000"/>
                    </a:prstClr>
                  </a:outerShdw>
                </a:effectLst>
                <a:latin typeface="Century Gothic" panose="020B0502020202020204" pitchFamily="34" charset="0"/>
              </a:rPr>
              <a:t>$245,000</a:t>
            </a:r>
          </a:p>
        </p:txBody>
      </p:sp>
      <p:sp>
        <p:nvSpPr>
          <p:cNvPr id="9" name="Rectangle 8">
            <a:extLst>
              <a:ext uri="{FF2B5EF4-FFF2-40B4-BE49-F238E27FC236}">
                <a16:creationId xmlns:a16="http://schemas.microsoft.com/office/drawing/2014/main" id="{3F3F5DBE-628A-40B5-A9C1-6BD65A579158}"/>
              </a:ext>
            </a:extLst>
          </p:cNvPr>
          <p:cNvSpPr/>
          <p:nvPr/>
        </p:nvSpPr>
        <p:spPr>
          <a:xfrm>
            <a:off x="3846443" y="8291383"/>
            <a:ext cx="3340168" cy="624017"/>
          </a:xfrm>
          <a:prstGeom prst="rect">
            <a:avLst/>
          </a:prstGeom>
        </p:spPr>
        <p:txBody>
          <a:bodyPr wrap="square">
            <a:spAutoFit/>
          </a:bodyPr>
          <a:lstStyle/>
          <a:p>
            <a:pPr algn="r"/>
            <a:r>
              <a:rPr lang="en-US" sz="1455" dirty="0">
                <a:latin typeface="Century Gothic" panose="020B0502020202020204" pitchFamily="34" charset="0"/>
              </a:rPr>
              <a:t>Greg Gelber</a:t>
            </a:r>
          </a:p>
          <a:p>
            <a:pPr algn="r"/>
            <a:r>
              <a:rPr lang="en-US" sz="1000" dirty="0">
                <a:latin typeface="Century Gothic" panose="020B0502020202020204" pitchFamily="34" charset="0"/>
              </a:rPr>
              <a:t>843-494-2354</a:t>
            </a:r>
          </a:p>
          <a:p>
            <a:pPr algn="r"/>
            <a:r>
              <a:rPr lang="en-US" sz="1000" dirty="0">
                <a:latin typeface="Century Gothic" panose="020B0502020202020204" pitchFamily="34" charset="0"/>
              </a:rPr>
              <a:t>greg.gelber@agentownedrealty.com</a:t>
            </a:r>
            <a:endParaRPr lang="en-US" sz="727" dirty="0">
              <a:latin typeface="Century Gothic" panose="020B0502020202020204" pitchFamily="34" charset="0"/>
            </a:endParaRPr>
          </a:p>
        </p:txBody>
      </p:sp>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1576</TotalTime>
  <Words>200</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Back on Market!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62</cp:revision>
  <dcterms:created xsi:type="dcterms:W3CDTF">2006-08-16T00:00:00Z</dcterms:created>
  <dcterms:modified xsi:type="dcterms:W3CDTF">2022-12-05T14:24:21Z</dcterms:modified>
</cp:coreProperties>
</file>