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0" d="100"/>
          <a:sy n="50" d="100"/>
        </p:scale>
        <p:origin x="2196"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E77F8C5-9B95-44A5-940A-89EDBD654FA5}" type="datetimeFigureOut">
              <a:rPr lang="en-US" smtClean="0"/>
              <a:t>10/20/2016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613291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77F8C5-9B95-44A5-940A-89EDBD654FA5}" type="datetimeFigureOut">
              <a:rPr lang="en-US" smtClean="0"/>
              <a:t>10/20/2016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12183567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77F8C5-9B95-44A5-940A-89EDBD654FA5}" type="datetimeFigureOut">
              <a:rPr lang="en-US" smtClean="0"/>
              <a:t>10/20/2016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572030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77F8C5-9B95-44A5-940A-89EDBD654FA5}" type="datetimeFigureOut">
              <a:rPr lang="en-US" smtClean="0"/>
              <a:t>10/20/2016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2674163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E77F8C5-9B95-44A5-940A-89EDBD654FA5}" type="datetimeFigureOut">
              <a:rPr lang="en-US" smtClean="0"/>
              <a:t>10/20/2016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3463115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E77F8C5-9B95-44A5-940A-89EDBD654FA5}" type="datetimeFigureOut">
              <a:rPr lang="en-US" smtClean="0"/>
              <a:t>10/20/2016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23365369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E77F8C5-9B95-44A5-940A-89EDBD654FA5}" type="datetimeFigureOut">
              <a:rPr lang="en-US" smtClean="0"/>
              <a:t>10/20/2016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3959084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E77F8C5-9B95-44A5-940A-89EDBD654FA5}" type="datetimeFigureOut">
              <a:rPr lang="en-US" smtClean="0"/>
              <a:t>10/20/2016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1568312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77F8C5-9B95-44A5-940A-89EDBD654FA5}" type="datetimeFigureOut">
              <a:rPr lang="en-US" smtClean="0"/>
              <a:t>10/20/2016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2600237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FE77F8C5-9B95-44A5-940A-89EDBD654FA5}" type="datetimeFigureOut">
              <a:rPr lang="en-US" smtClean="0"/>
              <a:t>10/20/2016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3523034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FE77F8C5-9B95-44A5-940A-89EDBD654FA5}" type="datetimeFigureOut">
              <a:rPr lang="en-US" smtClean="0"/>
              <a:t>10/20/2016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3871670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FE77F8C5-9B95-44A5-940A-89EDBD654FA5}" type="datetimeFigureOut">
              <a:rPr lang="en-US" smtClean="0"/>
              <a:t>10/20/2016</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C553B36B-A98B-4666-BD69-07EA028E2636}" type="slidenum">
              <a:rPr lang="en-US" smtClean="0"/>
              <a:t>‹#›</a:t>
            </a:fld>
            <a:endParaRPr lang="en-US"/>
          </a:p>
        </p:txBody>
      </p:sp>
    </p:spTree>
    <p:extLst>
      <p:ext uri="{BB962C8B-B14F-4D97-AF65-F5344CB8AC3E}">
        <p14:creationId xmlns:p14="http://schemas.microsoft.com/office/powerpoint/2010/main" val="82966853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9" descr="20160820215717376929000000-o"/>
          <p:cNvSpPr>
            <a:spLocks noChangeArrowheads="1"/>
          </p:cNvSpPr>
          <p:nvPr/>
        </p:nvSpPr>
        <p:spPr bwMode="auto">
          <a:xfrm>
            <a:off x="120650" y="110675"/>
            <a:ext cx="7540625" cy="9679438"/>
          </a:xfrm>
          <a:prstGeom prst="rect">
            <a:avLst/>
          </a:prstGeom>
          <a:blipFill dpi="0" rotWithShape="0">
            <a:blip r:embed="rId2">
              <a:alphaModFix amt="25000"/>
            </a:blip>
            <a:srcRect/>
            <a:stretch>
              <a:fillRect/>
            </a:stretch>
          </a:blipFill>
          <a:ln w="57150" cmpd="thinThick" algn="ctr">
            <a:solidFill>
              <a:srgbClr val="FFC000"/>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n-US"/>
          </a:p>
        </p:txBody>
      </p:sp>
      <p:pic>
        <p:nvPicPr>
          <p:cNvPr id="1026" name="Picture 2" descr="20160820215731748288000000-o"/>
          <p:cNvPicPr>
            <a:picLocks noChangeAspect="1" noChangeArrowheads="1"/>
          </p:cNvPicPr>
          <p:nvPr/>
        </p:nvPicPr>
        <p:blipFill>
          <a:blip r:embed="rId3">
            <a:extLst>
              <a:ext uri="{28A0092B-C50C-407E-A947-70E740481C1C}">
                <a14:useLocalDpi xmlns:a14="http://schemas.microsoft.com/office/drawing/2010/main" val="0"/>
              </a:ext>
            </a:extLst>
          </a:blip>
          <a:srcRect t="2692" b="2692"/>
          <a:stretch>
            <a:fillRect/>
          </a:stretch>
        </p:blipFill>
        <p:spPr bwMode="auto">
          <a:xfrm>
            <a:off x="2328863" y="215901"/>
            <a:ext cx="5211762" cy="3292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2" name="Picture 3" descr="20160820215841585286000000-o"/>
          <p:cNvPicPr>
            <a:picLocks noChangeAspect="1" noChangeArrowheads="1"/>
          </p:cNvPicPr>
          <p:nvPr/>
        </p:nvPicPr>
        <p:blipFill>
          <a:blip r:embed="rId4">
            <a:extLst>
              <a:ext uri="{28A0092B-C50C-407E-A947-70E740481C1C}">
                <a14:useLocalDpi xmlns:a14="http://schemas.microsoft.com/office/drawing/2010/main" val="0"/>
              </a:ext>
            </a:extLst>
          </a:blip>
          <a:srcRect t="537" b="537"/>
          <a:stretch>
            <a:fillRect/>
          </a:stretch>
        </p:blipFill>
        <p:spPr bwMode="auto">
          <a:xfrm>
            <a:off x="219075" y="215901"/>
            <a:ext cx="1982788" cy="13096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3" name="Picture 4" descr="20160820215853318350000000-o"/>
          <p:cNvPicPr>
            <a:picLocks noChangeAspect="1" noChangeArrowheads="1"/>
          </p:cNvPicPr>
          <p:nvPr/>
        </p:nvPicPr>
        <p:blipFill>
          <a:blip r:embed="rId5">
            <a:extLst>
              <a:ext uri="{28A0092B-C50C-407E-A947-70E740481C1C}">
                <a14:useLocalDpi xmlns:a14="http://schemas.microsoft.com/office/drawing/2010/main" val="0"/>
              </a:ext>
            </a:extLst>
          </a:blip>
          <a:srcRect t="537" b="537"/>
          <a:stretch>
            <a:fillRect/>
          </a:stretch>
        </p:blipFill>
        <p:spPr bwMode="auto">
          <a:xfrm>
            <a:off x="219075" y="1650737"/>
            <a:ext cx="1982788" cy="1308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1" name="Picture 5" descr="20160820215845208818000000-o"/>
          <p:cNvPicPr>
            <a:picLocks noChangeAspect="1" noChangeArrowheads="1"/>
          </p:cNvPicPr>
          <p:nvPr/>
        </p:nvPicPr>
        <p:blipFill>
          <a:blip r:embed="rId6">
            <a:extLst>
              <a:ext uri="{28A0092B-C50C-407E-A947-70E740481C1C}">
                <a14:useLocalDpi xmlns:a14="http://schemas.microsoft.com/office/drawing/2010/main" val="0"/>
              </a:ext>
            </a:extLst>
          </a:blip>
          <a:srcRect t="537" b="537"/>
          <a:stretch>
            <a:fillRect/>
          </a:stretch>
        </p:blipFill>
        <p:spPr bwMode="auto">
          <a:xfrm>
            <a:off x="219075" y="3083985"/>
            <a:ext cx="1982788" cy="13096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2" name="Picture 6" descr="20160820215919063955000000-o"/>
          <p:cNvPicPr>
            <a:picLocks noChangeAspect="1" noChangeArrowheads="1"/>
          </p:cNvPicPr>
          <p:nvPr/>
        </p:nvPicPr>
        <p:blipFill>
          <a:blip r:embed="rId7">
            <a:extLst>
              <a:ext uri="{28A0092B-C50C-407E-A947-70E740481C1C}">
                <a14:useLocalDpi xmlns:a14="http://schemas.microsoft.com/office/drawing/2010/main" val="0"/>
              </a:ext>
            </a:extLst>
          </a:blip>
          <a:srcRect t="537" b="537"/>
          <a:stretch>
            <a:fillRect/>
          </a:stretch>
        </p:blipFill>
        <p:spPr bwMode="auto">
          <a:xfrm>
            <a:off x="219075" y="4518820"/>
            <a:ext cx="1982788" cy="1308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3" name="Picture 7" descr="20160820215925173210000000-o"/>
          <p:cNvPicPr>
            <a:picLocks noChangeAspect="1" noChangeArrowheads="1"/>
          </p:cNvPicPr>
          <p:nvPr/>
        </p:nvPicPr>
        <p:blipFill>
          <a:blip r:embed="rId8">
            <a:extLst>
              <a:ext uri="{28A0092B-C50C-407E-A947-70E740481C1C}">
                <a14:useLocalDpi xmlns:a14="http://schemas.microsoft.com/office/drawing/2010/main" val="0"/>
              </a:ext>
            </a:extLst>
          </a:blip>
          <a:srcRect t="537" b="537"/>
          <a:stretch>
            <a:fillRect/>
          </a:stretch>
        </p:blipFill>
        <p:spPr bwMode="auto">
          <a:xfrm>
            <a:off x="219075" y="5952068"/>
            <a:ext cx="1982788" cy="13096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4" name="Picture 8" descr="20160820215756537731000000-o"/>
          <p:cNvPicPr>
            <a:picLocks noChangeAspect="1" noChangeArrowheads="1"/>
          </p:cNvPicPr>
          <p:nvPr/>
        </p:nvPicPr>
        <p:blipFill>
          <a:blip r:embed="rId9">
            <a:extLst>
              <a:ext uri="{28A0092B-C50C-407E-A947-70E740481C1C}">
                <a14:useLocalDpi xmlns:a14="http://schemas.microsoft.com/office/drawing/2010/main" val="0"/>
              </a:ext>
            </a:extLst>
          </a:blip>
          <a:srcRect t="537" b="537"/>
          <a:stretch>
            <a:fillRect/>
          </a:stretch>
        </p:blipFill>
        <p:spPr bwMode="auto">
          <a:xfrm>
            <a:off x="219075" y="7386904"/>
            <a:ext cx="1982788" cy="13096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5" name="Text Box 10"/>
          <p:cNvSpPr txBox="1">
            <a:spLocks noChangeArrowheads="1"/>
          </p:cNvSpPr>
          <p:nvPr/>
        </p:nvSpPr>
        <p:spPr bwMode="auto">
          <a:xfrm>
            <a:off x="2335212" y="2560638"/>
            <a:ext cx="5211762" cy="963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pPr lvl="0" algn="ctr" defTabSz="914400" eaLnBrk="0" fontAlgn="base" hangingPunct="0">
              <a:spcBef>
                <a:spcPct val="0"/>
              </a:spcBef>
              <a:spcAft>
                <a:spcPct val="0"/>
              </a:spcAft>
            </a:pPr>
            <a:r>
              <a:rPr lang="en-US" altLang="en-US" sz="2400" b="1" dirty="0">
                <a:ln>
                  <a:solidFill>
                    <a:schemeClr val="tx1"/>
                  </a:solidFill>
                </a:ln>
                <a:solidFill>
                  <a:schemeClr val="accent4"/>
                </a:solidFill>
                <a:latin typeface="Century Gothic" panose="020B0502020202020204" pitchFamily="34" charset="0"/>
              </a:rPr>
              <a:t>1498 Oakhurst Drive</a:t>
            </a:r>
            <a:br>
              <a:rPr kumimoji="0" lang="en-US" altLang="en-US" sz="2000" b="1" i="0" u="none" strike="noStrike" cap="none" normalizeH="0" baseline="0" dirty="0">
                <a:ln>
                  <a:solidFill>
                    <a:schemeClr val="tx1"/>
                  </a:solidFill>
                </a:ln>
                <a:solidFill>
                  <a:schemeClr val="accent4"/>
                </a:solidFill>
                <a:effectLst/>
                <a:latin typeface="Century Gothic" panose="020B0502020202020204" pitchFamily="34" charset="0"/>
              </a:rPr>
            </a:br>
            <a:r>
              <a:rPr lang="en-US" altLang="en-US" b="1" dirty="0">
                <a:ln>
                  <a:solidFill>
                    <a:schemeClr val="tx1"/>
                  </a:solidFill>
                </a:ln>
                <a:solidFill>
                  <a:schemeClr val="accent4"/>
                </a:solidFill>
                <a:latin typeface="Century Gothic" panose="020B0502020202020204" pitchFamily="34" charset="0"/>
              </a:rPr>
              <a:t>MLS# 16022364 ~ $499,900</a:t>
            </a:r>
          </a:p>
          <a:p>
            <a:pPr lvl="0" algn="ctr" defTabSz="914400" eaLnBrk="0" fontAlgn="base" hangingPunct="0">
              <a:spcBef>
                <a:spcPct val="0"/>
              </a:spcBef>
              <a:spcAft>
                <a:spcPct val="0"/>
              </a:spcAft>
            </a:pPr>
            <a:r>
              <a:rPr lang="en-US" altLang="en-US" b="1" dirty="0">
                <a:ln>
                  <a:solidFill>
                    <a:schemeClr val="tx1"/>
                  </a:solidFill>
                </a:ln>
                <a:solidFill>
                  <a:schemeClr val="accent4"/>
                </a:solidFill>
                <a:latin typeface="Century Gothic" panose="020B0502020202020204" pitchFamily="34" charset="0"/>
              </a:rPr>
              <a:t>5 Bedrooms ~ 3½ Bathrooms</a:t>
            </a:r>
            <a:endParaRPr kumimoji="0" lang="en-US" altLang="en-US" sz="2000" b="1" i="0" u="none" strike="noStrike" cap="none" normalizeH="0" baseline="0" dirty="0">
              <a:ln>
                <a:solidFill>
                  <a:schemeClr val="tx1"/>
                </a:solidFill>
              </a:ln>
              <a:solidFill>
                <a:schemeClr val="accent4"/>
              </a:solidFill>
              <a:effectLst/>
              <a:latin typeface="Arial" panose="020B0604020202020204" pitchFamily="34" charset="0"/>
            </a:endParaRPr>
          </a:p>
        </p:txBody>
      </p:sp>
      <p:sp>
        <p:nvSpPr>
          <p:cNvPr id="6" name="Text Box 11"/>
          <p:cNvSpPr txBox="1">
            <a:spLocks noChangeArrowheads="1"/>
          </p:cNvSpPr>
          <p:nvPr/>
        </p:nvSpPr>
        <p:spPr bwMode="auto">
          <a:xfrm>
            <a:off x="2201863" y="3524250"/>
            <a:ext cx="5451475" cy="517234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pPr lvl="0" algn="ctr" defTabSz="914400" eaLnBrk="0" fontAlgn="base" hangingPunct="0">
              <a:spcBef>
                <a:spcPct val="0"/>
              </a:spcBef>
              <a:spcAft>
                <a:spcPct val="0"/>
              </a:spcAft>
            </a:pPr>
            <a:r>
              <a:rPr lang="en-US" altLang="en-US" sz="1000" dirty="0">
                <a:solidFill>
                  <a:srgbClr val="000000"/>
                </a:solidFill>
                <a:latin typeface="Century Gothic" panose="020B0502020202020204" pitchFamily="34" charset="0"/>
              </a:rPr>
              <a:t>A “SECOND-TO-NONE” HOME HAS BEEN FOUND IN RIVERTOWNE! Pristine, turn-key, 5 bedroom, 3.5 bath home with numerous features that are truly “second to none”…. These second-to-none features, that virtually can’t be found anywhere else, include: 1) A first-floor laundry room with huge counter space, 42-inch maple cabinets, gorgeous ceramic tile floors and a full bath. Come straight from the beach, shower the sand off and leave your wet clothes right in the washer. 2) Double massive kitchen pantries: a very large kitchen pantry is accompanied by a Butler’s Pantry which possesses tumbled Italian marble backsplash, 42-inch maple cabinets and natural black quartz countertops. This Butler’s pantry connects the spacious gourmet kitchen to a stately dining room with double crown molding. 3) Double Electrical Breaker Boxes so that it is virtually impossible to overload the electrical capacity of the downstairs office. In addition, this spacious downstairs office could double as a bedroom and is accented with double crown molding and elegant French doors. 4) Dual first floor staircases that result in a uniquely exquisite and utilitarian floor plan for both the 1st and the 2nd stories of the home 5) A sun room with double French Doors that give complete separation and sound isolation between the light and bright sun room and the formal living room with its roaring fireplace. 6) An elevated platform in the garage that provides absolutely mammoth storage space. 7) A custom China hutch in the kitchen with a large work station, maple cabinets and drawers underneath that creates a great display case for beautiful China simultaneously with a terrific work station. Other features that are not exactly "second to none" but "really freaking good" include a wide-open floor plan with a large chef's eat-in kitchen complete with </a:t>
            </a:r>
            <a:r>
              <a:rPr lang="en-US" altLang="en-US" sz="1000" dirty="0" err="1">
                <a:solidFill>
                  <a:srgbClr val="000000"/>
                </a:solidFill>
                <a:latin typeface="Century Gothic" panose="020B0502020202020204" pitchFamily="34" charset="0"/>
              </a:rPr>
              <a:t>Silestone</a:t>
            </a:r>
            <a:r>
              <a:rPr lang="en-US" altLang="en-US" sz="1000" dirty="0">
                <a:solidFill>
                  <a:srgbClr val="000000"/>
                </a:solidFill>
                <a:latin typeface="Century Gothic" panose="020B0502020202020204" pitchFamily="34" charset="0"/>
              </a:rPr>
              <a:t> counter tops, massive counter space, tumbled Italian marble backsplash, 42-inch maple cabinets and stunning artistic details above the stove; a super-sized Master Bedroom with crown molding, trey ceiling and a spa-like master bath with dual sinks, large Jacuzzi garden tub, separate shower, separate toilet area and large walk-in closet; gleaming hardwoods; large live oak tree with hanging Spanish moss and ever-blooming azalea bushes; and an intimate back deck with a back-yard courtyard reminiscent of a setting for High Tea in an enchanted English Garden. In addition, Rivertowne Country Club has MACK DADDY amenities that include world-class golf; a stunning clubhouse; a new play park; a Jr. Olympic-sized pool; new spray fountains for the children; a covered pavilion with grills, ceiling fans and tables; and 2 clay tennis courts. YES, this unique home really does exist and it can be yours for the #1 VERY BEST VALUE in Mount Pleasant!</a:t>
            </a:r>
            <a:endParaRPr kumimoji="0" lang="en-US" altLang="en-US" sz="1000" u="none" strike="noStrike" cap="none" normalizeH="0" baseline="0" dirty="0">
              <a:ln>
                <a:noFill/>
              </a:ln>
              <a:solidFill>
                <a:schemeClr val="tx1"/>
              </a:solidFill>
              <a:effectLst/>
              <a:latin typeface="Arial" panose="020B0604020202020204" pitchFamily="34" charset="0"/>
            </a:endParaRPr>
          </a:p>
        </p:txBody>
      </p:sp>
      <p:sp>
        <p:nvSpPr>
          <p:cNvPr id="7" name="AutoShape 12"/>
          <p:cNvSpPr>
            <a:spLocks noChangeArrowheads="1"/>
          </p:cNvSpPr>
          <p:nvPr/>
        </p:nvSpPr>
        <p:spPr bwMode="auto">
          <a:xfrm>
            <a:off x="2328863" y="39688"/>
            <a:ext cx="5202236" cy="783272"/>
          </a:xfrm>
          <a:prstGeom prst="ribbon">
            <a:avLst>
              <a:gd name="adj1" fmla="val 12500"/>
              <a:gd name="adj2" fmla="val 72056"/>
            </a:avLst>
          </a:prstGeom>
          <a:solidFill>
            <a:srgbClr val="FFFF00"/>
          </a:solidFill>
          <a:ln w="9525">
            <a:solidFill>
              <a:srgbClr val="C09A00"/>
            </a:solidFill>
            <a:round/>
            <a:headEnd/>
            <a:tailEnd/>
          </a:ln>
          <a:effectLst>
            <a:outerShdw dist="35921" dir="2700000" algn="ctr" rotWithShape="0">
              <a:schemeClr val="tx1">
                <a:lumMod val="75000"/>
                <a:lumOff val="25000"/>
                <a:alpha val="50000"/>
              </a:schemeClr>
            </a:outerShdw>
          </a:effec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2200" b="1" i="1" dirty="0">
                <a:latin typeface="Century Gothic" panose="020B0502020202020204" pitchFamily="34" charset="0"/>
              </a:rPr>
              <a:t>Best Bargain in</a:t>
            </a:r>
            <a:br>
              <a:rPr lang="en-US" altLang="en-US" sz="2200" b="1" i="1" dirty="0">
                <a:latin typeface="Century Gothic" panose="020B0502020202020204" pitchFamily="34" charset="0"/>
              </a:rPr>
            </a:br>
            <a:r>
              <a:rPr lang="en-US" altLang="en-US" sz="2200" b="1" i="1" dirty="0">
                <a:latin typeface="Century Gothic" panose="020B0502020202020204" pitchFamily="34" charset="0"/>
              </a:rPr>
              <a:t>Rivertowne Country Club!</a:t>
            </a:r>
            <a:endParaRPr kumimoji="0" lang="en-US" altLang="en-US" b="1" i="0" u="none" strike="noStrike" cap="none" normalizeH="0" baseline="0" dirty="0">
              <a:effectLst/>
              <a:latin typeface="Arial" panose="020B0604020202020204" pitchFamily="34" charset="0"/>
            </a:endParaRPr>
          </a:p>
        </p:txBody>
      </p:sp>
      <p:sp>
        <p:nvSpPr>
          <p:cNvPr id="8" name="Text Box 13"/>
          <p:cNvSpPr txBox="1">
            <a:spLocks noChangeArrowheads="1"/>
          </p:cNvSpPr>
          <p:nvPr/>
        </p:nvSpPr>
        <p:spPr bwMode="auto">
          <a:xfrm>
            <a:off x="0" y="9790113"/>
            <a:ext cx="7781925" cy="265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Century Gothic" panose="020B0502020202020204" pitchFamily="34" charset="0"/>
              </a:rPr>
              <a:t>Century 21 Properties Plus | 3301 </a:t>
            </a:r>
            <a:r>
              <a:rPr kumimoji="0" lang="en-US" altLang="en-US" sz="1100" b="0" i="0" u="none" strike="noStrike" cap="none" normalizeH="0" baseline="0" dirty="0" err="1">
                <a:ln>
                  <a:noFill/>
                </a:ln>
                <a:solidFill>
                  <a:srgbClr val="000000"/>
                </a:solidFill>
                <a:effectLst/>
                <a:latin typeface="Century Gothic" panose="020B0502020202020204" pitchFamily="34" charset="0"/>
              </a:rPr>
              <a:t>Salterbeck</a:t>
            </a:r>
            <a:r>
              <a:rPr kumimoji="0" lang="en-US" altLang="en-US" sz="1100" b="0" i="0" u="none" strike="noStrike" cap="none" normalizeH="0" baseline="0" dirty="0">
                <a:ln>
                  <a:noFill/>
                </a:ln>
                <a:solidFill>
                  <a:srgbClr val="000000"/>
                </a:solidFill>
                <a:effectLst/>
                <a:latin typeface="Century Gothic" panose="020B0502020202020204" pitchFamily="34" charset="0"/>
              </a:rPr>
              <a:t> Ct Suite 100 | Mt. Pleasant, SC 29466</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1038" name="Picture 14" descr="C21_PropPlus"/>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178175" y="8853488"/>
            <a:ext cx="1427163" cy="8302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9" name="Text Box 15"/>
          <p:cNvSpPr txBox="1">
            <a:spLocks noChangeArrowheads="1"/>
          </p:cNvSpPr>
          <p:nvPr/>
        </p:nvSpPr>
        <p:spPr bwMode="auto">
          <a:xfrm>
            <a:off x="5000625" y="8821738"/>
            <a:ext cx="2530475" cy="892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a:ln>
                  <a:noFill/>
                </a:ln>
                <a:solidFill>
                  <a:srgbClr val="000000"/>
                </a:solidFill>
                <a:effectLst/>
                <a:latin typeface="Century Gothic" panose="020B0502020202020204" pitchFamily="34" charset="0"/>
              </a:rPr>
              <a:t>Andi Walsh </a:t>
            </a:r>
            <a:endParaRPr kumimoji="0" lang="en-US" altLang="en-US" sz="2000" b="0" i="0" u="none" strike="noStrike" cap="none" normalizeH="0" baseline="0">
              <a:ln>
                <a:noFill/>
              </a:ln>
              <a:solidFill>
                <a:srgbClr val="000000"/>
              </a:solidFill>
              <a:effectLst/>
              <a:latin typeface="Century Gothic" panose="020B0502020202020204"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a:ln>
                  <a:noFill/>
                </a:ln>
                <a:solidFill>
                  <a:srgbClr val="000000"/>
                </a:solidFill>
                <a:effectLst/>
                <a:latin typeface="Century Gothic" panose="020B0502020202020204" pitchFamily="34" charset="0"/>
              </a:rPr>
              <a:t>843-822-4663 </a:t>
            </a:r>
          </a:p>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rgbClr val="000000"/>
                </a:solidFill>
                <a:effectLst/>
                <a:latin typeface="Century Gothic" panose="020B0502020202020204" pitchFamily="34" charset="0"/>
              </a:rPr>
              <a:t>myandigirl@gmail.com</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 name="Text Box 16"/>
          <p:cNvSpPr txBox="1">
            <a:spLocks noChangeArrowheads="1"/>
          </p:cNvSpPr>
          <p:nvPr/>
        </p:nvSpPr>
        <p:spPr bwMode="auto">
          <a:xfrm>
            <a:off x="247650" y="8821738"/>
            <a:ext cx="2533650" cy="892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solidFill>
                  <a:srgbClr val="000000"/>
                </a:solidFill>
                <a:effectLst/>
                <a:latin typeface="Century Gothic" panose="020B0502020202020204" pitchFamily="34" charset="0"/>
              </a:rPr>
              <a:t>Chip Walsh </a:t>
            </a:r>
            <a:endParaRPr kumimoji="0" lang="en-US" altLang="en-US" sz="2000" b="0" i="0" u="none" strike="noStrike" cap="none" normalizeH="0" baseline="0" dirty="0">
              <a:ln>
                <a:noFill/>
              </a:ln>
              <a:solidFill>
                <a:srgbClr val="000000"/>
              </a:solidFill>
              <a:effectLst/>
              <a:latin typeface="Century Gothic" panose="020B0502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000000"/>
                </a:solidFill>
                <a:effectLst/>
                <a:latin typeface="Century Gothic" panose="020B0502020202020204" pitchFamily="34" charset="0"/>
              </a:rPr>
              <a:t>843-822-4663</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Century Gothic" panose="020B0502020202020204" pitchFamily="34" charset="0"/>
              </a:rPr>
              <a:t>chipwalsh@gmail.com</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04610685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TotalTime>
  <Words>535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5</cp:revision>
  <dcterms:created xsi:type="dcterms:W3CDTF">2016-09-13T00:28:37Z</dcterms:created>
  <dcterms:modified xsi:type="dcterms:W3CDTF">2016-10-20T17:38:57Z</dcterms:modified>
</cp:coreProperties>
</file>