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6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0" d="100"/>
          <a:sy n="50" d="100"/>
        </p:scale>
        <p:origin x="219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61329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21835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572030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7416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77F8C5-9B95-44A5-940A-89EDBD654FA5}"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46311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77F8C5-9B95-44A5-940A-89EDBD654FA5}" type="datetimeFigureOut">
              <a:rPr lang="en-US" smtClean="0"/>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336536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77F8C5-9B95-44A5-940A-89EDBD654FA5}" type="datetimeFigureOut">
              <a:rPr lang="en-US" smtClean="0"/>
              <a:t>8/25/2017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959084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77F8C5-9B95-44A5-940A-89EDBD654FA5}" type="datetimeFigureOut">
              <a:rPr lang="en-US" smtClean="0"/>
              <a:t>8/25/2017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568312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7F8C5-9B95-44A5-940A-89EDBD654FA5}" type="datetimeFigureOut">
              <a:rPr lang="en-US" smtClean="0"/>
              <a:t>8/25/2017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0023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52303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871670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E77F8C5-9B95-44A5-940A-89EDBD654FA5}" type="datetimeFigureOut">
              <a:rPr lang="en-US" smtClean="0"/>
              <a:t>8/25/2017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553B36B-A98B-4666-BD69-07EA028E2636}" type="slidenum">
              <a:rPr lang="en-US" smtClean="0"/>
              <a:t>‹#›</a:t>
            </a:fld>
            <a:endParaRPr lang="en-US"/>
          </a:p>
        </p:txBody>
      </p:sp>
    </p:spTree>
    <p:extLst>
      <p:ext uri="{BB962C8B-B14F-4D97-AF65-F5344CB8AC3E}">
        <p14:creationId xmlns:p14="http://schemas.microsoft.com/office/powerpoint/2010/main" val="8296685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9" descr="20160820215717376929000000-o"/>
          <p:cNvSpPr>
            <a:spLocks noChangeArrowheads="1"/>
          </p:cNvSpPr>
          <p:nvPr/>
        </p:nvSpPr>
        <p:spPr bwMode="auto">
          <a:xfrm>
            <a:off x="120650" y="110674"/>
            <a:ext cx="7540625" cy="9814375"/>
          </a:xfrm>
          <a:prstGeom prst="rect">
            <a:avLst/>
          </a:prstGeom>
          <a:blipFill dpi="0" rotWithShape="0">
            <a:blip r:embed="rId2">
              <a:alphaModFix amt="25000"/>
            </a:blip>
            <a:srcRect/>
            <a:stretch>
              <a:fillRect/>
            </a:stretch>
          </a:blipFill>
          <a:ln w="57150" cmpd="thinThick" algn="ctr">
            <a:solidFill>
              <a:srgbClr val="DC6333"/>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309812" y="215901"/>
            <a:ext cx="5221289" cy="34857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9567" y="1650736"/>
            <a:ext cx="1961803"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3"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29567" y="3083984"/>
            <a:ext cx="1961803"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1" name="Picture 5"/>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29567" y="215901"/>
            <a:ext cx="1961801"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2" name="Picture 6"/>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29566" y="4518820"/>
            <a:ext cx="1961183" cy="1308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3" name="Picture 7"/>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229567" y="5952068"/>
            <a:ext cx="1961803"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4" name="Picture 8"/>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29567" y="7386904"/>
            <a:ext cx="1961801"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10"/>
          <p:cNvSpPr txBox="1">
            <a:spLocks noChangeArrowheads="1"/>
          </p:cNvSpPr>
          <p:nvPr/>
        </p:nvSpPr>
        <p:spPr bwMode="auto">
          <a:xfrm>
            <a:off x="2314575" y="2713038"/>
            <a:ext cx="5211762" cy="963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2400" b="1" dirty="0">
                <a:ln>
                  <a:solidFill>
                    <a:schemeClr val="tx1"/>
                  </a:solidFill>
                </a:ln>
                <a:solidFill>
                  <a:schemeClr val="accent2"/>
                </a:solidFill>
                <a:latin typeface="Century Gothic" panose="020B0502020202020204" pitchFamily="34" charset="0"/>
              </a:rPr>
              <a:t>1498 Oakhurst Drive</a:t>
            </a:r>
            <a:br>
              <a:rPr kumimoji="0" lang="en-US" altLang="en-US" sz="2000" b="1" i="0" u="none" strike="noStrike" cap="none" normalizeH="0" baseline="0" dirty="0">
                <a:ln>
                  <a:solidFill>
                    <a:schemeClr val="tx1"/>
                  </a:solidFill>
                </a:ln>
                <a:solidFill>
                  <a:schemeClr val="accent2"/>
                </a:solidFill>
                <a:effectLst/>
                <a:latin typeface="Century Gothic" panose="020B0502020202020204" pitchFamily="34" charset="0"/>
              </a:rPr>
            </a:br>
            <a:r>
              <a:rPr lang="en-US" altLang="en-US" b="1" dirty="0">
                <a:ln>
                  <a:solidFill>
                    <a:schemeClr val="tx1"/>
                  </a:solidFill>
                </a:ln>
                <a:solidFill>
                  <a:schemeClr val="accent2"/>
                </a:solidFill>
                <a:latin typeface="Century Gothic" panose="020B0502020202020204" pitchFamily="34" charset="0"/>
              </a:rPr>
              <a:t>MLS# 16029278 ~ $479,900</a:t>
            </a:r>
          </a:p>
          <a:p>
            <a:pPr lvl="0" algn="ctr" defTabSz="914400" eaLnBrk="0" fontAlgn="base" hangingPunct="0">
              <a:spcBef>
                <a:spcPct val="0"/>
              </a:spcBef>
              <a:spcAft>
                <a:spcPct val="0"/>
              </a:spcAft>
            </a:pPr>
            <a:r>
              <a:rPr lang="en-US" altLang="en-US" b="1" dirty="0">
                <a:ln>
                  <a:solidFill>
                    <a:schemeClr val="tx1"/>
                  </a:solidFill>
                </a:ln>
                <a:solidFill>
                  <a:schemeClr val="accent2"/>
                </a:solidFill>
                <a:latin typeface="Century Gothic" panose="020B0502020202020204" pitchFamily="34" charset="0"/>
              </a:rPr>
              <a:t>5 Bedrooms ~ 3½ Bathrooms</a:t>
            </a:r>
            <a:endParaRPr kumimoji="0" lang="en-US" altLang="en-US" sz="2000" b="1" i="0" u="none" strike="noStrike" cap="none" normalizeH="0" baseline="0" dirty="0">
              <a:ln>
                <a:solidFill>
                  <a:schemeClr val="tx1"/>
                </a:solidFill>
              </a:ln>
              <a:solidFill>
                <a:schemeClr val="accent2"/>
              </a:solidFill>
              <a:effectLst/>
              <a:latin typeface="Arial" panose="020B0604020202020204" pitchFamily="34" charset="0"/>
            </a:endParaRPr>
          </a:p>
        </p:txBody>
      </p:sp>
      <p:sp>
        <p:nvSpPr>
          <p:cNvPr id="6" name="Text Box 11"/>
          <p:cNvSpPr txBox="1">
            <a:spLocks noChangeArrowheads="1"/>
          </p:cNvSpPr>
          <p:nvPr/>
        </p:nvSpPr>
        <p:spPr bwMode="auto">
          <a:xfrm>
            <a:off x="2309812" y="3701602"/>
            <a:ext cx="5221288" cy="499498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lvl="0" algn="ctr" defTabSz="914400" eaLnBrk="0" fontAlgn="base" hangingPunct="0">
              <a:spcBef>
                <a:spcPct val="0"/>
              </a:spcBef>
              <a:spcAft>
                <a:spcPct val="0"/>
              </a:spcAft>
            </a:pPr>
            <a:r>
              <a:rPr lang="en-US" altLang="en-US" sz="1250" b="1" dirty="0">
                <a:solidFill>
                  <a:srgbClr val="000000"/>
                </a:solidFill>
                <a:latin typeface="Century Gothic" panose="020B0502020202020204" pitchFamily="34" charset="0"/>
              </a:rPr>
              <a:t>Unbelievable Price Reduction ~ Won’t go lower and won’t last long!</a:t>
            </a:r>
          </a:p>
          <a:p>
            <a:pPr lvl="0" algn="ctr" defTabSz="914400" eaLnBrk="0" fontAlgn="base" hangingPunct="0">
              <a:spcBef>
                <a:spcPct val="0"/>
              </a:spcBef>
              <a:spcAft>
                <a:spcPct val="0"/>
              </a:spcAft>
            </a:pPr>
            <a:endParaRPr lang="en-US" altLang="en-US" sz="1250" dirty="0">
              <a:solidFill>
                <a:srgbClr val="000000"/>
              </a:solidFill>
              <a:latin typeface="Century Gothic" panose="020B0502020202020204" pitchFamily="34" charset="0"/>
            </a:endParaRPr>
          </a:p>
          <a:p>
            <a:pPr lvl="0" algn="ctr" defTabSz="914400" eaLnBrk="0" fontAlgn="base" hangingPunct="0">
              <a:spcBef>
                <a:spcPct val="0"/>
              </a:spcBef>
              <a:spcAft>
                <a:spcPct val="0"/>
              </a:spcAft>
            </a:pPr>
            <a:r>
              <a:rPr lang="en-US" altLang="en-US" sz="1250" dirty="0">
                <a:solidFill>
                  <a:srgbClr val="000000"/>
                </a:solidFill>
                <a:latin typeface="Century Gothic" panose="020B0502020202020204" pitchFamily="34" charset="0"/>
              </a:rPr>
              <a:t>This price has been reduced thousands below comparable sales in Rivertowne Country Club and this local author is already half moved out, making it easy and quick for you to move in. If you prefer less yard work, cheaper water bills, and a more intimate setting for your back yard, look no further! While this back yard is smaller than most in </a:t>
            </a:r>
            <a:r>
              <a:rPr lang="en-US" altLang="en-US" sz="1250" dirty="0" err="1">
                <a:solidFill>
                  <a:srgbClr val="000000"/>
                </a:solidFill>
                <a:latin typeface="Century Gothic" panose="020B0502020202020204" pitchFamily="34" charset="0"/>
              </a:rPr>
              <a:t>RiverTowne</a:t>
            </a:r>
            <a:r>
              <a:rPr lang="en-US" altLang="en-US" sz="1250" dirty="0">
                <a:solidFill>
                  <a:srgbClr val="000000"/>
                </a:solidFill>
                <a:latin typeface="Century Gothic" panose="020B0502020202020204" pitchFamily="34" charset="0"/>
              </a:rPr>
              <a:t>, it is a serene safe haven that boasts blazing red and orange Maple trees, blooming Crepe Myrtle trees, a gorgeous Magnolia, colored fountain grass, stunning sunsets and more. The neighbors surrounding this property are amazing and look forward to meeting you! The neighborhood amenities will also add quality to your family’s life, including a Jr. Olympic pool, which includes spray fountains for younger children; clay tennis courts, golf, a new play park for kids of all ages, a </a:t>
            </a:r>
            <a:r>
              <a:rPr lang="en-US" altLang="en-US" sz="1250">
                <a:solidFill>
                  <a:srgbClr val="000000"/>
                </a:solidFill>
                <a:latin typeface="Century Gothic" panose="020B0502020202020204" pitchFamily="34" charset="0"/>
              </a:rPr>
              <a:t>covered pavilion - </a:t>
            </a:r>
            <a:r>
              <a:rPr lang="en-US" altLang="en-US" sz="1250" dirty="0">
                <a:solidFill>
                  <a:srgbClr val="000000"/>
                </a:solidFill>
                <a:latin typeface="Century Gothic" panose="020B0502020202020204" pitchFamily="34" charset="0"/>
              </a:rPr>
              <a:t>free for your own events, and so much more.</a:t>
            </a:r>
          </a:p>
          <a:p>
            <a:pPr lvl="0" algn="ctr" defTabSz="914400" eaLnBrk="0" fontAlgn="base" hangingPunct="0">
              <a:spcBef>
                <a:spcPct val="0"/>
              </a:spcBef>
              <a:spcAft>
                <a:spcPct val="0"/>
              </a:spcAft>
            </a:pPr>
            <a:endParaRPr lang="en-US" altLang="en-US" sz="1250" dirty="0">
              <a:solidFill>
                <a:srgbClr val="000000"/>
              </a:solidFill>
              <a:latin typeface="Century Gothic" panose="020B0502020202020204" pitchFamily="34" charset="0"/>
            </a:endParaRPr>
          </a:p>
          <a:p>
            <a:pPr lvl="0" algn="ctr" defTabSz="914400" eaLnBrk="0" fontAlgn="base" hangingPunct="0">
              <a:spcBef>
                <a:spcPct val="0"/>
              </a:spcBef>
              <a:spcAft>
                <a:spcPct val="0"/>
              </a:spcAft>
            </a:pPr>
            <a:r>
              <a:rPr lang="en-US" altLang="en-US" sz="1250" dirty="0">
                <a:solidFill>
                  <a:srgbClr val="000000"/>
                </a:solidFill>
                <a:latin typeface="Century Gothic" panose="020B0502020202020204" pitchFamily="34" charset="0"/>
              </a:rPr>
              <a:t>This is a modern and very open floor plan with dual staircases, a convenient first floor laundry room with full bath so you can wash off from the beach as you enter the house, gleaming hardwoods on most of first floor, double crown molding, and too many other upgrades to mention.</a:t>
            </a:r>
          </a:p>
          <a:p>
            <a:pPr lvl="0" algn="ctr" defTabSz="914400" eaLnBrk="0" fontAlgn="base" hangingPunct="0">
              <a:spcBef>
                <a:spcPct val="0"/>
              </a:spcBef>
              <a:spcAft>
                <a:spcPct val="0"/>
              </a:spcAft>
            </a:pPr>
            <a:endParaRPr lang="en-US" altLang="en-US" sz="1250" dirty="0">
              <a:solidFill>
                <a:srgbClr val="000000"/>
              </a:solidFill>
              <a:latin typeface="Century Gothic" panose="020B0502020202020204" pitchFamily="34" charset="0"/>
            </a:endParaRPr>
          </a:p>
          <a:p>
            <a:pPr lvl="0" algn="ctr" defTabSz="914400" eaLnBrk="0" fontAlgn="base" hangingPunct="0">
              <a:spcBef>
                <a:spcPct val="0"/>
              </a:spcBef>
              <a:spcAft>
                <a:spcPct val="0"/>
              </a:spcAft>
            </a:pPr>
            <a:r>
              <a:rPr lang="en-US" altLang="en-US" sz="1250" b="1" i="1" dirty="0">
                <a:solidFill>
                  <a:srgbClr val="000000"/>
                </a:solidFill>
                <a:latin typeface="Century Gothic" panose="020B0502020202020204" pitchFamily="34" charset="0"/>
              </a:rPr>
              <a:t>This truly is an amazing deal that won't last long.</a:t>
            </a:r>
            <a:br>
              <a:rPr lang="en-US" altLang="en-US" sz="1250" b="1" i="1" dirty="0">
                <a:solidFill>
                  <a:srgbClr val="000000"/>
                </a:solidFill>
                <a:latin typeface="Century Gothic" panose="020B0502020202020204" pitchFamily="34" charset="0"/>
              </a:rPr>
            </a:br>
            <a:r>
              <a:rPr lang="en-US" altLang="en-US" sz="1250" b="1" i="1" dirty="0">
                <a:solidFill>
                  <a:srgbClr val="000000"/>
                </a:solidFill>
                <a:latin typeface="Century Gothic" panose="020B0502020202020204" pitchFamily="34" charset="0"/>
              </a:rPr>
              <a:t>Serious inquiries only.</a:t>
            </a:r>
          </a:p>
        </p:txBody>
      </p:sp>
      <p:sp>
        <p:nvSpPr>
          <p:cNvPr id="7" name="AutoShape 12"/>
          <p:cNvSpPr>
            <a:spLocks noChangeArrowheads="1"/>
          </p:cNvSpPr>
          <p:nvPr/>
        </p:nvSpPr>
        <p:spPr bwMode="auto">
          <a:xfrm>
            <a:off x="2319338" y="39688"/>
            <a:ext cx="5202236" cy="760412"/>
          </a:xfrm>
          <a:prstGeom prst="ribbon">
            <a:avLst>
              <a:gd name="adj1" fmla="val 12500"/>
              <a:gd name="adj2" fmla="val 72056"/>
            </a:avLst>
          </a:prstGeom>
          <a:solidFill>
            <a:srgbClr val="FFFF00"/>
          </a:solidFill>
          <a:ln w="9525">
            <a:solidFill>
              <a:srgbClr val="C09A00"/>
            </a:solidFill>
            <a:round/>
            <a:headEnd/>
            <a:tailEnd/>
          </a:ln>
          <a:effectLst>
            <a:outerShdw dist="35921" dir="2700000" algn="ctr" rotWithShape="0">
              <a:schemeClr val="tx1">
                <a:lumMod val="75000"/>
                <a:lumOff val="25000"/>
                <a:alpha val="50000"/>
              </a:schemeClr>
            </a:outerShdw>
          </a:effec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2000" b="1" i="1" dirty="0">
                <a:latin typeface="Century Gothic" panose="020B0502020202020204" pitchFamily="34" charset="0"/>
              </a:rPr>
              <a:t>#1 BEST VALUE IN</a:t>
            </a:r>
          </a:p>
          <a:p>
            <a:pPr lvl="0" algn="ctr" defTabSz="914400" eaLnBrk="0" fontAlgn="base" hangingPunct="0">
              <a:spcBef>
                <a:spcPct val="0"/>
              </a:spcBef>
              <a:spcAft>
                <a:spcPct val="0"/>
              </a:spcAft>
            </a:pPr>
            <a:r>
              <a:rPr lang="en-US" altLang="en-US" sz="2000" b="1" i="1" dirty="0">
                <a:latin typeface="Century Gothic" panose="020B0502020202020204" pitchFamily="34" charset="0"/>
              </a:rPr>
              <a:t>RIVERTOWNE COUNTRY CLUB!</a:t>
            </a:r>
            <a:endParaRPr kumimoji="0" lang="en-US" altLang="en-US" sz="1600" b="1" i="0" u="none" strike="noStrike" cap="none" normalizeH="0" baseline="0" dirty="0">
              <a:effectLst/>
              <a:latin typeface="Arial" panose="020B0604020202020204" pitchFamily="34" charset="0"/>
            </a:endParaRPr>
          </a:p>
        </p:txBody>
      </p:sp>
      <p:sp>
        <p:nvSpPr>
          <p:cNvPr id="9" name="Text Box 15"/>
          <p:cNvSpPr txBox="1">
            <a:spLocks noChangeArrowheads="1"/>
          </p:cNvSpPr>
          <p:nvPr/>
        </p:nvSpPr>
        <p:spPr bwMode="auto">
          <a:xfrm>
            <a:off x="5000625" y="8937626"/>
            <a:ext cx="2530475"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lvl="0" algn="r" defTabSz="914400" eaLnBrk="0" fontAlgn="base" hangingPunct="0">
              <a:spcBef>
                <a:spcPct val="0"/>
              </a:spcBef>
              <a:spcAft>
                <a:spcPct val="0"/>
              </a:spcAft>
            </a:pPr>
            <a:r>
              <a:rPr lang="en-US" altLang="en-US" sz="1200" dirty="0">
                <a:solidFill>
                  <a:srgbClr val="000000"/>
                </a:solidFill>
                <a:latin typeface="Century Gothic" panose="020B0502020202020204" pitchFamily="34" charset="0"/>
              </a:rPr>
              <a:t>The Boulevard Company, LLC</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35 Broad Street</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Charleston, SC 29401</a:t>
            </a:r>
          </a:p>
          <a:p>
            <a:pPr lvl="0" algn="r" defTabSz="914400" eaLnBrk="0" fontAlgn="base" hangingPunct="0">
              <a:spcBef>
                <a:spcPct val="0"/>
              </a:spcBef>
              <a:spcAft>
                <a:spcPct val="0"/>
              </a:spcAft>
            </a:pPr>
            <a:r>
              <a:rPr lang="en-US" altLang="en-US" sz="1200" dirty="0">
                <a:latin typeface="Century Gothic" panose="020B0502020202020204" pitchFamily="34" charset="0"/>
              </a:rPr>
              <a:t>www.TeamWalshRealEstate.com</a:t>
            </a:r>
          </a:p>
        </p:txBody>
      </p:sp>
      <p:sp>
        <p:nvSpPr>
          <p:cNvPr id="10" name="Text Box 16"/>
          <p:cNvSpPr txBox="1">
            <a:spLocks noChangeArrowheads="1"/>
          </p:cNvSpPr>
          <p:nvPr/>
        </p:nvSpPr>
        <p:spPr bwMode="auto">
          <a:xfrm>
            <a:off x="247650" y="8937626"/>
            <a:ext cx="2533650"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entury Gothic" panose="020B0502020202020204" pitchFamily="34" charset="0"/>
              </a:rPr>
              <a:t>Chip Walsh </a:t>
            </a:r>
            <a:endParaRPr kumimoji="0" lang="en-US" altLang="en-US" sz="2000" b="0" i="0" u="none" strike="noStrike" cap="none" normalizeH="0" baseline="0" dirty="0">
              <a:ln>
                <a:noFill/>
              </a:ln>
              <a:solidFill>
                <a:srgbClr val="000000"/>
              </a:solidFill>
              <a:effectLst/>
              <a:latin typeface="Century Gothic" panose="020B0502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Century Gothic" panose="020B0502020202020204" pitchFamily="34" charset="0"/>
              </a:rPr>
              <a:t>843-822-4663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entury Gothic" panose="020B0502020202020204" pitchFamily="34" charset="0"/>
              </a:rPr>
              <a:t>chipwalsh@gmail.com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393222" y="8926513"/>
            <a:ext cx="995480" cy="914400"/>
          </a:xfrm>
          <a:prstGeom prst="rect">
            <a:avLst/>
          </a:prstGeom>
        </p:spPr>
      </p:pic>
      <p:pic>
        <p:nvPicPr>
          <p:cNvPr id="16" name="Picture 5"/>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418382" y="1250951"/>
            <a:ext cx="1961801"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0461068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TotalTime>
  <Words>275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12</cp:revision>
  <dcterms:created xsi:type="dcterms:W3CDTF">2016-09-13T00:28:37Z</dcterms:created>
  <dcterms:modified xsi:type="dcterms:W3CDTF">2017-08-25T15:41:38Z</dcterms:modified>
</cp:coreProperties>
</file>