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7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7/27/2016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315200" cy="2997488"/>
          </a:xfrm>
          <a:prstGeom prst="rect">
            <a:avLst/>
          </a:prstGeom>
          <a:gradFill>
            <a:gsLst>
              <a:gs pos="0">
                <a:srgbClr val="002060"/>
              </a:gs>
              <a:gs pos="50000">
                <a:schemeClr val="accent1">
                  <a:tint val="44500"/>
                  <a:satMod val="16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527" y="-1"/>
            <a:ext cx="7333019" cy="486498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9527" y="4954403"/>
            <a:ext cx="7315202" cy="3040012"/>
          </a:xfrm>
        </p:spPr>
        <p:txBody>
          <a:bodyPr numCol="1" anchor="ctr">
            <a:noAutofit/>
          </a:bodyPr>
          <a:lstStyle/>
          <a:p>
            <a:r>
              <a:rPr lang="en-US" sz="1400" dirty="0">
                <a:solidFill>
                  <a:schemeClr val="tx2">
                    <a:lumMod val="60000"/>
                    <a:lumOff val="40000"/>
                  </a:schemeClr>
                </a:solidFill>
                <a:latin typeface="Trebuchet MS" panose="020B0603020202020204" pitchFamily="34" charset="0"/>
              </a:rPr>
              <a:t>This home was built with all the bells and whistles for todays living. Open floor plan with large bright family room with wall of windows overlooking eighteenth hole of Harbor Course and marsh. </a:t>
            </a:r>
          </a:p>
          <a:p>
            <a:endParaRPr lang="en-US" sz="1400" dirty="0">
              <a:solidFill>
                <a:schemeClr val="tx2">
                  <a:lumMod val="60000"/>
                  <a:lumOff val="40000"/>
                </a:schemeClr>
              </a:solidFill>
              <a:latin typeface="Trebuchet MS" panose="020B0603020202020204" pitchFamily="34" charset="0"/>
            </a:endParaRPr>
          </a:p>
          <a:p>
            <a:r>
              <a:rPr lang="en-US" sz="1400" dirty="0">
                <a:solidFill>
                  <a:schemeClr val="tx2">
                    <a:lumMod val="60000"/>
                    <a:lumOff val="40000"/>
                  </a:schemeClr>
                </a:solidFill>
                <a:latin typeface="Trebuchet MS" panose="020B0603020202020204" pitchFamily="34" charset="0"/>
              </a:rPr>
              <a:t>Kitchen is chef's dream, marble counters, custom cabinets, large island, </a:t>
            </a:r>
            <a:r>
              <a:rPr lang="en-US" sz="1400" dirty="0" err="1">
                <a:solidFill>
                  <a:schemeClr val="tx2">
                    <a:lumMod val="60000"/>
                    <a:lumOff val="40000"/>
                  </a:schemeClr>
                </a:solidFill>
                <a:latin typeface="Trebuchet MS" panose="020B0603020202020204" pitchFamily="34" charset="0"/>
              </a:rPr>
              <a:t>Thermador</a:t>
            </a:r>
            <a:r>
              <a:rPr lang="en-US" sz="1400" dirty="0">
                <a:solidFill>
                  <a:schemeClr val="tx2">
                    <a:lumMod val="60000"/>
                    <a:lumOff val="40000"/>
                  </a:schemeClr>
                </a:solidFill>
                <a:latin typeface="Trebuchet MS" panose="020B0603020202020204" pitchFamily="34" charset="0"/>
              </a:rPr>
              <a:t> appliances and walk in pantry. There is a separate dining room, guest suite, laundry room and half bath also on main floor. Upstairs you will find beautiful master suite with sitting area and fabulous bath . Two additional bedrooms with private baths, a home office and second laundry room. </a:t>
            </a:r>
          </a:p>
          <a:p>
            <a:endParaRPr lang="en-US" sz="1400" dirty="0">
              <a:solidFill>
                <a:schemeClr val="tx2">
                  <a:lumMod val="60000"/>
                  <a:lumOff val="40000"/>
                </a:schemeClr>
              </a:solidFill>
              <a:latin typeface="Trebuchet MS" panose="020B0603020202020204" pitchFamily="34" charset="0"/>
            </a:endParaRPr>
          </a:p>
          <a:p>
            <a:r>
              <a:rPr lang="en-US" sz="1400" dirty="0">
                <a:solidFill>
                  <a:schemeClr val="tx2">
                    <a:lumMod val="60000"/>
                    <a:lumOff val="40000"/>
                  </a:schemeClr>
                </a:solidFill>
                <a:latin typeface="Trebuchet MS" panose="020B0603020202020204" pitchFamily="34" charset="0"/>
              </a:rPr>
              <a:t>White Oak dark stained floors throughout, 10 </a:t>
            </a:r>
            <a:r>
              <a:rPr lang="en-US" sz="1400" dirty="0" err="1">
                <a:solidFill>
                  <a:schemeClr val="tx2">
                    <a:lumMod val="60000"/>
                    <a:lumOff val="40000"/>
                  </a:schemeClr>
                </a:solidFill>
                <a:latin typeface="Trebuchet MS" panose="020B0603020202020204" pitchFamily="34" charset="0"/>
              </a:rPr>
              <a:t>ft</a:t>
            </a:r>
            <a:r>
              <a:rPr lang="en-US" sz="1400" dirty="0">
                <a:solidFill>
                  <a:schemeClr val="tx2">
                    <a:lumMod val="60000"/>
                    <a:lumOff val="40000"/>
                  </a:schemeClr>
                </a:solidFill>
                <a:latin typeface="Trebuchet MS" panose="020B0603020202020204" pitchFamily="34" charset="0"/>
              </a:rPr>
              <a:t> ceilings, Anderson impact windows, elevator shaft. Parking for multiple cars in garage with plenty of other storage and 2 outdoor showers.</a:t>
            </a:r>
          </a:p>
        </p:txBody>
      </p:sp>
      <p:sp>
        <p:nvSpPr>
          <p:cNvPr id="2" name="Title 1"/>
          <p:cNvSpPr>
            <a:spLocks noGrp="1"/>
          </p:cNvSpPr>
          <p:nvPr>
            <p:ph type="ctrTitle"/>
          </p:nvPr>
        </p:nvSpPr>
        <p:spPr>
          <a:xfrm>
            <a:off x="-9524" y="3657600"/>
            <a:ext cx="7315199" cy="1121742"/>
          </a:xfrm>
          <a:noFill/>
        </p:spPr>
        <p:txBody>
          <a:bodyPr anchor="ctr">
            <a:noAutofit/>
            <a:scene3d>
              <a:camera prst="orthographicFront"/>
              <a:lightRig rig="soft" dir="t">
                <a:rot lat="0" lon="0" rev="17220000"/>
              </a:lightRig>
            </a:scene3d>
            <a:sp3d prstMaterial="softEdge"/>
          </a:bodyPr>
          <a:lstStyle/>
          <a:p>
            <a:r>
              <a:rPr lang="en-US" sz="2800" cap="none" dirty="0">
                <a:ln w="10541" cmpd="sng">
                  <a:solidFill>
                    <a:schemeClr val="bg2">
                      <a:lumMod val="50000"/>
                    </a:schemeClr>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14 Fairway Village Lane</a:t>
            </a:r>
            <a:br>
              <a:rPr lang="en-US" sz="2800" cap="none" dirty="0">
                <a:ln w="10541" cmpd="sng">
                  <a:solidFill>
                    <a:schemeClr val="bg2">
                      <a:lumMod val="50000"/>
                    </a:schemeClr>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800" b="0" cap="none" dirty="0">
                <a:ln w="10541" cmpd="sng">
                  <a:solidFill>
                    <a:schemeClr val="bg2">
                      <a:lumMod val="50000"/>
                    </a:schemeClr>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Isle of Palms :: MLS# 16019332 :: $1,450,000</a:t>
            </a:r>
            <a:endParaRPr lang="en-US" sz="1100" b="0" cap="none" dirty="0">
              <a:ln w="10541" cmpd="sng">
                <a:solidFill>
                  <a:schemeClr val="bg2">
                    <a:lumMod val="50000"/>
                  </a:schemeClr>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363" y="9117797"/>
            <a:ext cx="757637" cy="876895"/>
          </a:xfrm>
          <a:prstGeom prst="rect">
            <a:avLst/>
          </a:prstGeom>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24" name="Rectangle 23"/>
          <p:cNvSpPr/>
          <p:nvPr/>
        </p:nvSpPr>
        <p:spPr>
          <a:xfrm>
            <a:off x="1981175" y="8981182"/>
            <a:ext cx="3333800" cy="1077218"/>
          </a:xfrm>
          <a:prstGeom prst="rect">
            <a:avLst/>
          </a:prstGeom>
        </p:spPr>
        <p:txBody>
          <a:bodyPr wrap="square">
            <a:spAutoFit/>
          </a:bodyPr>
          <a:lstStyle/>
          <a:p>
            <a:pPr algn="ctr"/>
            <a:r>
              <a:rPr lang="en-US" dirty="0">
                <a:solidFill>
                  <a:schemeClr val="tx2"/>
                </a:solidFill>
                <a:latin typeface="Trebuchet MS" panose="020B0603020202020204" pitchFamily="34" charset="0"/>
              </a:rPr>
              <a:t>Clay Cunningham</a:t>
            </a:r>
          </a:p>
          <a:p>
            <a:pPr algn="ctr"/>
            <a:r>
              <a:rPr lang="pt-BR" sz="1100" dirty="0">
                <a:solidFill>
                  <a:schemeClr val="tx2"/>
                </a:solidFill>
                <a:latin typeface="Trebuchet MS" panose="020B0603020202020204" pitchFamily="34" charset="0"/>
              </a:rPr>
              <a:t>O (843) 886-8110</a:t>
            </a:r>
          </a:p>
          <a:p>
            <a:pPr algn="ctr"/>
            <a:r>
              <a:rPr lang="pt-BR" sz="1100" dirty="0">
                <a:solidFill>
                  <a:schemeClr val="tx2"/>
                </a:solidFill>
                <a:latin typeface="Trebuchet MS" panose="020B0603020202020204" pitchFamily="34" charset="0"/>
              </a:rPr>
              <a:t>M (843) 345-4647</a:t>
            </a:r>
          </a:p>
          <a:p>
            <a:pPr algn="ctr"/>
            <a:r>
              <a:rPr lang="pt-BR" sz="1100" dirty="0">
                <a:solidFill>
                  <a:schemeClr val="tx2"/>
                </a:solidFill>
                <a:latin typeface="Trebuchet MS" panose="020B0603020202020204" pitchFamily="34" charset="0"/>
              </a:rPr>
              <a:t>clay@carolinaone.com</a:t>
            </a:r>
          </a:p>
          <a:p>
            <a:pPr algn="ctr"/>
            <a:r>
              <a:rPr lang="pt-BR" sz="1100" dirty="0">
                <a:solidFill>
                  <a:schemeClr val="tx2"/>
                </a:solidFill>
                <a:latin typeface="Trebuchet MS" panose="020B0603020202020204" pitchFamily="34" charset="0"/>
              </a:rPr>
              <a:t>www.claysre.com</a:t>
            </a:r>
            <a:endParaRPr lang="en-US" sz="1100" dirty="0">
              <a:solidFill>
                <a:schemeClr val="tx2"/>
              </a:solidFill>
            </a:endParaRPr>
          </a:p>
        </p:txBody>
      </p:sp>
      <p:sp>
        <p:nvSpPr>
          <p:cNvPr id="25" name="Rectangle 24"/>
          <p:cNvSpPr/>
          <p:nvPr/>
        </p:nvSpPr>
        <p:spPr>
          <a:xfrm>
            <a:off x="0" y="9613692"/>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1503 Palm Blvd </a:t>
            </a:r>
            <a:r>
              <a:rPr lang="en-US" sz="700" dirty="0" err="1">
                <a:solidFill>
                  <a:schemeClr val="tx2"/>
                </a:solidFill>
                <a:latin typeface="Trebuchet MS" panose="020B0603020202020204" pitchFamily="34" charset="0"/>
              </a:rPr>
              <a:t>Ste</a:t>
            </a:r>
            <a:endParaRPr lang="en-US" sz="700" dirty="0">
              <a:solidFill>
                <a:schemeClr val="tx2"/>
              </a:solidFill>
              <a:latin typeface="Trebuchet MS" panose="020B0603020202020204" pitchFamily="34" charset="0"/>
            </a:endParaRPr>
          </a:p>
          <a:p>
            <a:pPr algn="ctr"/>
            <a:r>
              <a:rPr lang="en-US" sz="700" dirty="0">
                <a:solidFill>
                  <a:schemeClr val="tx2"/>
                </a:solidFill>
                <a:latin typeface="Trebuchet MS" panose="020B0603020202020204" pitchFamily="34" charset="0"/>
              </a:rPr>
              <a:t>Isle of Palms, SC 29451</a:t>
            </a:r>
          </a:p>
        </p:txBody>
      </p:sp>
      <p:sp>
        <p:nvSpPr>
          <p:cNvPr id="23" name="Rectangle 22"/>
          <p:cNvSpPr/>
          <p:nvPr/>
        </p:nvSpPr>
        <p:spPr>
          <a:xfrm>
            <a:off x="-1" y="130314"/>
            <a:ext cx="7305675" cy="646331"/>
          </a:xfrm>
          <a:prstGeom prst="rect">
            <a:avLst/>
          </a:prstGeom>
          <a:noFill/>
        </p:spPr>
        <p:txBody>
          <a:bodyPr wrap="square">
            <a:spAutoFit/>
          </a:bodyPr>
          <a:lstStyle/>
          <a:p>
            <a:pPr algn="ctr"/>
            <a:r>
              <a:rPr lang="en-US" sz="3600" dirty="0">
                <a:solidFill>
                  <a:schemeClr val="bg1"/>
                </a:solidFill>
                <a:effectLst>
                  <a:outerShdw blurRad="38100" dist="38100" dir="2700000" algn="tl">
                    <a:srgbClr val="000000">
                      <a:alpha val="43137"/>
                    </a:srgbClr>
                  </a:outerShdw>
                </a:effectLst>
                <a:latin typeface="IncognitoMeridies" panose="00000400000000000000" pitchFamily="2" charset="0"/>
              </a:rPr>
              <a:t>Like New </a:t>
            </a:r>
            <a:r>
              <a:rPr lang="en-US" sz="3600" dirty="0" err="1">
                <a:solidFill>
                  <a:schemeClr val="bg1"/>
                </a:solidFill>
                <a:effectLst>
                  <a:outerShdw blurRad="38100" dist="38100" dir="2700000" algn="tl">
                    <a:srgbClr val="000000">
                      <a:alpha val="43137"/>
                    </a:srgbClr>
                  </a:outerShdw>
                </a:effectLst>
                <a:latin typeface="IncognitoMeridies" panose="00000400000000000000" pitchFamily="2" charset="0"/>
              </a:rPr>
              <a:t>Lowcountry</a:t>
            </a:r>
            <a:r>
              <a:rPr lang="en-US" sz="3600" dirty="0">
                <a:solidFill>
                  <a:schemeClr val="bg1"/>
                </a:solidFill>
                <a:effectLst>
                  <a:outerShdw blurRad="38100" dist="38100" dir="2700000" algn="tl">
                    <a:srgbClr val="000000">
                      <a:alpha val="43137"/>
                    </a:srgbClr>
                  </a:outerShdw>
                </a:effectLst>
                <a:latin typeface="IncognitoMeridies" panose="00000400000000000000" pitchFamily="2" charset="0"/>
              </a:rPr>
              <a:t> Home in Wild Dunes</a:t>
            </a:r>
          </a:p>
        </p:txBody>
      </p:sp>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0" y="8080052"/>
            <a:ext cx="1371600" cy="909967"/>
          </a:xfrm>
          <a:prstGeom prst="rect">
            <a:avLst/>
          </a:prstGeom>
          <a:ln w="12700">
            <a:noFill/>
          </a:ln>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71799" y="8080052"/>
            <a:ext cx="1371599" cy="909967"/>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67400" y="8080052"/>
            <a:ext cx="1371599" cy="909967"/>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3999" y="8080053"/>
            <a:ext cx="1371599" cy="909967"/>
          </a:xfrm>
          <a:prstGeom prst="rect">
            <a:avLst/>
          </a:prstGeom>
          <a:ln>
            <a:no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19599" y="8080052"/>
            <a:ext cx="1371599" cy="909967"/>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281</TotalTime>
  <Words>178</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IncognitoMeridies</vt:lpstr>
      <vt:lpstr>Lucida Sans</vt:lpstr>
      <vt:lpstr>Trebuchet MS</vt:lpstr>
      <vt:lpstr>Wingdings</vt:lpstr>
      <vt:lpstr>Wingdings 2</vt:lpstr>
      <vt:lpstr>Wingdings 3</vt:lpstr>
      <vt:lpstr>Apex</vt:lpstr>
      <vt:lpstr>14 Fairway Village Lane Isle of Palms :: MLS# 16019332 :: $1,450,000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2016-07-28T02:52:51Z</dcterms:modified>
</cp:coreProperties>
</file>