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0058400" cy="7772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1446" y="-96"/>
      </p:cViewPr>
      <p:guideLst>
        <p:guide orient="horz" pos="2448"/>
        <p:guide pos="31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2414482"/>
            <a:ext cx="8549640" cy="1666028"/>
          </a:xfrm>
        </p:spPr>
        <p:txBody>
          <a:bodyPr/>
          <a:lstStyle/>
          <a:p>
            <a:r>
              <a:rPr lang="en-US" smtClean="0"/>
              <a:t>Click to edit Master title style</a:t>
            </a:r>
            <a:endParaRPr lang="en-US"/>
          </a:p>
        </p:txBody>
      </p:sp>
      <p:sp>
        <p:nvSpPr>
          <p:cNvPr id="3" name="Subtitle 2"/>
          <p:cNvSpPr>
            <a:spLocks noGrp="1"/>
          </p:cNvSpPr>
          <p:nvPr>
            <p:ph type="subTitle" idx="1"/>
          </p:nvPr>
        </p:nvSpPr>
        <p:spPr>
          <a:xfrm>
            <a:off x="1508760" y="4404360"/>
            <a:ext cx="7040880" cy="19862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92340" y="311257"/>
            <a:ext cx="2263140" cy="663172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02920" y="311257"/>
            <a:ext cx="6621780" cy="663172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4544" y="4994487"/>
            <a:ext cx="8549640" cy="1543685"/>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794544" y="3294275"/>
            <a:ext cx="8549640" cy="1700212"/>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02920" y="1813560"/>
            <a:ext cx="4442460" cy="5129425"/>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3020" y="1813560"/>
            <a:ext cx="4442460" cy="5129425"/>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2920" y="1739795"/>
            <a:ext cx="4444207" cy="725064"/>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502920" y="2464859"/>
            <a:ext cx="4444207" cy="4478126"/>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09528" y="1739795"/>
            <a:ext cx="4445953" cy="725064"/>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5109528" y="2464859"/>
            <a:ext cx="4445953" cy="4478126"/>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1" y="309457"/>
            <a:ext cx="3309144" cy="131699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932555" y="309457"/>
            <a:ext cx="5622925" cy="6633528"/>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2921" y="1626447"/>
            <a:ext cx="3309144" cy="5316538"/>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1517" y="5440680"/>
            <a:ext cx="6035040" cy="642303"/>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971517" y="694478"/>
            <a:ext cx="6035040" cy="46634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971517" y="6082983"/>
            <a:ext cx="6035040" cy="912177"/>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311256"/>
            <a:ext cx="9052560" cy="1295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502920" y="1813560"/>
            <a:ext cx="9052560" cy="5129425"/>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502920" y="7203864"/>
            <a:ext cx="2346960" cy="413808"/>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2/2/2015</a:t>
            </a:fld>
            <a:endParaRPr lang="en-US"/>
          </a:p>
        </p:txBody>
      </p:sp>
      <p:sp>
        <p:nvSpPr>
          <p:cNvPr id="5" name="Footer Placeholder 4"/>
          <p:cNvSpPr>
            <a:spLocks noGrp="1"/>
          </p:cNvSpPr>
          <p:nvPr>
            <p:ph type="ftr" sz="quarter" idx="3"/>
          </p:nvPr>
        </p:nvSpPr>
        <p:spPr>
          <a:xfrm>
            <a:off x="3436620" y="7203864"/>
            <a:ext cx="3185160" cy="413808"/>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208520" y="7203864"/>
            <a:ext cx="2346960" cy="413808"/>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e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l="5482" t="1988"/>
          <a:stretch/>
        </p:blipFill>
        <p:spPr>
          <a:xfrm>
            <a:off x="0" y="0"/>
            <a:ext cx="10058400" cy="7771332"/>
          </a:xfrm>
          <a:prstGeom prst="rect">
            <a:avLst/>
          </a:prstGeom>
        </p:spPr>
      </p:pic>
      <p:sp>
        <p:nvSpPr>
          <p:cNvPr id="2" name="Title 1"/>
          <p:cNvSpPr>
            <a:spLocks noGrp="1"/>
          </p:cNvSpPr>
          <p:nvPr>
            <p:ph type="ctrTitle"/>
          </p:nvPr>
        </p:nvSpPr>
        <p:spPr>
          <a:xfrm>
            <a:off x="-1" y="1"/>
            <a:ext cx="4877511" cy="838199"/>
          </a:xfrm>
        </p:spPr>
        <p:txBody>
          <a:bodyPr>
            <a:noAutofit/>
          </a:bodyPr>
          <a:lstStyle/>
          <a:p>
            <a:r>
              <a:rPr lang="en-US" sz="4000" b="1" dirty="0" smtClean="0">
                <a:solidFill>
                  <a:srgbClr val="FF0000"/>
                </a:solidFill>
                <a:effectLst>
                  <a:outerShdw blurRad="38100" dist="38100" dir="2700000" algn="tl">
                    <a:srgbClr val="000000">
                      <a:alpha val="43137"/>
                    </a:srgbClr>
                  </a:outerShdw>
                </a:effectLst>
                <a:latin typeface="AR DECODE" panose="02000000000000000000" pitchFamily="2" charset="0"/>
              </a:rPr>
              <a:t>Price Reduced</a:t>
            </a:r>
            <a:endParaRPr lang="en-US" sz="3600" dirty="0">
              <a:solidFill>
                <a:srgbClr val="FF0000"/>
              </a:solidFill>
              <a:effectLst>
                <a:outerShdw blurRad="38100" dist="38100" dir="2700000" algn="tl">
                  <a:srgbClr val="000000">
                    <a:alpha val="43137"/>
                  </a:srgbClr>
                </a:outerShdw>
              </a:effectLst>
              <a:latin typeface="AR DECODE" panose="02000000000000000000" pitchFamily="2" charset="0"/>
            </a:endParaRPr>
          </a:p>
        </p:txBody>
      </p:sp>
      <p:sp>
        <p:nvSpPr>
          <p:cNvPr id="3" name="Subtitle 2"/>
          <p:cNvSpPr>
            <a:spLocks noGrp="1"/>
          </p:cNvSpPr>
          <p:nvPr>
            <p:ph type="subTitle" idx="1"/>
          </p:nvPr>
        </p:nvSpPr>
        <p:spPr>
          <a:xfrm>
            <a:off x="4877511" y="0"/>
            <a:ext cx="5180890" cy="3299864"/>
          </a:xfrm>
        </p:spPr>
        <p:txBody>
          <a:bodyPr anchor="t">
            <a:noAutofit/>
          </a:bodyPr>
          <a:lstStyle/>
          <a:p>
            <a:r>
              <a:rPr lang="en-US" sz="1400" dirty="0">
                <a:solidFill>
                  <a:schemeClr val="tx1"/>
                </a:solidFill>
              </a:rPr>
              <a:t>Sewee Preserve is a residential community with an outdoor feel. Located along the marshes of Clawson Creek in the Awendaw area of Charleston County, Sewee Preserve is a conservation centered community that offers a variety of outdoor amenities. Sewee Preserve has one of the largest fresh water lakes in the area. The lake has several docks and a launching area as well as a community club house overlooking the lake. There is also a larger dock with floater and covered </a:t>
            </a:r>
            <a:r>
              <a:rPr lang="en-US" sz="1400" dirty="0" err="1">
                <a:solidFill>
                  <a:schemeClr val="tx1"/>
                </a:solidFill>
              </a:rPr>
              <a:t>peirhead</a:t>
            </a:r>
            <a:r>
              <a:rPr lang="en-US" sz="1400" dirty="0">
                <a:solidFill>
                  <a:schemeClr val="tx1"/>
                </a:solidFill>
              </a:rPr>
              <a:t> for community use. This lot is located next to the community dock. Equestrian facilities and a community garden are also located within Sewee Preserve. This area is teeming with wildlife and offers some excellent fishing opportunities. Forget the head aches with the banks. Owner financing is available. Terms and rates will need to be discussed with the seller.</a:t>
            </a:r>
            <a:endParaRPr lang="en-US" sz="1400" dirty="0">
              <a:solidFill>
                <a:schemeClr val="tx1"/>
              </a:solidFill>
            </a:endParaRPr>
          </a:p>
        </p:txBody>
      </p:sp>
      <p:sp>
        <p:nvSpPr>
          <p:cNvPr id="4" name="Rectangle 3"/>
          <p:cNvSpPr/>
          <p:nvPr/>
        </p:nvSpPr>
        <p:spPr>
          <a:xfrm>
            <a:off x="1" y="6498904"/>
            <a:ext cx="10058399" cy="1272428"/>
          </a:xfrm>
          <a:prstGeom prst="rect">
            <a:avLst/>
          </a:prstGeom>
        </p:spPr>
        <p:txBody>
          <a:bodyPr wrap="square" lIns="101882" tIns="50941" rIns="101882" bIns="50941">
            <a:spAutoFit/>
          </a:bodyPr>
          <a:lstStyle/>
          <a:p>
            <a:pPr algn="ctr"/>
            <a:r>
              <a:rPr lang="en-US" b="1" dirty="0">
                <a:solidFill>
                  <a:schemeClr val="bg1"/>
                </a:solidFill>
              </a:rPr>
              <a:t>Thomas Hartnett, Jr</a:t>
            </a:r>
          </a:p>
          <a:p>
            <a:pPr algn="ctr"/>
            <a:r>
              <a:rPr lang="en-US" sz="1400" dirty="0">
                <a:solidFill>
                  <a:schemeClr val="bg1"/>
                </a:solidFill>
              </a:rPr>
              <a:t>Hartnett Realty Co., Inc.</a:t>
            </a:r>
          </a:p>
          <a:p>
            <a:pPr algn="ctr"/>
            <a:r>
              <a:rPr lang="en-US" sz="1400" dirty="0">
                <a:solidFill>
                  <a:schemeClr val="bg1"/>
                </a:solidFill>
              </a:rPr>
              <a:t>134 Meeting St, Chas, SC 29401</a:t>
            </a:r>
          </a:p>
          <a:p>
            <a:pPr algn="ctr"/>
            <a:r>
              <a:rPr lang="en-US" sz="1400" dirty="0">
                <a:solidFill>
                  <a:schemeClr val="bg1"/>
                </a:solidFill>
              </a:rPr>
              <a:t>tom@hartnettrealty.com</a:t>
            </a:r>
          </a:p>
          <a:p>
            <a:pPr algn="ctr"/>
            <a:r>
              <a:rPr lang="en-US" sz="1400" dirty="0">
                <a:solidFill>
                  <a:schemeClr val="bg1"/>
                </a:solidFill>
              </a:rPr>
              <a:t>(843) 723-7222 Office | (843) 270-2915 Mobile</a:t>
            </a:r>
          </a:p>
        </p:txBody>
      </p:sp>
      <p:sp>
        <p:nvSpPr>
          <p:cNvPr id="15" name="Rectangle 14"/>
          <p:cNvSpPr/>
          <p:nvPr/>
        </p:nvSpPr>
        <p:spPr>
          <a:xfrm>
            <a:off x="-1" y="824400"/>
            <a:ext cx="4877511" cy="1754326"/>
          </a:xfrm>
          <a:prstGeom prst="rect">
            <a:avLst/>
          </a:prstGeom>
        </p:spPr>
        <p:txBody>
          <a:bodyPr wrap="square">
            <a:spAutoFit/>
          </a:bodyPr>
          <a:lstStyle/>
          <a:p>
            <a:pPr algn="ctr"/>
            <a:r>
              <a:rPr lang="en-US" sz="2800" b="1" dirty="0">
                <a:effectLst>
                  <a:outerShdw blurRad="38100" dist="38100" dir="2700000" algn="tl">
                    <a:srgbClr val="000000">
                      <a:alpha val="43137"/>
                    </a:srgbClr>
                  </a:outerShdw>
                </a:effectLst>
              </a:rPr>
              <a:t>14 </a:t>
            </a:r>
            <a:r>
              <a:rPr lang="en-US" sz="2800" b="1" dirty="0" err="1">
                <a:effectLst>
                  <a:outerShdw blurRad="38100" dist="38100" dir="2700000" algn="tl">
                    <a:srgbClr val="000000">
                      <a:alpha val="43137"/>
                    </a:srgbClr>
                  </a:outerShdw>
                </a:effectLst>
              </a:rPr>
              <a:t>Longmarsh</a:t>
            </a:r>
            <a:r>
              <a:rPr lang="en-US" sz="2800" b="1" dirty="0">
                <a:effectLst>
                  <a:outerShdw blurRad="38100" dist="38100" dir="2700000" algn="tl">
                    <a:srgbClr val="000000">
                      <a:alpha val="43137"/>
                    </a:srgbClr>
                  </a:outerShdw>
                </a:effectLst>
              </a:rPr>
              <a:t> </a:t>
            </a:r>
            <a:r>
              <a:rPr lang="en-US" sz="2800" b="1" dirty="0" smtClean="0">
                <a:effectLst>
                  <a:outerShdw blurRad="38100" dist="38100" dir="2700000" algn="tl">
                    <a:srgbClr val="000000">
                      <a:alpha val="43137"/>
                    </a:srgbClr>
                  </a:outerShdw>
                </a:effectLst>
              </a:rPr>
              <a:t>Road</a:t>
            </a:r>
          </a:p>
          <a:p>
            <a:pPr algn="ctr"/>
            <a:r>
              <a:rPr lang="en-US" dirty="0">
                <a:effectLst>
                  <a:outerShdw blurRad="38100" dist="38100" dir="2700000" algn="tl">
                    <a:srgbClr val="000000">
                      <a:alpha val="43137"/>
                    </a:srgbClr>
                  </a:outerShdw>
                </a:effectLst>
              </a:rPr>
              <a:t>Sewee Preserve</a:t>
            </a:r>
          </a:p>
          <a:p>
            <a:pPr algn="ctr"/>
            <a:r>
              <a:rPr lang="en-US" dirty="0">
                <a:effectLst>
                  <a:outerShdw blurRad="38100" dist="38100" dir="2700000" algn="tl">
                    <a:srgbClr val="000000">
                      <a:alpha val="43137"/>
                    </a:srgbClr>
                  </a:outerShdw>
                </a:effectLst>
              </a:rPr>
              <a:t>Awendaw, SC </a:t>
            </a:r>
            <a:r>
              <a:rPr lang="en-US" dirty="0" smtClean="0">
                <a:effectLst>
                  <a:outerShdw blurRad="38100" dist="38100" dir="2700000" algn="tl">
                    <a:srgbClr val="000000">
                      <a:alpha val="43137"/>
                    </a:srgbClr>
                  </a:outerShdw>
                </a:effectLst>
              </a:rPr>
              <a:t>29429</a:t>
            </a:r>
          </a:p>
          <a:p>
            <a:pPr algn="ctr"/>
            <a:r>
              <a:rPr lang="en-US" b="1" i="1" dirty="0" smtClean="0">
                <a:solidFill>
                  <a:srgbClr val="FFFF00"/>
                </a:solidFill>
                <a:effectLst>
                  <a:outerShdw blurRad="38100" dist="38100" dir="2700000" algn="tl">
                    <a:srgbClr val="000000">
                      <a:alpha val="43137"/>
                    </a:srgbClr>
                  </a:outerShdw>
                </a:effectLst>
              </a:rPr>
              <a:t>$525,000</a:t>
            </a:r>
            <a:endParaRPr lang="en-US" b="1" i="1" dirty="0" smtClean="0">
              <a:solidFill>
                <a:srgbClr val="FFFF00"/>
              </a:solidFill>
              <a:effectLst>
                <a:outerShdw blurRad="38100" dist="38100" dir="2700000" algn="tl">
                  <a:srgbClr val="000000">
                    <a:alpha val="43137"/>
                  </a:srgbClr>
                </a:outerShdw>
              </a:effectLst>
            </a:endParaRPr>
          </a:p>
          <a:p>
            <a:pPr algn="ctr"/>
            <a:r>
              <a:rPr lang="en-US" dirty="0" smtClean="0">
                <a:effectLst>
                  <a:outerShdw blurRad="38100" dist="38100" dir="2700000" algn="tl">
                    <a:srgbClr val="000000">
                      <a:alpha val="43137"/>
                    </a:srgbClr>
                  </a:outerShdw>
                </a:effectLst>
              </a:rPr>
              <a:t>MLS</a:t>
            </a:r>
            <a:r>
              <a:rPr lang="en-US" dirty="0">
                <a:effectLst>
                  <a:outerShdw blurRad="38100" dist="38100" dir="2700000" algn="tl">
                    <a:srgbClr val="000000">
                      <a:alpha val="43137"/>
                    </a:srgbClr>
                  </a:outerShdw>
                </a:effectLst>
              </a:rPr>
              <a:t># </a:t>
            </a:r>
            <a:r>
              <a:rPr lang="en-US" dirty="0">
                <a:effectLst>
                  <a:outerShdw blurRad="38100" dist="38100" dir="2700000" algn="tl">
                    <a:srgbClr val="000000">
                      <a:alpha val="43137"/>
                    </a:srgbClr>
                  </a:outerShdw>
                </a:effectLst>
              </a:rPr>
              <a:t>1314778</a:t>
            </a:r>
            <a:endParaRPr lang="en-US" sz="1800" dirty="0">
              <a:effectLst>
                <a:outerShdw blurRad="38100" dist="38100" dir="2700000" algn="tl">
                  <a:srgbClr val="000000">
                    <a:alpha val="43137"/>
                  </a:srgbClr>
                </a:outerShdw>
              </a:effectLst>
            </a:endParaRPr>
          </a:p>
        </p:txBody>
      </p:sp>
      <p:grpSp>
        <p:nvGrpSpPr>
          <p:cNvPr id="8" name="Group 7"/>
          <p:cNvGrpSpPr/>
          <p:nvPr/>
        </p:nvGrpSpPr>
        <p:grpSpPr>
          <a:xfrm>
            <a:off x="109785" y="4992684"/>
            <a:ext cx="9838830" cy="1110996"/>
            <a:chOff x="118872" y="4992684"/>
            <a:chExt cx="9838830" cy="1110996"/>
          </a:xfrm>
        </p:grpSpPr>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8872" y="4992684"/>
              <a:ext cx="1481328" cy="1110996"/>
            </a:xfrm>
            <a:prstGeom prst="rect">
              <a:avLst/>
            </a:prstGeom>
            <a:ln>
              <a:noFill/>
            </a:ln>
            <a:effectLst>
              <a:outerShdw blurRad="292100" dist="139700" dir="2700000" algn="tl" rotWithShape="0">
                <a:srgbClr val="333333">
                  <a:alpha val="65000"/>
                </a:srgbClr>
              </a:outerShdw>
            </a:effectLst>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461872" y="4992684"/>
              <a:ext cx="1481328" cy="1110996"/>
            </a:xfrm>
            <a:prstGeom prst="rect">
              <a:avLst/>
            </a:prstGeom>
            <a:ln>
              <a:noFill/>
            </a:ln>
            <a:effectLst>
              <a:outerShdw blurRad="292100" dist="139700" dir="2700000" algn="tl" rotWithShape="0">
                <a:srgbClr val="333333">
                  <a:alpha val="65000"/>
                </a:srgbClr>
              </a:outerShdw>
            </a:effectLst>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790372" y="4992684"/>
              <a:ext cx="1481328" cy="1110996"/>
            </a:xfrm>
            <a:prstGeom prst="rect">
              <a:avLst/>
            </a:prstGeom>
            <a:ln>
              <a:noFill/>
            </a:ln>
            <a:effectLst>
              <a:outerShdw blurRad="292100" dist="139700" dir="2700000" algn="tl" rotWithShape="0">
                <a:srgbClr val="333333">
                  <a:alpha val="65000"/>
                </a:srgbClr>
              </a:outerShdw>
            </a:effectLst>
          </p:spPr>
        </p:pic>
        <p:pic>
          <p:nvPicPr>
            <p:cNvPr id="13" name="Picture 1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133372" y="4992684"/>
              <a:ext cx="1481328" cy="1110996"/>
            </a:xfrm>
            <a:prstGeom prst="rect">
              <a:avLst/>
            </a:prstGeom>
            <a:ln>
              <a:noFill/>
            </a:ln>
            <a:effectLst>
              <a:outerShdw blurRad="292100" dist="139700" dir="2700000" algn="tl" rotWithShape="0">
                <a:srgbClr val="333333">
                  <a:alpha val="65000"/>
                </a:srgbClr>
              </a:outerShdw>
            </a:effectLst>
          </p:spPr>
        </p:pic>
        <p:pic>
          <p:nvPicPr>
            <p:cNvPr id="16" name="Picture 1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476374" y="4992684"/>
              <a:ext cx="1481328" cy="1110996"/>
            </a:xfrm>
            <a:prstGeom prst="rect">
              <a:avLst/>
            </a:prstGeom>
            <a:ln>
              <a:noFill/>
            </a:ln>
            <a:effectLst>
              <a:outerShdw blurRad="292100" dist="139700" dir="2700000" algn="tl" rotWithShape="0">
                <a:srgbClr val="333333">
                  <a:alpha val="65000"/>
                </a:srgbClr>
              </a:outerShdw>
            </a:effectLst>
          </p:spPr>
        </p:pic>
        <p:pic>
          <p:nvPicPr>
            <p:cNvPr id="17" name="Picture 1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804872" y="4992684"/>
              <a:ext cx="1481328" cy="1110996"/>
            </a:xfrm>
            <a:prstGeom prst="rect">
              <a:avLst/>
            </a:prstGeom>
            <a:ln>
              <a:noFill/>
            </a:ln>
            <a:effectLst>
              <a:outerShdw blurRad="292100" dist="139700" dir="2700000" algn="tl" rotWithShape="0">
                <a:srgbClr val="333333">
                  <a:alpha val="65000"/>
                </a:srgbClr>
              </a:outerShdw>
            </a:effectLst>
          </p:spPr>
        </p:pic>
      </p:grpSp>
    </p:spTree>
    <p:extLst>
      <p:ext uri="{BB962C8B-B14F-4D97-AF65-F5344CB8AC3E}">
        <p14:creationId xmlns:p14="http://schemas.microsoft.com/office/powerpoint/2010/main" val="34508032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TotalTime>
  <Words>197</Words>
  <Application>Microsoft Office PowerPoint</Application>
  <PresentationFormat>Custom</PresentationFormat>
  <Paragraphs>12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Price Reduced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Price Reduced - Motivated Seller</dc:title>
  <dc:creator>CVH360</dc:creator>
  <cp:lastModifiedBy>atp1313@gmail.com</cp:lastModifiedBy>
  <cp:revision>9</cp:revision>
  <dcterms:created xsi:type="dcterms:W3CDTF">2006-08-16T00:00:00Z</dcterms:created>
  <dcterms:modified xsi:type="dcterms:W3CDTF">2015-02-02T17:47:43Z</dcterms:modified>
</cp:coreProperties>
</file>