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6" d="100"/>
          <a:sy n="56" d="100"/>
        </p:scale>
        <p:origin x="2383"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1646133"/>
            <a:ext cx="6995160" cy="3501813"/>
          </a:xfrm>
        </p:spPr>
        <p:txBody>
          <a:bodyPr anchor="b"/>
          <a:lstStyle>
            <a:lvl1pPr algn="ctr">
              <a:defRPr sz="5400"/>
            </a:lvl1pPr>
          </a:lstStyle>
          <a:p>
            <a:r>
              <a:rPr lang="en-US"/>
              <a:t>Click to edit Master title style</a:t>
            </a:r>
            <a:endParaRPr lang="en-US" dirty="0"/>
          </a:p>
        </p:txBody>
      </p:sp>
      <p:sp>
        <p:nvSpPr>
          <p:cNvPr id="3" name="Subtitle 2"/>
          <p:cNvSpPr>
            <a:spLocks noGrp="1"/>
          </p:cNvSpPr>
          <p:nvPr>
            <p:ph type="subTitle" idx="1"/>
          </p:nvPr>
        </p:nvSpPr>
        <p:spPr>
          <a:xfrm>
            <a:off x="1028700" y="5282989"/>
            <a:ext cx="6172200" cy="2428451"/>
          </a:xfrm>
        </p:spPr>
        <p:txBody>
          <a:bodyPr/>
          <a:lstStyle>
            <a:lvl1pPr marL="0" indent="0" algn="ctr">
              <a:buNone/>
              <a:defRPr sz="2160"/>
            </a:lvl1pPr>
            <a:lvl2pPr marL="411480" indent="0" algn="ctr">
              <a:buNone/>
              <a:defRPr sz="1800"/>
            </a:lvl2pPr>
            <a:lvl3pPr marL="822960" indent="0" algn="ctr">
              <a:buNone/>
              <a:defRPr sz="1620"/>
            </a:lvl3pPr>
            <a:lvl4pPr marL="1234440" indent="0" algn="ctr">
              <a:buNone/>
              <a:defRPr sz="1440"/>
            </a:lvl4pPr>
            <a:lvl5pPr marL="1645920" indent="0" algn="ctr">
              <a:buNone/>
              <a:defRPr sz="1440"/>
            </a:lvl5pPr>
            <a:lvl6pPr marL="2057400" indent="0" algn="ctr">
              <a:buNone/>
              <a:defRPr sz="1440"/>
            </a:lvl6pPr>
            <a:lvl7pPr marL="2468880" indent="0" algn="ctr">
              <a:buNone/>
              <a:defRPr sz="1440"/>
            </a:lvl7pPr>
            <a:lvl8pPr marL="2880360" indent="0" algn="ctr">
              <a:buNone/>
              <a:defRPr sz="1440"/>
            </a:lvl8pPr>
            <a:lvl9pPr marL="3291840" indent="0" algn="ctr">
              <a:buNone/>
              <a:defRPr sz="144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6/30/2021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7762045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6/30/2021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061243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889308" y="535517"/>
            <a:ext cx="1774508"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65785" y="535517"/>
            <a:ext cx="5220653"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6/30/2021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5906684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6/30/2021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8650505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61499" y="2507618"/>
            <a:ext cx="7098030" cy="4184014"/>
          </a:xfrm>
        </p:spPr>
        <p:txBody>
          <a:bodyPr anchor="b"/>
          <a:lstStyle>
            <a:lvl1pPr>
              <a:defRPr sz="5400"/>
            </a:lvl1pPr>
          </a:lstStyle>
          <a:p>
            <a:r>
              <a:rPr lang="en-US"/>
              <a:t>Click to edit Master title style</a:t>
            </a:r>
            <a:endParaRPr lang="en-US" dirty="0"/>
          </a:p>
        </p:txBody>
      </p:sp>
      <p:sp>
        <p:nvSpPr>
          <p:cNvPr id="3" name="Text Placeholder 2"/>
          <p:cNvSpPr>
            <a:spLocks noGrp="1"/>
          </p:cNvSpPr>
          <p:nvPr>
            <p:ph type="body" idx="1"/>
          </p:nvPr>
        </p:nvSpPr>
        <p:spPr>
          <a:xfrm>
            <a:off x="561499" y="6731215"/>
            <a:ext cx="7098030" cy="2200274"/>
          </a:xfrm>
        </p:spPr>
        <p:txBody>
          <a:bodyPr/>
          <a:lstStyle>
            <a:lvl1pPr marL="0" indent="0">
              <a:buNone/>
              <a:defRPr sz="2160">
                <a:solidFill>
                  <a:schemeClr val="tx1"/>
                </a:solidFill>
              </a:defRPr>
            </a:lvl1pPr>
            <a:lvl2pPr marL="411480" indent="0">
              <a:buNone/>
              <a:defRPr sz="1800">
                <a:solidFill>
                  <a:schemeClr val="tx1">
                    <a:tint val="75000"/>
                  </a:schemeClr>
                </a:solidFill>
              </a:defRPr>
            </a:lvl2pPr>
            <a:lvl3pPr marL="822960" indent="0">
              <a:buNone/>
              <a:defRPr sz="1620">
                <a:solidFill>
                  <a:schemeClr val="tx1">
                    <a:tint val="75000"/>
                  </a:schemeClr>
                </a:solidFill>
              </a:defRPr>
            </a:lvl3pPr>
            <a:lvl4pPr marL="1234440" indent="0">
              <a:buNone/>
              <a:defRPr sz="1440">
                <a:solidFill>
                  <a:schemeClr val="tx1">
                    <a:tint val="75000"/>
                  </a:schemeClr>
                </a:solidFill>
              </a:defRPr>
            </a:lvl4pPr>
            <a:lvl5pPr marL="1645920" indent="0">
              <a:buNone/>
              <a:defRPr sz="1440">
                <a:solidFill>
                  <a:schemeClr val="tx1">
                    <a:tint val="75000"/>
                  </a:schemeClr>
                </a:solidFill>
              </a:defRPr>
            </a:lvl5pPr>
            <a:lvl6pPr marL="2057400" indent="0">
              <a:buNone/>
              <a:defRPr sz="1440">
                <a:solidFill>
                  <a:schemeClr val="tx1">
                    <a:tint val="75000"/>
                  </a:schemeClr>
                </a:solidFill>
              </a:defRPr>
            </a:lvl6pPr>
            <a:lvl7pPr marL="2468880" indent="0">
              <a:buNone/>
              <a:defRPr sz="1440">
                <a:solidFill>
                  <a:schemeClr val="tx1">
                    <a:tint val="75000"/>
                  </a:schemeClr>
                </a:solidFill>
              </a:defRPr>
            </a:lvl7pPr>
            <a:lvl8pPr marL="2880360" indent="0">
              <a:buNone/>
              <a:defRPr sz="1440">
                <a:solidFill>
                  <a:schemeClr val="tx1">
                    <a:tint val="75000"/>
                  </a:schemeClr>
                </a:solidFill>
              </a:defRPr>
            </a:lvl8pPr>
            <a:lvl9pPr marL="3291840" indent="0">
              <a:buNone/>
              <a:defRPr sz="144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EE1867-B3D7-4709-9A5D-B88D860BAE96}" type="datetimeFigureOut">
              <a:rPr lang="en-US" smtClean="0"/>
              <a:t>6/30/2021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5073642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6578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16623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DEE1867-B3D7-4709-9A5D-B88D860BAE96}" type="datetimeFigureOut">
              <a:rPr lang="en-US" smtClean="0"/>
              <a:t>6/30/2021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4099105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66857" y="535519"/>
            <a:ext cx="7098030"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66858" y="2465706"/>
            <a:ext cx="3481506"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4" name="Content Placeholder 3"/>
          <p:cNvSpPr>
            <a:spLocks noGrp="1"/>
          </p:cNvSpPr>
          <p:nvPr>
            <p:ph sz="half" idx="2"/>
          </p:nvPr>
        </p:nvSpPr>
        <p:spPr>
          <a:xfrm>
            <a:off x="566858" y="3674110"/>
            <a:ext cx="3481506"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166235" y="2465706"/>
            <a:ext cx="3498652"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6" name="Content Placeholder 5"/>
          <p:cNvSpPr>
            <a:spLocks noGrp="1"/>
          </p:cNvSpPr>
          <p:nvPr>
            <p:ph sz="quarter" idx="4"/>
          </p:nvPr>
        </p:nvSpPr>
        <p:spPr>
          <a:xfrm>
            <a:off x="4166235" y="3674110"/>
            <a:ext cx="349865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EE1867-B3D7-4709-9A5D-B88D860BAE96}" type="datetimeFigureOut">
              <a:rPr lang="en-US" smtClean="0"/>
              <a:t>6/30/2021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3597136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DEE1867-B3D7-4709-9A5D-B88D860BAE96}" type="datetimeFigureOut">
              <a:rPr lang="en-US" smtClean="0"/>
              <a:t>6/30/2021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8079459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EE1867-B3D7-4709-9A5D-B88D860BAE96}" type="datetimeFigureOut">
              <a:rPr lang="en-US" smtClean="0"/>
              <a:t>6/30/2021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2874195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Content Placeholder 2"/>
          <p:cNvSpPr>
            <a:spLocks noGrp="1"/>
          </p:cNvSpPr>
          <p:nvPr>
            <p:ph idx="1"/>
          </p:nvPr>
        </p:nvSpPr>
        <p:spPr>
          <a:xfrm>
            <a:off x="3498652" y="1448226"/>
            <a:ext cx="4166235" cy="7147983"/>
          </a:xfrm>
        </p:spPr>
        <p:txBody>
          <a:bodyPr/>
          <a:lstStyle>
            <a:lvl1pPr>
              <a:defRPr sz="2880"/>
            </a:lvl1pPr>
            <a:lvl2pPr>
              <a:defRPr sz="2520"/>
            </a:lvl2pPr>
            <a:lvl3pPr>
              <a:defRPr sz="216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6/30/2021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8259031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Picture Placeholder 2"/>
          <p:cNvSpPr>
            <a:spLocks noGrp="1" noChangeAspect="1"/>
          </p:cNvSpPr>
          <p:nvPr>
            <p:ph type="pic" idx="1"/>
          </p:nvPr>
        </p:nvSpPr>
        <p:spPr>
          <a:xfrm>
            <a:off x="3498652" y="1448226"/>
            <a:ext cx="4166235" cy="7147983"/>
          </a:xfrm>
        </p:spPr>
        <p:txBody>
          <a:bodyPr anchor="t"/>
          <a:lstStyle>
            <a:lvl1pPr marL="0" indent="0">
              <a:buNone/>
              <a:defRPr sz="2880"/>
            </a:lvl1pPr>
            <a:lvl2pPr marL="411480" indent="0">
              <a:buNone/>
              <a:defRPr sz="2520"/>
            </a:lvl2pPr>
            <a:lvl3pPr marL="822960" indent="0">
              <a:buNone/>
              <a:defRPr sz="2160"/>
            </a:lvl3pPr>
            <a:lvl4pPr marL="1234440" indent="0">
              <a:buNone/>
              <a:defRPr sz="1800"/>
            </a:lvl4pPr>
            <a:lvl5pPr marL="1645920" indent="0">
              <a:buNone/>
              <a:defRPr sz="1800"/>
            </a:lvl5pPr>
            <a:lvl6pPr marL="2057400" indent="0">
              <a:buNone/>
              <a:defRPr sz="1800"/>
            </a:lvl6pPr>
            <a:lvl7pPr marL="2468880" indent="0">
              <a:buNone/>
              <a:defRPr sz="1800"/>
            </a:lvl7pPr>
            <a:lvl8pPr marL="2880360" indent="0">
              <a:buNone/>
              <a:defRPr sz="1800"/>
            </a:lvl8pPr>
            <a:lvl9pPr marL="3291840" indent="0">
              <a:buNone/>
              <a:defRPr sz="1800"/>
            </a:lvl9pPr>
          </a:lstStyle>
          <a:p>
            <a:r>
              <a:rPr lang="en-US"/>
              <a:t>Click icon to add picture</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6/30/2021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8826292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65785" y="535519"/>
            <a:ext cx="7098030"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65785" y="2677584"/>
            <a:ext cx="7098030"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65785" y="9322649"/>
            <a:ext cx="1851660" cy="535517"/>
          </a:xfrm>
          <a:prstGeom prst="rect">
            <a:avLst/>
          </a:prstGeom>
        </p:spPr>
        <p:txBody>
          <a:bodyPr vert="horz" lIns="91440" tIns="45720" rIns="91440" bIns="45720" rtlCol="0" anchor="ctr"/>
          <a:lstStyle>
            <a:lvl1pPr algn="l">
              <a:defRPr sz="1080">
                <a:solidFill>
                  <a:schemeClr val="tx1">
                    <a:tint val="75000"/>
                  </a:schemeClr>
                </a:solidFill>
              </a:defRPr>
            </a:lvl1pPr>
          </a:lstStyle>
          <a:p>
            <a:fld id="{1DEE1867-B3D7-4709-9A5D-B88D860BAE96}" type="datetimeFigureOut">
              <a:rPr lang="en-US" smtClean="0"/>
              <a:t>6/30/2021</a:t>
            </a:fld>
            <a:endParaRPr lang="en-US"/>
          </a:p>
        </p:txBody>
      </p:sp>
      <p:sp>
        <p:nvSpPr>
          <p:cNvPr id="5" name="Footer Placeholder 4"/>
          <p:cNvSpPr>
            <a:spLocks noGrp="1"/>
          </p:cNvSpPr>
          <p:nvPr>
            <p:ph type="ftr" sz="quarter" idx="3"/>
          </p:nvPr>
        </p:nvSpPr>
        <p:spPr>
          <a:xfrm>
            <a:off x="2726055" y="9322649"/>
            <a:ext cx="2777490" cy="535517"/>
          </a:xfrm>
          <a:prstGeom prst="rect">
            <a:avLst/>
          </a:prstGeom>
        </p:spPr>
        <p:txBody>
          <a:bodyPr vert="horz" lIns="91440" tIns="45720" rIns="91440" bIns="45720" rtlCol="0" anchor="ctr"/>
          <a:lstStyle>
            <a:lvl1pPr algn="ctr">
              <a:defRPr sz="108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12155" y="9322649"/>
            <a:ext cx="1851660" cy="535517"/>
          </a:xfrm>
          <a:prstGeom prst="rect">
            <a:avLst/>
          </a:prstGeom>
        </p:spPr>
        <p:txBody>
          <a:bodyPr vert="horz" lIns="91440" tIns="45720" rIns="91440" bIns="45720" rtlCol="0" anchor="ctr"/>
          <a:lstStyle>
            <a:lvl1pPr algn="r">
              <a:defRPr sz="1080">
                <a:solidFill>
                  <a:schemeClr val="tx1">
                    <a:tint val="75000"/>
                  </a:schemeClr>
                </a:solidFill>
              </a:defRPr>
            </a:lvl1pPr>
          </a:lstStyle>
          <a:p>
            <a:fld id="{1A5635F7-D85F-439E-8C40-5FE5A28C9330}" type="slidenum">
              <a:rPr lang="en-US" smtClean="0"/>
              <a:t>‹#›</a:t>
            </a:fld>
            <a:endParaRPr lang="en-US"/>
          </a:p>
        </p:txBody>
      </p:sp>
    </p:spTree>
    <p:extLst>
      <p:ext uri="{BB962C8B-B14F-4D97-AF65-F5344CB8AC3E}">
        <p14:creationId xmlns:p14="http://schemas.microsoft.com/office/powerpoint/2010/main" val="8895535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822960" rtl="0" eaLnBrk="1" latinLnBrk="0" hangingPunct="1">
        <a:lnSpc>
          <a:spcPct val="90000"/>
        </a:lnSpc>
        <a:spcBef>
          <a:spcPct val="0"/>
        </a:spcBef>
        <a:buNone/>
        <a:defRPr sz="3960" kern="1200">
          <a:solidFill>
            <a:schemeClr val="tx1"/>
          </a:solidFill>
          <a:latin typeface="+mj-lt"/>
          <a:ea typeface="+mj-ea"/>
          <a:cs typeface="+mj-cs"/>
        </a:defRPr>
      </a:lvl1pPr>
    </p:titleStyle>
    <p:bodyStyle>
      <a:lvl1pPr marL="205740" indent="-205740" algn="l" defTabSz="822960" rtl="0" eaLnBrk="1" latinLnBrk="0" hangingPunct="1">
        <a:lnSpc>
          <a:spcPct val="90000"/>
        </a:lnSpc>
        <a:spcBef>
          <a:spcPts val="900"/>
        </a:spcBef>
        <a:buFont typeface="Arial" panose="020B0604020202020204" pitchFamily="34" charset="0"/>
        <a:buChar char="•"/>
        <a:defRPr sz="2520" kern="1200">
          <a:solidFill>
            <a:schemeClr val="tx1"/>
          </a:solidFill>
          <a:latin typeface="+mn-lt"/>
          <a:ea typeface="+mn-ea"/>
          <a:cs typeface="+mn-cs"/>
        </a:defRPr>
      </a:lvl1pPr>
      <a:lvl2pPr marL="617220" indent="-205740" algn="l" defTabSz="822960" rtl="0" eaLnBrk="1" latinLnBrk="0" hangingPunct="1">
        <a:lnSpc>
          <a:spcPct val="90000"/>
        </a:lnSpc>
        <a:spcBef>
          <a:spcPts val="450"/>
        </a:spcBef>
        <a:buFont typeface="Arial" panose="020B0604020202020204" pitchFamily="34" charset="0"/>
        <a:buChar char="•"/>
        <a:defRPr sz="2160" kern="1200">
          <a:solidFill>
            <a:schemeClr val="tx1"/>
          </a:solidFill>
          <a:latin typeface="+mn-lt"/>
          <a:ea typeface="+mn-ea"/>
          <a:cs typeface="+mn-cs"/>
        </a:defRPr>
      </a:lvl2pPr>
      <a:lvl3pPr marL="1028700" indent="-205740" algn="l" defTabSz="822960" rtl="0" eaLnBrk="1" latinLnBrk="0" hangingPunct="1">
        <a:lnSpc>
          <a:spcPct val="90000"/>
        </a:lnSpc>
        <a:spcBef>
          <a:spcPts val="450"/>
        </a:spcBef>
        <a:buFont typeface="Arial" panose="020B0604020202020204" pitchFamily="34" charset="0"/>
        <a:buChar char="•"/>
        <a:defRPr sz="1800" kern="1200">
          <a:solidFill>
            <a:schemeClr val="tx1"/>
          </a:solidFill>
          <a:latin typeface="+mn-lt"/>
          <a:ea typeface="+mn-ea"/>
          <a:cs typeface="+mn-cs"/>
        </a:defRPr>
      </a:lvl3pPr>
      <a:lvl4pPr marL="14401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4pPr>
      <a:lvl5pPr marL="185166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5pPr>
      <a:lvl6pPr marL="226314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6pPr>
      <a:lvl7pPr marL="267462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7pPr>
      <a:lvl8pPr marL="308610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8pPr>
      <a:lvl9pPr marL="34975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9pPr>
    </p:bodyStyle>
    <p:otherStyle>
      <a:defPPr>
        <a:defRPr lang="en-US"/>
      </a:defPPr>
      <a:lvl1pPr marL="0" algn="l" defTabSz="822960" rtl="0" eaLnBrk="1" latinLnBrk="0" hangingPunct="1">
        <a:defRPr sz="1620" kern="1200">
          <a:solidFill>
            <a:schemeClr val="tx1"/>
          </a:solidFill>
          <a:latin typeface="+mn-lt"/>
          <a:ea typeface="+mn-ea"/>
          <a:cs typeface="+mn-cs"/>
        </a:defRPr>
      </a:lvl1pPr>
      <a:lvl2pPr marL="411480" algn="l" defTabSz="822960" rtl="0" eaLnBrk="1" latinLnBrk="0" hangingPunct="1">
        <a:defRPr sz="1620" kern="1200">
          <a:solidFill>
            <a:schemeClr val="tx1"/>
          </a:solidFill>
          <a:latin typeface="+mn-lt"/>
          <a:ea typeface="+mn-ea"/>
          <a:cs typeface="+mn-cs"/>
        </a:defRPr>
      </a:lvl2pPr>
      <a:lvl3pPr marL="822960" algn="l" defTabSz="822960" rtl="0" eaLnBrk="1" latinLnBrk="0" hangingPunct="1">
        <a:defRPr sz="1620" kern="1200">
          <a:solidFill>
            <a:schemeClr val="tx1"/>
          </a:solidFill>
          <a:latin typeface="+mn-lt"/>
          <a:ea typeface="+mn-ea"/>
          <a:cs typeface="+mn-cs"/>
        </a:defRPr>
      </a:lvl3pPr>
      <a:lvl4pPr marL="1234440" algn="l" defTabSz="822960" rtl="0" eaLnBrk="1" latinLnBrk="0" hangingPunct="1">
        <a:defRPr sz="1620" kern="1200">
          <a:solidFill>
            <a:schemeClr val="tx1"/>
          </a:solidFill>
          <a:latin typeface="+mn-lt"/>
          <a:ea typeface="+mn-ea"/>
          <a:cs typeface="+mn-cs"/>
        </a:defRPr>
      </a:lvl4pPr>
      <a:lvl5pPr marL="1645920" algn="l" defTabSz="822960" rtl="0" eaLnBrk="1" latinLnBrk="0" hangingPunct="1">
        <a:defRPr sz="1620" kern="1200">
          <a:solidFill>
            <a:schemeClr val="tx1"/>
          </a:solidFill>
          <a:latin typeface="+mn-lt"/>
          <a:ea typeface="+mn-ea"/>
          <a:cs typeface="+mn-cs"/>
        </a:defRPr>
      </a:lvl5pPr>
      <a:lvl6pPr marL="2057400" algn="l" defTabSz="822960" rtl="0" eaLnBrk="1" latinLnBrk="0" hangingPunct="1">
        <a:defRPr sz="1620" kern="1200">
          <a:solidFill>
            <a:schemeClr val="tx1"/>
          </a:solidFill>
          <a:latin typeface="+mn-lt"/>
          <a:ea typeface="+mn-ea"/>
          <a:cs typeface="+mn-cs"/>
        </a:defRPr>
      </a:lvl6pPr>
      <a:lvl7pPr marL="2468880" algn="l" defTabSz="822960" rtl="0" eaLnBrk="1" latinLnBrk="0" hangingPunct="1">
        <a:defRPr sz="1620" kern="1200">
          <a:solidFill>
            <a:schemeClr val="tx1"/>
          </a:solidFill>
          <a:latin typeface="+mn-lt"/>
          <a:ea typeface="+mn-ea"/>
          <a:cs typeface="+mn-cs"/>
        </a:defRPr>
      </a:lvl7pPr>
      <a:lvl8pPr marL="2880360" algn="l" defTabSz="822960" rtl="0" eaLnBrk="1" latinLnBrk="0" hangingPunct="1">
        <a:defRPr sz="1620" kern="1200">
          <a:solidFill>
            <a:schemeClr val="tx1"/>
          </a:solidFill>
          <a:latin typeface="+mn-lt"/>
          <a:ea typeface="+mn-ea"/>
          <a:cs typeface="+mn-cs"/>
        </a:defRPr>
      </a:lvl8pPr>
      <a:lvl9pPr marL="3291840" algn="l" defTabSz="822960" rtl="0" eaLnBrk="1" latinLnBrk="0" hangingPunct="1">
        <a:defRPr sz="16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hyperlink" Target="https://www.youtube.com/embed/6QkK6FAVe-4" TargetMode="External"/><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jpeg"/><Relationship Id="rId16" Type="http://schemas.openxmlformats.org/officeDocument/2006/relationships/hyperlink" Target="mailto:conniesross@aol.com" TargetMode="External"/><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5" Type="http://schemas.openxmlformats.org/officeDocument/2006/relationships/hyperlink" Target="mailto:dctidewater@yahoo.com" TargetMode="External"/><Relationship Id="rId10" Type="http://schemas.openxmlformats.org/officeDocument/2006/relationships/image" Target="../media/image8.jpeg"/><Relationship Id="rId4" Type="http://schemas.openxmlformats.org/officeDocument/2006/relationships/image" Target="../media/image2.jpeg"/><Relationship Id="rId9" Type="http://schemas.openxmlformats.org/officeDocument/2006/relationships/image" Target="../media/image7.jpeg"/><Relationship Id="rId14" Type="http://schemas.openxmlformats.org/officeDocument/2006/relationships/image" Target="../media/image12.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rcRect t="7148" b="7148"/>
          <a:stretch/>
        </p:blipFill>
        <p:spPr>
          <a:xfrm>
            <a:off x="0" y="1"/>
            <a:ext cx="6680556" cy="3428117"/>
          </a:xfrm>
          <a:prstGeom prst="rect">
            <a:avLst/>
          </a:prstGeom>
        </p:spPr>
      </p:pic>
      <p:sp>
        <p:nvSpPr>
          <p:cNvPr id="5" name="Rectangle 4"/>
          <p:cNvSpPr/>
          <p:nvPr/>
        </p:nvSpPr>
        <p:spPr>
          <a:xfrm>
            <a:off x="0" y="4210937"/>
            <a:ext cx="6858000" cy="4862870"/>
          </a:xfrm>
          <a:prstGeom prst="rect">
            <a:avLst/>
          </a:prstGeom>
        </p:spPr>
        <p:txBody>
          <a:bodyPr wrap="square">
            <a:spAutoFit/>
          </a:bodyPr>
          <a:lstStyle/>
          <a:p>
            <a:pPr algn="ctr"/>
            <a:r>
              <a:rPr lang="en-US" sz="1000" dirty="0">
                <a:latin typeface="Arial" panose="020B0604020202020204" pitchFamily="34" charset="0"/>
                <a:cs typeface="Arial" panose="020B0604020202020204" pitchFamily="34" charset="0"/>
              </a:rPr>
              <a:t>This is the quintessential Southern cottage, an appealing light blue color, instant charm and movie-script landscaping with its signature live oak and impressive mature magnolia trees and set back on a wonderful, over-sized lot for privacy and innumerable-use-options. This attractive 3 bedroom/1 bath residential home on a large, half-acre-plus property is secluded but is conveniently located near many businesses and is in the desirable Hamlet of Little River, Horry County's second oldest town, which is renown for its proximity to the Atlantic Ocean via the ICW and rich nautical history including being a notorious, popular pirate port. For boaters, there are several marinas nearby to buy or to rent boat slips. For golfers, there are numerous signature golf courses, plus restaurants, antique and thrift trails, recreation, shopping, access to major highways and medical services, and good schools and parks. It adjoins North Myrtle Beach, which was recently named one of the safest cities in the nation and with one of the best beaches in the U.S., the nearby Cherry Grove Beach, minutes away. However, taxes are levied at low, low Horry County rates. View this inviting, well-priced rustic charmer with magnificent indigenous landscaping for a personal residence, rental or with potential for investment. As it is located near the casino boats, great restaurants, the historic district with its own legendary live oaks and the riverfront/Intracoastal Waterway where development is expected and may include a fishing-village-inspired concept with </a:t>
            </a:r>
            <a:r>
              <a:rPr lang="en-US" sz="1000" dirty="0" err="1">
                <a:latin typeface="Arial" panose="020B0604020202020204" pitchFamily="34" charset="0"/>
                <a:cs typeface="Arial" panose="020B0604020202020204" pitchFamily="34" charset="0"/>
              </a:rPr>
              <a:t>marshwalk</a:t>
            </a:r>
            <a:r>
              <a:rPr lang="en-US" sz="1000" dirty="0">
                <a:latin typeface="Arial" panose="020B0604020202020204" pitchFamily="34" charset="0"/>
                <a:cs typeface="Arial" panose="020B0604020202020204" pitchFamily="34" charset="0"/>
              </a:rPr>
              <a:t> and a marina. This is a spacious lot, and the cottage itself immediately beckons with a coveted wrap-around screened porch and lots of room to comfortably park cars in the designated tandem front-yard entry. The yard itself, of course, is equally appreciated, for its grand square footage and possibilities. Bedrooms are unexpectedly spacious, too, and have notable closets; and there is a larger jack 'n jill bath which is modernized with a tub/shower and vanity -- a nice surprise and easily accessible from all three bedrooms and for guests from the living area. Entrance is from the rear or the front of the screened porch, nice, covered entrances to the living room or to the kitchen of the home. The main living area is open and the dining area adjoins the open, roomy kitchen. All appliances convey. The floor plan is workable and is homey. The whole interior boasts a country/retro fun and very livable atmosphere... Some renovation has been done, and more was planned. So you can see peaks at hard-wood flooring and materials conserved in the rooms the owners intended to install them, along with some exterior materials to embellish the quaint outside...The home is being sold furnished with a does not convey list. The kitchen overlooks the back yard and is cheery and has room for family dining, good cabinet space and is nicely workable. The window air conditioning unit in the living area is new and cools the rooms well, along with other bedroom units.. This small home has BIG potential! Properties in this highly desirable Little River location and with numerous options at such a compelling price are rare! Be retrospective, or even build or build on for a future in Little River, along the waterway, in this singular community of diverse, treasured homes. Welcome!</a:t>
            </a:r>
          </a:p>
          <a:p>
            <a:pPr algn="ctr"/>
            <a:endParaRPr lang="en-US" sz="1000" b="1" dirty="0">
              <a:latin typeface="Arial" panose="020B0604020202020204" pitchFamily="34" charset="0"/>
              <a:cs typeface="Arial" panose="020B0604020202020204" pitchFamily="34" charset="0"/>
            </a:endParaRPr>
          </a:p>
          <a:p>
            <a:pPr algn="ctr"/>
            <a:r>
              <a:rPr lang="en-US" sz="1000" b="1" dirty="0">
                <a:latin typeface="Arial" panose="020B0604020202020204" pitchFamily="34" charset="0"/>
                <a:cs typeface="Arial" panose="020B0604020202020204" pitchFamily="34" charset="0"/>
              </a:rPr>
              <a:t>Video Tour: </a:t>
            </a:r>
            <a:r>
              <a:rPr lang="en-US" sz="1000" b="1" dirty="0">
                <a:latin typeface="Arial" panose="020B0604020202020204" pitchFamily="34" charset="0"/>
                <a:cs typeface="Arial" panose="020B0604020202020204" pitchFamily="34" charset="0"/>
                <a:hlinkClick r:id="rId3"/>
              </a:rPr>
              <a:t>https://www.youtube.com/embed/6QkK6FAVe-4</a:t>
            </a:r>
            <a:r>
              <a:rPr lang="en-US" sz="1000" b="1" dirty="0">
                <a:latin typeface="Arial" panose="020B0604020202020204" pitchFamily="34" charset="0"/>
                <a:cs typeface="Arial" panose="020B0604020202020204" pitchFamily="34" charset="0"/>
              </a:rPr>
              <a:t> </a:t>
            </a:r>
          </a:p>
        </p:txBody>
      </p:sp>
      <p:sp>
        <p:nvSpPr>
          <p:cNvPr id="23" name="Rectangle 22"/>
          <p:cNvSpPr/>
          <p:nvPr/>
        </p:nvSpPr>
        <p:spPr>
          <a:xfrm>
            <a:off x="0" y="3519446"/>
            <a:ext cx="6685280" cy="600164"/>
          </a:xfrm>
          <a:prstGeom prst="rect">
            <a:avLst/>
          </a:prstGeom>
          <a:noFill/>
        </p:spPr>
        <p:txBody>
          <a:bodyPr wrap="square">
            <a:spAutoFit/>
          </a:bodyPr>
          <a:lstStyle/>
          <a:p>
            <a:pPr algn="ctr"/>
            <a:r>
              <a:rPr lang="pt-BR" b="1" dirty="0">
                <a:ln w="3175">
                  <a:noFill/>
                </a:ln>
                <a:latin typeface="Arial" panose="020B0604020202020204" pitchFamily="34" charset="0"/>
                <a:cs typeface="Arial" panose="020B0604020202020204" pitchFamily="34" charset="0"/>
              </a:rPr>
              <a:t>1501 Watson Ave</a:t>
            </a:r>
          </a:p>
          <a:p>
            <a:pPr algn="ctr"/>
            <a:r>
              <a:rPr lang="en-US" sz="1500" dirty="0">
                <a:ln w="3175">
                  <a:noFill/>
                </a:ln>
                <a:latin typeface="Arial" panose="020B0604020202020204" pitchFamily="34" charset="0"/>
                <a:cs typeface="Arial" panose="020B0604020202020204" pitchFamily="34" charset="0"/>
              </a:rPr>
              <a:t>Little River SC 29566 | MLS# 2114010 | $174,900</a:t>
            </a:r>
          </a:p>
        </p:txBody>
      </p:sp>
      <p:sp>
        <p:nvSpPr>
          <p:cNvPr id="25" name="Rectangle 24"/>
          <p:cNvSpPr/>
          <p:nvPr/>
        </p:nvSpPr>
        <p:spPr>
          <a:xfrm>
            <a:off x="8561733" y="1719993"/>
            <a:ext cx="2584174" cy="933941"/>
          </a:xfrm>
          <a:prstGeom prst="rect">
            <a:avLst/>
          </a:prstGeom>
          <a:gradFill>
            <a:gsLst>
              <a:gs pos="0">
                <a:schemeClr val="accent1">
                  <a:lumMod val="5000"/>
                  <a:lumOff val="95000"/>
                  <a:alpha val="0"/>
                </a:schemeClr>
              </a:gs>
              <a:gs pos="82000">
                <a:schemeClr val="bg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p:cNvPicPr>
            <a:picLocks noChangeAspect="1"/>
          </p:cNvPicPr>
          <p:nvPr/>
        </p:nvPicPr>
        <p:blipFill>
          <a:blip r:embed="rId4" cstate="print">
            <a:extLst>
              <a:ext uri="{28A0092B-C50C-407E-A947-70E740481C1C}">
                <a14:useLocalDpi xmlns:a14="http://schemas.microsoft.com/office/drawing/2010/main" val="0"/>
              </a:ext>
            </a:extLst>
          </a:blip>
          <a:stretch/>
        </p:blipFill>
        <p:spPr>
          <a:xfrm>
            <a:off x="6857999" y="0"/>
            <a:ext cx="1371600" cy="870966"/>
          </a:xfrm>
          <a:prstGeom prst="rect">
            <a:avLst/>
          </a:prstGeom>
          <a:ln>
            <a:solidFill>
              <a:schemeClr val="bg1"/>
            </a:solidFill>
          </a:ln>
          <a:effectLst/>
        </p:spPr>
      </p:pic>
      <p:pic>
        <p:nvPicPr>
          <p:cNvPr id="13" name="Picture 12"/>
          <p:cNvPicPr>
            <a:picLocks/>
          </p:cNvPicPr>
          <p:nvPr/>
        </p:nvPicPr>
        <p:blipFill>
          <a:blip r:embed="rId5" cstate="print">
            <a:extLst>
              <a:ext uri="{28A0092B-C50C-407E-A947-70E740481C1C}">
                <a14:useLocalDpi xmlns:a14="http://schemas.microsoft.com/office/drawing/2010/main" val="0"/>
              </a:ext>
            </a:extLst>
          </a:blip>
          <a:srcRect/>
          <a:stretch/>
        </p:blipFill>
        <p:spPr>
          <a:xfrm>
            <a:off x="6869897" y="3098882"/>
            <a:ext cx="1359702" cy="914400"/>
          </a:xfrm>
          <a:prstGeom prst="rect">
            <a:avLst/>
          </a:prstGeom>
          <a:ln>
            <a:solidFill>
              <a:schemeClr val="bg1"/>
            </a:solidFill>
          </a:ln>
          <a:effectLst/>
        </p:spPr>
      </p:pic>
      <p:pic>
        <p:nvPicPr>
          <p:cNvPr id="15" name="Picture 14"/>
          <p:cNvPicPr>
            <a:picLocks/>
          </p:cNvPicPr>
          <p:nvPr/>
        </p:nvPicPr>
        <p:blipFill>
          <a:blip r:embed="rId6" cstate="print">
            <a:extLst>
              <a:ext uri="{28A0092B-C50C-407E-A947-70E740481C1C}">
                <a14:useLocalDpi xmlns:a14="http://schemas.microsoft.com/office/drawing/2010/main" val="0"/>
              </a:ext>
            </a:extLst>
          </a:blip>
          <a:srcRect/>
          <a:stretch/>
        </p:blipFill>
        <p:spPr>
          <a:xfrm>
            <a:off x="6857999" y="2060206"/>
            <a:ext cx="1371600" cy="881253"/>
          </a:xfrm>
          <a:prstGeom prst="rect">
            <a:avLst/>
          </a:prstGeom>
          <a:ln>
            <a:solidFill>
              <a:schemeClr val="bg1"/>
            </a:solidFill>
          </a:ln>
          <a:effectLst/>
        </p:spPr>
      </p:pic>
      <p:pic>
        <p:nvPicPr>
          <p:cNvPr id="16" name="Picture 15"/>
          <p:cNvPicPr>
            <a:picLocks/>
          </p:cNvPicPr>
          <p:nvPr/>
        </p:nvPicPr>
        <p:blipFill>
          <a:blip r:embed="rId7" cstate="print">
            <a:extLst>
              <a:ext uri="{28A0092B-C50C-407E-A947-70E740481C1C}">
                <a14:useLocalDpi xmlns:a14="http://schemas.microsoft.com/office/drawing/2010/main" val="0"/>
              </a:ext>
            </a:extLst>
          </a:blip>
          <a:srcRect/>
          <a:stretch/>
        </p:blipFill>
        <p:spPr>
          <a:xfrm>
            <a:off x="6857999" y="1028389"/>
            <a:ext cx="1371600" cy="874394"/>
          </a:xfrm>
          <a:prstGeom prst="rect">
            <a:avLst/>
          </a:prstGeom>
          <a:ln>
            <a:solidFill>
              <a:schemeClr val="bg1"/>
            </a:solidFill>
          </a:ln>
          <a:effectLst/>
        </p:spPr>
      </p:pic>
      <p:pic>
        <p:nvPicPr>
          <p:cNvPr id="27" name="Picture 26"/>
          <p:cNvPicPr>
            <a:picLocks/>
          </p:cNvPicPr>
          <p:nvPr/>
        </p:nvPicPr>
        <p:blipFill>
          <a:blip r:embed="rId8" cstate="print">
            <a:extLst>
              <a:ext uri="{28A0092B-C50C-407E-A947-70E740481C1C}">
                <a14:useLocalDpi xmlns:a14="http://schemas.microsoft.com/office/drawing/2010/main" val="0"/>
              </a:ext>
            </a:extLst>
          </a:blip>
          <a:srcRect/>
          <a:stretch/>
        </p:blipFill>
        <p:spPr>
          <a:xfrm>
            <a:off x="6857999" y="4170705"/>
            <a:ext cx="1371600" cy="884682"/>
          </a:xfrm>
          <a:prstGeom prst="rect">
            <a:avLst/>
          </a:prstGeom>
          <a:ln>
            <a:solidFill>
              <a:schemeClr val="bg1"/>
            </a:solidFill>
          </a:ln>
          <a:effectLst/>
        </p:spPr>
      </p:pic>
      <p:pic>
        <p:nvPicPr>
          <p:cNvPr id="37" name="Picture 36"/>
          <p:cNvPicPr>
            <a:picLocks/>
          </p:cNvPicPr>
          <p:nvPr/>
        </p:nvPicPr>
        <p:blipFill>
          <a:blip r:embed="rId9" cstate="print">
            <a:extLst>
              <a:ext uri="{28A0092B-C50C-407E-A947-70E740481C1C}">
                <a14:useLocalDpi xmlns:a14="http://schemas.microsoft.com/office/drawing/2010/main" val="0"/>
              </a:ext>
            </a:extLst>
          </a:blip>
          <a:srcRect/>
          <a:stretch/>
        </p:blipFill>
        <p:spPr>
          <a:xfrm>
            <a:off x="6857999" y="7305592"/>
            <a:ext cx="1371600" cy="881253"/>
          </a:xfrm>
          <a:prstGeom prst="rect">
            <a:avLst/>
          </a:prstGeom>
          <a:ln>
            <a:solidFill>
              <a:schemeClr val="bg1"/>
            </a:solidFill>
          </a:ln>
          <a:effectLst/>
        </p:spPr>
      </p:pic>
      <p:pic>
        <p:nvPicPr>
          <p:cNvPr id="38" name="Picture 37"/>
          <p:cNvPicPr>
            <a:picLocks noChangeAspect="1"/>
          </p:cNvPicPr>
          <p:nvPr/>
        </p:nvPicPr>
        <p:blipFill rotWithShape="1">
          <a:blip r:embed="rId10" cstate="print">
            <a:extLst>
              <a:ext uri="{28A0092B-C50C-407E-A947-70E740481C1C}">
                <a14:useLocalDpi xmlns:a14="http://schemas.microsoft.com/office/drawing/2010/main" val="0"/>
              </a:ext>
            </a:extLst>
          </a:blip>
          <a:srcRect r="21785"/>
          <a:stretch/>
        </p:blipFill>
        <p:spPr>
          <a:xfrm>
            <a:off x="6857999" y="8344267"/>
            <a:ext cx="1371600" cy="716791"/>
          </a:xfrm>
          <a:prstGeom prst="rect">
            <a:avLst/>
          </a:prstGeom>
          <a:ln>
            <a:solidFill>
              <a:schemeClr val="bg1"/>
            </a:solidFill>
          </a:ln>
          <a:effectLst/>
        </p:spPr>
      </p:pic>
      <p:pic>
        <p:nvPicPr>
          <p:cNvPr id="40" name="Picture 39"/>
          <p:cNvPicPr>
            <a:picLocks/>
          </p:cNvPicPr>
          <p:nvPr/>
        </p:nvPicPr>
        <p:blipFill>
          <a:blip r:embed="rId11" cstate="print">
            <a:extLst>
              <a:ext uri="{28A0092B-C50C-407E-A947-70E740481C1C}">
                <a14:useLocalDpi xmlns:a14="http://schemas.microsoft.com/office/drawing/2010/main" val="0"/>
              </a:ext>
            </a:extLst>
          </a:blip>
          <a:srcRect/>
          <a:stretch/>
        </p:blipFill>
        <p:spPr>
          <a:xfrm>
            <a:off x="6857999" y="5212810"/>
            <a:ext cx="1371600" cy="865822"/>
          </a:xfrm>
          <a:prstGeom prst="rect">
            <a:avLst/>
          </a:prstGeom>
          <a:ln>
            <a:solidFill>
              <a:schemeClr val="bg1"/>
            </a:solidFill>
          </a:ln>
          <a:effectLst/>
        </p:spPr>
      </p:pic>
      <p:pic>
        <p:nvPicPr>
          <p:cNvPr id="41" name="Picture 40"/>
          <p:cNvPicPr>
            <a:picLocks/>
          </p:cNvPicPr>
          <p:nvPr/>
        </p:nvPicPr>
        <p:blipFill>
          <a:blip r:embed="rId12" cstate="print">
            <a:extLst>
              <a:ext uri="{28A0092B-C50C-407E-A947-70E740481C1C}">
                <a14:useLocalDpi xmlns:a14="http://schemas.microsoft.com/office/drawing/2010/main" val="0"/>
              </a:ext>
            </a:extLst>
          </a:blip>
          <a:srcRect/>
          <a:stretch/>
        </p:blipFill>
        <p:spPr>
          <a:xfrm>
            <a:off x="6857999" y="6236055"/>
            <a:ext cx="1371600" cy="912114"/>
          </a:xfrm>
          <a:prstGeom prst="rect">
            <a:avLst/>
          </a:prstGeom>
          <a:ln>
            <a:solidFill>
              <a:schemeClr val="bg1"/>
            </a:solidFill>
          </a:ln>
          <a:effectLst/>
        </p:spPr>
      </p:pic>
      <p:sp>
        <p:nvSpPr>
          <p:cNvPr id="21" name="TextBox 20">
            <a:extLst>
              <a:ext uri="{FF2B5EF4-FFF2-40B4-BE49-F238E27FC236}">
                <a16:creationId xmlns:a16="http://schemas.microsoft.com/office/drawing/2014/main" id="{097B7E91-AE1B-4AED-95BB-EC653C9E9A22}"/>
              </a:ext>
            </a:extLst>
          </p:cNvPr>
          <p:cNvSpPr txBox="1"/>
          <p:nvPr/>
        </p:nvSpPr>
        <p:spPr>
          <a:xfrm>
            <a:off x="0" y="2597121"/>
            <a:ext cx="6680556" cy="830997"/>
          </a:xfrm>
          <a:prstGeom prst="rect">
            <a:avLst/>
          </a:prstGeom>
          <a:noFill/>
        </p:spPr>
        <p:txBody>
          <a:bodyPr wrap="square">
            <a:spAutoFit/>
          </a:bodyPr>
          <a:lstStyle/>
          <a:p>
            <a:r>
              <a:rPr lang="en-US" sz="2400" b="1" i="1" dirty="0">
                <a:ln w="3175">
                  <a:solidFill>
                    <a:sysClr val="windowText" lastClr="000000"/>
                  </a:solidFill>
                </a:ln>
                <a:solidFill>
                  <a:schemeClr val="bg1"/>
                </a:solidFill>
                <a:latin typeface="Arial" panose="020B0604020202020204" pitchFamily="34" charset="0"/>
                <a:cs typeface="Arial" panose="020B0604020202020204" pitchFamily="34" charset="0"/>
              </a:rPr>
              <a:t>The Quintessential Southern Cottage</a:t>
            </a:r>
          </a:p>
          <a:p>
            <a:r>
              <a:rPr lang="en-US" sz="2400" b="1" i="1" dirty="0">
                <a:ln w="3175">
                  <a:solidFill>
                    <a:sysClr val="windowText" lastClr="000000"/>
                  </a:solidFill>
                </a:ln>
                <a:solidFill>
                  <a:schemeClr val="bg1"/>
                </a:solidFill>
                <a:latin typeface="Arial" panose="020B0604020202020204" pitchFamily="34" charset="0"/>
                <a:cs typeface="Arial" panose="020B0604020202020204" pitchFamily="34" charset="0"/>
              </a:rPr>
              <a:t>Instant Charm &amp; Movie-script Landscaping</a:t>
            </a:r>
          </a:p>
        </p:txBody>
      </p:sp>
      <p:pic>
        <p:nvPicPr>
          <p:cNvPr id="22" name="Picture 21">
            <a:extLst>
              <a:ext uri="{FF2B5EF4-FFF2-40B4-BE49-F238E27FC236}">
                <a16:creationId xmlns:a16="http://schemas.microsoft.com/office/drawing/2014/main" id="{FD0E4362-23A4-4014-A69A-18B673797F14}"/>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494548" y="9227540"/>
            <a:ext cx="904875" cy="682162"/>
          </a:xfrm>
          <a:prstGeom prst="rect">
            <a:avLst/>
          </a:prstGeom>
        </p:spPr>
      </p:pic>
      <p:pic>
        <p:nvPicPr>
          <p:cNvPr id="28" name="Picture 27">
            <a:extLst>
              <a:ext uri="{FF2B5EF4-FFF2-40B4-BE49-F238E27FC236}">
                <a16:creationId xmlns:a16="http://schemas.microsoft.com/office/drawing/2014/main" id="{E9D86216-3DD9-4B52-BA88-0DAEB643F2CB}"/>
              </a:ext>
            </a:extLst>
          </p:cNvPr>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6900869" y="9224361"/>
            <a:ext cx="838198" cy="688520"/>
          </a:xfrm>
          <a:prstGeom prst="rect">
            <a:avLst/>
          </a:prstGeom>
        </p:spPr>
      </p:pic>
      <p:sp>
        <p:nvSpPr>
          <p:cNvPr id="30" name="Rectangle 29">
            <a:extLst>
              <a:ext uri="{FF2B5EF4-FFF2-40B4-BE49-F238E27FC236}">
                <a16:creationId xmlns:a16="http://schemas.microsoft.com/office/drawing/2014/main" id="{2B9932CD-5722-4917-82E8-BF64CF9F4F0A}"/>
              </a:ext>
            </a:extLst>
          </p:cNvPr>
          <p:cNvSpPr/>
          <p:nvPr/>
        </p:nvSpPr>
        <p:spPr>
          <a:xfrm>
            <a:off x="1951528" y="9245457"/>
            <a:ext cx="1931374"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Deborah Collins</a:t>
            </a:r>
          </a:p>
          <a:p>
            <a:pPr algn="ctr"/>
            <a:r>
              <a:rPr lang="en-US" sz="1100" dirty="0">
                <a:solidFill>
                  <a:srgbClr val="000000"/>
                </a:solidFill>
                <a:latin typeface="Arial" panose="020B0604020202020204" pitchFamily="34" charset="0"/>
              </a:rPr>
              <a:t>843-424-9013</a:t>
            </a:r>
          </a:p>
          <a:p>
            <a:pPr algn="ctr"/>
            <a:r>
              <a:rPr lang="en-US" sz="1100" dirty="0">
                <a:solidFill>
                  <a:srgbClr val="093E6E"/>
                </a:solidFill>
                <a:latin typeface="Arial" panose="020B0604020202020204" pitchFamily="34" charset="0"/>
                <a:hlinkClick r:id="rId15"/>
              </a:rPr>
              <a:t>dctidewater@yahoo.com</a:t>
            </a:r>
            <a:endParaRPr lang="en-US" sz="1100" dirty="0">
              <a:solidFill>
                <a:srgbClr val="000000"/>
              </a:solidFill>
              <a:latin typeface="Arial" panose="020B0604020202020204" pitchFamily="34" charset="0"/>
            </a:endParaRPr>
          </a:p>
        </p:txBody>
      </p:sp>
      <p:sp>
        <p:nvSpPr>
          <p:cNvPr id="34" name="Rectangle 33">
            <a:extLst>
              <a:ext uri="{FF2B5EF4-FFF2-40B4-BE49-F238E27FC236}">
                <a16:creationId xmlns:a16="http://schemas.microsoft.com/office/drawing/2014/main" id="{C4D07B15-5D97-43CD-9F81-A2E6AB0667A0}"/>
              </a:ext>
            </a:extLst>
          </p:cNvPr>
          <p:cNvSpPr/>
          <p:nvPr/>
        </p:nvSpPr>
        <p:spPr>
          <a:xfrm>
            <a:off x="4435008" y="9245457"/>
            <a:ext cx="1913756"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Connie Ross-Karl</a:t>
            </a:r>
          </a:p>
          <a:p>
            <a:pPr algn="ctr"/>
            <a:r>
              <a:rPr lang="en-US" sz="1100" dirty="0">
                <a:solidFill>
                  <a:srgbClr val="000000"/>
                </a:solidFill>
                <a:latin typeface="Arial" panose="020B0604020202020204" pitchFamily="34" charset="0"/>
              </a:rPr>
              <a:t>702-306-2643</a:t>
            </a:r>
          </a:p>
          <a:p>
            <a:pPr algn="ctr"/>
            <a:r>
              <a:rPr lang="en-US" sz="1100" dirty="0">
                <a:solidFill>
                  <a:srgbClr val="093E6E"/>
                </a:solidFill>
                <a:latin typeface="Arial" panose="020B0604020202020204" pitchFamily="34" charset="0"/>
                <a:hlinkClick r:id="rId16"/>
              </a:rPr>
              <a:t>conniesross@aol.com</a:t>
            </a:r>
            <a:endParaRPr lang="en-US" sz="1100" dirty="0">
              <a:solidFill>
                <a:srgbClr val="000000"/>
              </a:solidFill>
              <a:latin typeface="Arial" panose="020B0604020202020204" pitchFamily="34" charset="0"/>
            </a:endParaRPr>
          </a:p>
        </p:txBody>
      </p:sp>
      <p:sp>
        <p:nvSpPr>
          <p:cNvPr id="35" name="Rectangle 34">
            <a:extLst>
              <a:ext uri="{FF2B5EF4-FFF2-40B4-BE49-F238E27FC236}">
                <a16:creationId xmlns:a16="http://schemas.microsoft.com/office/drawing/2014/main" id="{22A4254A-9961-4733-B934-95A8BF16ABBB}"/>
              </a:ext>
            </a:extLst>
          </p:cNvPr>
          <p:cNvSpPr/>
          <p:nvPr/>
        </p:nvSpPr>
        <p:spPr>
          <a:xfrm>
            <a:off x="228600" y="9837384"/>
            <a:ext cx="7772400" cy="215444"/>
          </a:xfrm>
          <a:prstGeom prst="rect">
            <a:avLst/>
          </a:prstGeom>
        </p:spPr>
        <p:txBody>
          <a:bodyPr wrap="square">
            <a:spAutoFit/>
          </a:bodyPr>
          <a:lstStyle/>
          <a:p>
            <a:pPr algn="ctr"/>
            <a:r>
              <a:rPr lang="en-US" sz="800" dirty="0">
                <a:solidFill>
                  <a:srgbClr val="000000"/>
                </a:solidFill>
                <a:latin typeface="Arial" panose="020B0604020202020204" pitchFamily="34" charset="0"/>
              </a:rPr>
              <a:t>NEW WAY PROPERTIES MYRTLE BEACH</a:t>
            </a:r>
            <a:r>
              <a:rPr lang="en-US" sz="800" dirty="0">
                <a:solidFill>
                  <a:srgbClr val="093E6E"/>
                </a:solidFill>
                <a:latin typeface="Arial" panose="020B0604020202020204" pitchFamily="34" charset="0"/>
              </a:rPr>
              <a:t> </a:t>
            </a:r>
            <a:endParaRPr lang="en-US" sz="800" dirty="0"/>
          </a:p>
        </p:txBody>
      </p:sp>
    </p:spTree>
    <p:extLst>
      <p:ext uri="{BB962C8B-B14F-4D97-AF65-F5344CB8AC3E}">
        <p14:creationId xmlns:p14="http://schemas.microsoft.com/office/powerpoint/2010/main" val="270302419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157</TotalTime>
  <Words>674</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29</cp:revision>
  <dcterms:created xsi:type="dcterms:W3CDTF">2016-01-18T21:52:04Z</dcterms:created>
  <dcterms:modified xsi:type="dcterms:W3CDTF">2021-06-30T11:46:23Z</dcterms:modified>
</cp:coreProperties>
</file>