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757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222" y="-13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p:cNvSpPr>
            <a:spLocks noGrp="1"/>
          </p:cNvSpPr>
          <p:nvPr>
            <p:ph type="dt" sz="half" idx="10"/>
          </p:nvPr>
        </p:nvSpPr>
        <p:spPr/>
        <p:txBody>
          <a:bodyPr/>
          <a:lstStyle/>
          <a:p>
            <a:fld id="{7772EAF3-99EF-42A4-8450-453F282A5E58}" type="datetimeFigureOut">
              <a:rPr lang="en-US" smtClean="0"/>
              <a:t>9/24/2018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2034206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72EAF3-99EF-42A4-8450-453F282A5E58}" type="datetimeFigureOut">
              <a:rPr lang="en-US" smtClean="0"/>
              <a:t>9/24/2018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5237496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72EAF3-99EF-42A4-8450-453F282A5E58}" type="datetimeFigureOut">
              <a:rPr lang="en-US" smtClean="0"/>
              <a:t>9/24/2018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476624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72EAF3-99EF-42A4-8450-453F282A5E58}" type="datetimeFigureOut">
              <a:rPr lang="en-US" smtClean="0"/>
              <a:t>9/24/2018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370537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4" y="2507617"/>
            <a:ext cx="6703695" cy="4184014"/>
          </a:xfrm>
        </p:spPr>
        <p:txBody>
          <a:bodyPr anchor="b"/>
          <a:lstStyle>
            <a:lvl1pPr>
              <a:defRPr sz="3825"/>
            </a:lvl1pPr>
          </a:lstStyle>
          <a:p>
            <a:r>
              <a:rPr lang="en-US"/>
              <a:t>Click to edit Master title style</a:t>
            </a:r>
          </a:p>
        </p:txBody>
      </p:sp>
      <p:sp>
        <p:nvSpPr>
          <p:cNvPr id="3" name="Text Placeholder 2"/>
          <p:cNvSpPr>
            <a:spLocks noGrp="1"/>
          </p:cNvSpPr>
          <p:nvPr>
            <p:ph type="body" idx="1"/>
          </p:nvPr>
        </p:nvSpPr>
        <p:spPr>
          <a:xfrm>
            <a:off x="530304" y="6731213"/>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772EAF3-99EF-42A4-8450-453F282A5E58}" type="datetimeFigureOut">
              <a:rPr lang="en-US" smtClean="0"/>
              <a:t>9/24/2018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969468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772EAF3-99EF-42A4-8450-453F282A5E58}" type="datetimeFigureOut">
              <a:rPr lang="en-US" smtClean="0"/>
              <a:t>9/24/2018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4009153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7"/>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5"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Edit Master text styles</a:t>
            </a:r>
          </a:p>
        </p:txBody>
      </p:sp>
      <p:sp>
        <p:nvSpPr>
          <p:cNvPr id="4" name="Content Placeholder 3"/>
          <p:cNvSpPr>
            <a:spLocks noGrp="1"/>
          </p:cNvSpPr>
          <p:nvPr>
            <p:ph sz="half" idx="2"/>
          </p:nvPr>
        </p:nvSpPr>
        <p:spPr>
          <a:xfrm>
            <a:off x="535365"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772EAF3-99EF-42A4-8450-453F282A5E58}" type="datetimeFigureOut">
              <a:rPr lang="en-US" smtClean="0"/>
              <a:t>9/24/2018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40898825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772EAF3-99EF-42A4-8450-453F282A5E58}" type="datetimeFigureOut">
              <a:rPr lang="en-US" smtClean="0"/>
              <a:t>9/24/2018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518485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72EAF3-99EF-42A4-8450-453F282A5E58}" type="datetimeFigureOut">
              <a:rPr lang="en-US" smtClean="0"/>
              <a:t>9/24/2018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3846932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p:cNvSpPr>
            <a:spLocks noGrp="1"/>
          </p:cNvSpPr>
          <p:nvPr>
            <p:ph idx="1"/>
          </p:nvPr>
        </p:nvSpPr>
        <p:spPr>
          <a:xfrm>
            <a:off x="3304282" y="1448224"/>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Edit Master text styles</a:t>
            </a:r>
          </a:p>
        </p:txBody>
      </p:sp>
      <p:sp>
        <p:nvSpPr>
          <p:cNvPr id="5" name="Date Placeholder 4"/>
          <p:cNvSpPr>
            <a:spLocks noGrp="1"/>
          </p:cNvSpPr>
          <p:nvPr>
            <p:ph type="dt" sz="half" idx="10"/>
          </p:nvPr>
        </p:nvSpPr>
        <p:spPr/>
        <p:txBody>
          <a:bodyPr/>
          <a:lstStyle/>
          <a:p>
            <a:fld id="{7772EAF3-99EF-42A4-8450-453F282A5E58}" type="datetimeFigureOut">
              <a:rPr lang="en-US" smtClean="0"/>
              <a:t>9/24/2018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2411955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p:cNvSpPr>
            <a:spLocks noGrp="1"/>
          </p:cNvSpPr>
          <p:nvPr>
            <p:ph type="pic" idx="1"/>
          </p:nvPr>
        </p:nvSpPr>
        <p:spPr>
          <a:xfrm>
            <a:off x="3304282" y="1448224"/>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Edit Master text styles</a:t>
            </a:r>
          </a:p>
        </p:txBody>
      </p:sp>
      <p:sp>
        <p:nvSpPr>
          <p:cNvPr id="5" name="Date Placeholder 4"/>
          <p:cNvSpPr>
            <a:spLocks noGrp="1"/>
          </p:cNvSpPr>
          <p:nvPr>
            <p:ph type="dt" sz="half" idx="10"/>
          </p:nvPr>
        </p:nvSpPr>
        <p:spPr/>
        <p:txBody>
          <a:bodyPr/>
          <a:lstStyle/>
          <a:p>
            <a:fld id="{7772EAF3-99EF-42A4-8450-453F282A5E58}" type="datetimeFigureOut">
              <a:rPr lang="en-US" smtClean="0"/>
              <a:t>9/24/2018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3503652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7"/>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7"/>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7772EAF3-99EF-42A4-8450-453F282A5E58}" type="datetimeFigureOut">
              <a:rPr lang="en-US" smtClean="0"/>
              <a:t>9/24/2018</a:t>
            </a:fld>
            <a:endParaRPr lang="en-US"/>
          </a:p>
        </p:txBody>
      </p:sp>
      <p:sp>
        <p:nvSpPr>
          <p:cNvPr id="5" name="Footer Placeholder 4"/>
          <p:cNvSpPr>
            <a:spLocks noGrp="1"/>
          </p:cNvSpPr>
          <p:nvPr>
            <p:ph type="ftr" sz="quarter" idx="3"/>
          </p:nvPr>
        </p:nvSpPr>
        <p:spPr>
          <a:xfrm>
            <a:off x="2574608" y="9322647"/>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7"/>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D6B93059-4BF8-41ED-A843-93DA5E7BB042}" type="slidenum">
              <a:rPr lang="en-US" smtClean="0"/>
              <a:t>‹#›</a:t>
            </a:fld>
            <a:endParaRPr lang="en-US"/>
          </a:p>
        </p:txBody>
      </p:sp>
    </p:spTree>
    <p:extLst>
      <p:ext uri="{BB962C8B-B14F-4D97-AF65-F5344CB8AC3E}">
        <p14:creationId xmlns:p14="http://schemas.microsoft.com/office/powerpoint/2010/main" val="7345233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pn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95461" y="1041874"/>
            <a:ext cx="3781476" cy="2442945"/>
          </a:xfrm>
          <a:prstGeom prst="rect">
            <a:avLst/>
          </a:prstGeom>
        </p:spPr>
      </p:pic>
      <p:sp>
        <p:nvSpPr>
          <p:cNvPr id="2" name="Title 1"/>
          <p:cNvSpPr>
            <a:spLocks noGrp="1"/>
          </p:cNvSpPr>
          <p:nvPr>
            <p:ph type="ctrTitle"/>
          </p:nvPr>
        </p:nvSpPr>
        <p:spPr>
          <a:xfrm>
            <a:off x="1897605" y="60478"/>
            <a:ext cx="3977190" cy="880207"/>
          </a:xfrm>
        </p:spPr>
        <p:txBody>
          <a:bodyPr anchor="ctr">
            <a:noAutofit/>
          </a:bodyPr>
          <a:lstStyle/>
          <a:p>
            <a:r>
              <a:rPr lang="en-US" sz="2000" b="1" dirty="0">
                <a:solidFill>
                  <a:srgbClr val="FF0000"/>
                </a:solidFill>
                <a:latin typeface="Dakota"/>
              </a:rPr>
              <a:t>Beautiful "New Listing" on James Island</a:t>
            </a:r>
            <a:endParaRPr lang="en-US" sz="1800" dirty="0">
              <a:latin typeface="Dakota"/>
            </a:endParaRPr>
          </a:p>
        </p:txBody>
      </p:sp>
      <p:sp>
        <p:nvSpPr>
          <p:cNvPr id="3" name="Subtitle 2"/>
          <p:cNvSpPr>
            <a:spLocks noGrp="1"/>
          </p:cNvSpPr>
          <p:nvPr>
            <p:ph type="subTitle" idx="1"/>
          </p:nvPr>
        </p:nvSpPr>
        <p:spPr>
          <a:xfrm>
            <a:off x="1" y="5183879"/>
            <a:ext cx="7772399" cy="3752366"/>
          </a:xfrm>
        </p:spPr>
        <p:txBody>
          <a:bodyPr anchor="ctr">
            <a:noAutofit/>
          </a:bodyPr>
          <a:lstStyle/>
          <a:p>
            <a:r>
              <a:rPr lang="en-US" sz="1050" dirty="0">
                <a:solidFill>
                  <a:schemeClr val="bg2">
                    <a:lumMod val="25000"/>
                  </a:schemeClr>
                </a:solidFill>
                <a:latin typeface="Franklin Gothic Book" panose="020B0503020102020204" pitchFamily="34" charset="0"/>
              </a:rPr>
              <a:t>When you enter Wexford Sound you immediately know you are in a special community. With sidewalk lined streets and beautiful mature trees including moss covered oaks, you approach your destination with a welcomed feeling. Enter 1502 </a:t>
            </a:r>
            <a:r>
              <a:rPr lang="en-US" sz="1050" dirty="0" err="1">
                <a:solidFill>
                  <a:schemeClr val="bg2">
                    <a:lumMod val="25000"/>
                  </a:schemeClr>
                </a:solidFill>
                <a:latin typeface="Franklin Gothic Book" panose="020B0503020102020204" pitchFamily="34" charset="0"/>
              </a:rPr>
              <a:t>Harborsun</a:t>
            </a:r>
            <a:r>
              <a:rPr lang="en-US" sz="1050" dirty="0">
                <a:solidFill>
                  <a:schemeClr val="bg2">
                    <a:lumMod val="25000"/>
                  </a:schemeClr>
                </a:solidFill>
                <a:latin typeface="Franklin Gothic Book" panose="020B0503020102020204" pitchFamily="34" charset="0"/>
              </a:rPr>
              <a:t> Drive and you realize you have found a truly move in ready home. This is one story living with all the features and benefits one could want! The home has lovely wood floors in all main living areas. Tasteful colors are throughout and it is evident that this home has been lovingly maintained by its current owners. The kitchen has freshly painted cabinets (and plenty of them) and stainless steel appliances for a fresh updated appeal. The dining area is the perfect size and overlooks the back yard. A wood burning fireplace is the focal point of the large family room with vaulted ceilings. The heart of the home is comfortable and has a great flow. Additionally, there is a large screened porch offering an another living space outdoors and it overlooks the private, fenced in yard.</a:t>
            </a:r>
          </a:p>
          <a:p>
            <a:r>
              <a:rPr lang="en-US" sz="1050" dirty="0">
                <a:solidFill>
                  <a:schemeClr val="bg2">
                    <a:lumMod val="25000"/>
                  </a:schemeClr>
                </a:solidFill>
                <a:latin typeface="Franklin Gothic Book" panose="020B0503020102020204" pitchFamily="34" charset="0"/>
              </a:rPr>
              <a:t>This lovely home has three bedrooms, each with brand new carpeting, and two full baths. The master bedroom has a walk in closet and is large enough to accommodate a full bedroom suite with ease. The new owners will love their master bath complete with dual vanities and a separate soaking tub and shower. The two additional bedrooms down the hall are generous in size and also have brand new carpeting. The laundry closet is conveniently located in the hall between the bedrooms. When choosing 1502 </a:t>
            </a:r>
            <a:r>
              <a:rPr lang="en-US" sz="1050" dirty="0" err="1">
                <a:solidFill>
                  <a:schemeClr val="bg2">
                    <a:lumMod val="25000"/>
                  </a:schemeClr>
                </a:solidFill>
                <a:latin typeface="Franklin Gothic Book" panose="020B0503020102020204" pitchFamily="34" charset="0"/>
              </a:rPr>
              <a:t>Harborsun</a:t>
            </a:r>
            <a:r>
              <a:rPr lang="en-US" sz="1050" dirty="0">
                <a:solidFill>
                  <a:schemeClr val="bg2">
                    <a:lumMod val="25000"/>
                  </a:schemeClr>
                </a:solidFill>
                <a:latin typeface="Franklin Gothic Book" panose="020B0503020102020204" pitchFamily="34" charset="0"/>
              </a:rPr>
              <a:t> Drive as your new home you can be assured that all you need to do is unpack your boxes and immediately start enjoying all that James Island and Charleston have to offer! Why? The roof was replaced in 2015 and the HVAC system in 2017. The hot water heater and carpets are all brand new having been installed in August, 2018. Wexford Sound is not only perfectly situated 10 minutes from Historic downtown Charleston and 10 minutes to Folly Beach, but offers its residents a lovely walkable community with gorgeous sights to take in! Nestled along Clark Sound, you can take in the marsh and water views. In addition, there is a massive lake and "The Commons" is the gathering spot for homeowners. This is a park like setting with bench seating and a lovely dock from which you can enjoy the stunning view of the lake. The setting could not be more serene. This stunning home in such a wonderful community is the perfect Charleston residence on ever popular James Island. Check out the 3-D Virtual tour and property video then schedule your appointment while you can!</a:t>
            </a:r>
          </a:p>
          <a:p>
            <a:endParaRPr lang="en-US" sz="1050" b="1" dirty="0">
              <a:solidFill>
                <a:schemeClr val="bg2">
                  <a:lumMod val="25000"/>
                </a:schemeClr>
              </a:solidFill>
              <a:latin typeface="Franklin Gothic Book" panose="020B0503020102020204" pitchFamily="34" charset="0"/>
            </a:endParaRPr>
          </a:p>
          <a:p>
            <a:r>
              <a:rPr lang="en-US" sz="1050" b="1" dirty="0">
                <a:solidFill>
                  <a:schemeClr val="bg2">
                    <a:lumMod val="25000"/>
                  </a:schemeClr>
                </a:solidFill>
                <a:latin typeface="Franklin Gothic Book" panose="020B0503020102020204" pitchFamily="34" charset="0"/>
              </a:rPr>
              <a:t>3D Walk thru tour on MLS: https://my.matterport.com/show/?m=EKVzc4hRvGV</a:t>
            </a:r>
            <a:endParaRPr lang="en-US" sz="1050" b="1" i="1" dirty="0">
              <a:solidFill>
                <a:schemeClr val="bg2">
                  <a:lumMod val="25000"/>
                </a:schemeClr>
              </a:solidFill>
              <a:latin typeface="Franklin Gothic Book" panose="020B0503020102020204" pitchFamily="34" charset="0"/>
            </a:endParaRPr>
          </a:p>
        </p:txBody>
      </p:sp>
      <p:pic>
        <p:nvPicPr>
          <p:cNvPr id="5" name="Picture 4"/>
          <p:cNvPicPr>
            <a:picLocks/>
          </p:cNvPicPr>
          <p:nvPr/>
        </p:nvPicPr>
        <p:blipFill>
          <a:blip r:embed="rId3">
            <a:extLst>
              <a:ext uri="{28A0092B-C50C-407E-A947-70E740481C1C}">
                <a14:useLocalDpi xmlns:a14="http://schemas.microsoft.com/office/drawing/2010/main" val="0"/>
              </a:ext>
            </a:extLst>
          </a:blip>
          <a:stretch>
            <a:fillRect/>
          </a:stretch>
        </p:blipFill>
        <p:spPr>
          <a:xfrm>
            <a:off x="66762" y="78672"/>
            <a:ext cx="1828800" cy="1216152"/>
          </a:xfrm>
          <a:prstGeom prst="rect">
            <a:avLst/>
          </a:prstGeom>
          <a:ln>
            <a:noFill/>
          </a:ln>
          <a:effectLst/>
        </p:spPr>
      </p:pic>
      <p:pic>
        <p:nvPicPr>
          <p:cNvPr id="7" name="Picture 6"/>
          <p:cNvPicPr>
            <a:picLocks/>
          </p:cNvPicPr>
          <p:nvPr/>
        </p:nvPicPr>
        <p:blipFill>
          <a:blip r:embed="rId4">
            <a:extLst>
              <a:ext uri="{28A0092B-C50C-407E-A947-70E740481C1C}">
                <a14:useLocalDpi xmlns:a14="http://schemas.microsoft.com/office/drawing/2010/main" val="0"/>
              </a:ext>
            </a:extLst>
          </a:blip>
          <a:stretch>
            <a:fillRect/>
          </a:stretch>
        </p:blipFill>
        <p:spPr>
          <a:xfrm>
            <a:off x="5879705" y="78672"/>
            <a:ext cx="1828800" cy="1216152"/>
          </a:xfrm>
          <a:prstGeom prst="rect">
            <a:avLst/>
          </a:prstGeom>
          <a:ln>
            <a:noFill/>
          </a:ln>
          <a:effectLst/>
        </p:spPr>
      </p:pic>
      <p:pic>
        <p:nvPicPr>
          <p:cNvPr id="11" name="Picture 10"/>
          <p:cNvPicPr>
            <a:picLocks/>
          </p:cNvPicPr>
          <p:nvPr/>
        </p:nvPicPr>
        <p:blipFill>
          <a:blip r:embed="rId5">
            <a:extLst>
              <a:ext uri="{28A0092B-C50C-407E-A947-70E740481C1C}">
                <a14:useLocalDpi xmlns:a14="http://schemas.microsoft.com/office/drawing/2010/main" val="0"/>
              </a:ext>
            </a:extLst>
          </a:blip>
          <a:stretch>
            <a:fillRect/>
          </a:stretch>
        </p:blipFill>
        <p:spPr>
          <a:xfrm>
            <a:off x="66762" y="2680908"/>
            <a:ext cx="1828800" cy="1216152"/>
          </a:xfrm>
          <a:prstGeom prst="rect">
            <a:avLst/>
          </a:prstGeom>
          <a:ln>
            <a:noFill/>
          </a:ln>
          <a:effectLst/>
        </p:spPr>
      </p:pic>
      <p:pic>
        <p:nvPicPr>
          <p:cNvPr id="12" name="Picture 11"/>
          <p:cNvPicPr>
            <a:picLocks/>
          </p:cNvPicPr>
          <p:nvPr/>
        </p:nvPicPr>
        <p:blipFill>
          <a:blip r:embed="rId6">
            <a:extLst>
              <a:ext uri="{28A0092B-C50C-407E-A947-70E740481C1C}">
                <a14:useLocalDpi xmlns:a14="http://schemas.microsoft.com/office/drawing/2010/main" val="0"/>
              </a:ext>
            </a:extLst>
          </a:blip>
          <a:stretch>
            <a:fillRect/>
          </a:stretch>
        </p:blipFill>
        <p:spPr>
          <a:xfrm>
            <a:off x="66762" y="1379790"/>
            <a:ext cx="1828800" cy="1216152"/>
          </a:xfrm>
          <a:prstGeom prst="rect">
            <a:avLst/>
          </a:prstGeom>
          <a:ln>
            <a:noFill/>
          </a:ln>
          <a:effectLst/>
        </p:spPr>
      </p:pic>
      <p:sp>
        <p:nvSpPr>
          <p:cNvPr id="15" name="Rectangle 14"/>
          <p:cNvSpPr/>
          <p:nvPr/>
        </p:nvSpPr>
        <p:spPr>
          <a:xfrm>
            <a:off x="0" y="3687306"/>
            <a:ext cx="7772400" cy="1508105"/>
          </a:xfrm>
          <a:prstGeom prst="rect">
            <a:avLst/>
          </a:prstGeom>
        </p:spPr>
        <p:txBody>
          <a:bodyPr wrap="square">
            <a:spAutoFit/>
          </a:bodyPr>
          <a:lstStyle/>
          <a:p>
            <a:pPr algn="ctr"/>
            <a:r>
              <a:rPr lang="en-US" sz="3100" b="1" dirty="0">
                <a:solidFill>
                  <a:srgbClr val="C00000"/>
                </a:solidFill>
                <a:latin typeface="Franklin Gothic Book" panose="020B0503020102020204" pitchFamily="34" charset="0"/>
              </a:rPr>
              <a:t>1502 </a:t>
            </a:r>
            <a:r>
              <a:rPr lang="en-US" sz="3100" b="1" dirty="0" err="1">
                <a:solidFill>
                  <a:srgbClr val="C00000"/>
                </a:solidFill>
                <a:latin typeface="Franklin Gothic Book" panose="020B0503020102020204" pitchFamily="34" charset="0"/>
              </a:rPr>
              <a:t>Harborsun</a:t>
            </a:r>
            <a:r>
              <a:rPr lang="en-US" sz="3100" b="1" dirty="0">
                <a:solidFill>
                  <a:srgbClr val="C00000"/>
                </a:solidFill>
                <a:latin typeface="Franklin Gothic Book" panose="020B0503020102020204" pitchFamily="34" charset="0"/>
              </a:rPr>
              <a:t> Drive</a:t>
            </a:r>
          </a:p>
          <a:p>
            <a:pPr algn="ctr"/>
            <a:r>
              <a:rPr lang="en-US" sz="2000" dirty="0">
                <a:solidFill>
                  <a:srgbClr val="C00000"/>
                </a:solidFill>
                <a:latin typeface="Franklin Gothic Book" panose="020B0503020102020204" pitchFamily="34" charset="0"/>
              </a:rPr>
              <a:t>Wexford Sound</a:t>
            </a:r>
          </a:p>
          <a:p>
            <a:pPr algn="ctr"/>
            <a:r>
              <a:rPr lang="en-US" sz="2000" dirty="0">
                <a:solidFill>
                  <a:srgbClr val="C00000"/>
                </a:solidFill>
                <a:latin typeface="Franklin Gothic Book" panose="020B0503020102020204" pitchFamily="34" charset="0"/>
              </a:rPr>
              <a:t>Charleston, SC 29412</a:t>
            </a:r>
          </a:p>
          <a:p>
            <a:pPr algn="ctr"/>
            <a:r>
              <a:rPr lang="en-US" sz="2000" dirty="0">
                <a:solidFill>
                  <a:srgbClr val="C00000"/>
                </a:solidFill>
                <a:latin typeface="Franklin Gothic Book" panose="020B0503020102020204" pitchFamily="34" charset="0"/>
              </a:rPr>
              <a:t>MLS# 18026163 ~ $320,000</a:t>
            </a:r>
            <a:endParaRPr lang="en-US" sz="1600" dirty="0">
              <a:solidFill>
                <a:srgbClr val="C00000"/>
              </a:solidFill>
              <a:latin typeface="Franklin Gothic Book" panose="020B0503020102020204" pitchFamily="34" charset="0"/>
            </a:endParaRPr>
          </a:p>
        </p:txBody>
      </p:sp>
      <p:pic>
        <p:nvPicPr>
          <p:cNvPr id="13" name="Picture 12"/>
          <p:cNvPicPr>
            <a:picLocks/>
          </p:cNvPicPr>
          <p:nvPr/>
        </p:nvPicPr>
        <p:blipFill>
          <a:blip r:embed="rId7">
            <a:extLst>
              <a:ext uri="{28A0092B-C50C-407E-A947-70E740481C1C}">
                <a14:useLocalDpi xmlns:a14="http://schemas.microsoft.com/office/drawing/2010/main" val="0"/>
              </a:ext>
            </a:extLst>
          </a:blip>
          <a:stretch>
            <a:fillRect/>
          </a:stretch>
        </p:blipFill>
        <p:spPr>
          <a:xfrm>
            <a:off x="5879705" y="2680908"/>
            <a:ext cx="1828800" cy="1216152"/>
          </a:xfrm>
          <a:prstGeom prst="rect">
            <a:avLst/>
          </a:prstGeom>
          <a:ln>
            <a:noFill/>
          </a:ln>
          <a:effectLst/>
        </p:spPr>
      </p:pic>
      <p:pic>
        <p:nvPicPr>
          <p:cNvPr id="16" name="Picture 15"/>
          <p:cNvPicPr>
            <a:picLocks/>
          </p:cNvPicPr>
          <p:nvPr/>
        </p:nvPicPr>
        <p:blipFill>
          <a:blip r:embed="rId8">
            <a:extLst>
              <a:ext uri="{28A0092B-C50C-407E-A947-70E740481C1C}">
                <a14:useLocalDpi xmlns:a14="http://schemas.microsoft.com/office/drawing/2010/main" val="0"/>
              </a:ext>
            </a:extLst>
          </a:blip>
          <a:stretch>
            <a:fillRect/>
          </a:stretch>
        </p:blipFill>
        <p:spPr>
          <a:xfrm>
            <a:off x="5879705" y="1379790"/>
            <a:ext cx="1828800" cy="1216152"/>
          </a:xfrm>
          <a:prstGeom prst="rect">
            <a:avLst/>
          </a:prstGeom>
          <a:ln>
            <a:noFill/>
          </a:ln>
          <a:effectLst/>
        </p:spPr>
      </p:pic>
      <p:pic>
        <p:nvPicPr>
          <p:cNvPr id="17" name="Picture 16">
            <a:extLst>
              <a:ext uri="{FF2B5EF4-FFF2-40B4-BE49-F238E27FC236}">
                <a16:creationId xmlns:a16="http://schemas.microsoft.com/office/drawing/2014/main" id="{4A82EBE7-9076-4213-960E-A3A089F6476E}"/>
              </a:ext>
            </a:extLst>
          </p:cNvPr>
          <p:cNvPicPr>
            <a:picLocks/>
          </p:cNvPicPr>
          <p:nvPr/>
        </p:nvPicPr>
        <p:blipFill>
          <a:blip r:embed="rId9">
            <a:extLst>
              <a:ext uri="{28A0092B-C50C-407E-A947-70E740481C1C}">
                <a14:useLocalDpi xmlns:a14="http://schemas.microsoft.com/office/drawing/2010/main" val="0"/>
              </a:ext>
            </a:extLst>
          </a:blip>
          <a:stretch>
            <a:fillRect/>
          </a:stretch>
        </p:blipFill>
        <p:spPr>
          <a:xfrm>
            <a:off x="66762" y="3982025"/>
            <a:ext cx="1828800" cy="1216152"/>
          </a:xfrm>
          <a:prstGeom prst="rect">
            <a:avLst/>
          </a:prstGeom>
          <a:ln>
            <a:noFill/>
          </a:ln>
          <a:effectLst/>
        </p:spPr>
      </p:pic>
      <p:pic>
        <p:nvPicPr>
          <p:cNvPr id="18" name="Picture 17">
            <a:extLst>
              <a:ext uri="{FF2B5EF4-FFF2-40B4-BE49-F238E27FC236}">
                <a16:creationId xmlns:a16="http://schemas.microsoft.com/office/drawing/2014/main" id="{F66EC90D-C040-4B40-9721-05CBF63634AF}"/>
              </a:ext>
            </a:extLst>
          </p:cNvPr>
          <p:cNvPicPr>
            <a:picLocks/>
          </p:cNvPicPr>
          <p:nvPr/>
        </p:nvPicPr>
        <p:blipFill>
          <a:blip r:embed="rId10">
            <a:extLst>
              <a:ext uri="{28A0092B-C50C-407E-A947-70E740481C1C}">
                <a14:useLocalDpi xmlns:a14="http://schemas.microsoft.com/office/drawing/2010/main" val="0"/>
              </a:ext>
            </a:extLst>
          </a:blip>
          <a:stretch>
            <a:fillRect/>
          </a:stretch>
        </p:blipFill>
        <p:spPr>
          <a:xfrm>
            <a:off x="5879705" y="3982025"/>
            <a:ext cx="1828800" cy="1216152"/>
          </a:xfrm>
          <a:prstGeom prst="rect">
            <a:avLst/>
          </a:prstGeom>
          <a:ln>
            <a:noFill/>
          </a:ln>
          <a:effectLst/>
        </p:spPr>
      </p:pic>
      <p:sp>
        <p:nvSpPr>
          <p:cNvPr id="24" name="Rectangle 23">
            <a:extLst>
              <a:ext uri="{FF2B5EF4-FFF2-40B4-BE49-F238E27FC236}">
                <a16:creationId xmlns:a16="http://schemas.microsoft.com/office/drawing/2014/main" id="{319B1B8F-DCEE-4128-BB88-7F5689692D63}"/>
              </a:ext>
            </a:extLst>
          </p:cNvPr>
          <p:cNvSpPr/>
          <p:nvPr/>
        </p:nvSpPr>
        <p:spPr>
          <a:xfrm>
            <a:off x="0" y="8936245"/>
            <a:ext cx="7772400" cy="1107996"/>
          </a:xfrm>
          <a:prstGeom prst="rect">
            <a:avLst/>
          </a:prstGeom>
        </p:spPr>
        <p:txBody>
          <a:bodyPr wrap="square">
            <a:spAutoFit/>
          </a:bodyPr>
          <a:lstStyle/>
          <a:p>
            <a:pPr algn="ctr"/>
            <a:r>
              <a:rPr lang="en-US" b="1" dirty="0">
                <a:latin typeface="Franklin Gothic Book" panose="020B0503020102020204" pitchFamily="34" charset="0"/>
              </a:rPr>
              <a:t>Ellen O'Neil</a:t>
            </a:r>
          </a:p>
          <a:p>
            <a:pPr algn="ctr"/>
            <a:r>
              <a:rPr lang="en-US" sz="1200" dirty="0">
                <a:latin typeface="Franklin Gothic Book" panose="020B0503020102020204" pitchFamily="34" charset="0"/>
              </a:rPr>
              <a:t>Broker/Owner, ABR, e-PRO, CNE</a:t>
            </a:r>
          </a:p>
          <a:p>
            <a:pPr algn="ctr"/>
            <a:r>
              <a:rPr lang="en-US" sz="1200" dirty="0">
                <a:latin typeface="Franklin Gothic Book" panose="020B0503020102020204" pitchFamily="34" charset="0"/>
              </a:rPr>
              <a:t>Charleston Realtor of Distinction</a:t>
            </a:r>
          </a:p>
          <a:p>
            <a:pPr algn="ctr"/>
            <a:r>
              <a:rPr lang="en-US" sz="1200" dirty="0">
                <a:latin typeface="Franklin Gothic Book" panose="020B0503020102020204" pitchFamily="34" charset="0"/>
              </a:rPr>
              <a:t>(843) 300-8530</a:t>
            </a:r>
          </a:p>
          <a:p>
            <a:pPr algn="ctr"/>
            <a:r>
              <a:rPr lang="en-US" sz="1200" dirty="0">
                <a:latin typeface="Franklin Gothic Book" panose="020B0503020102020204" pitchFamily="34" charset="0"/>
              </a:rPr>
              <a:t>www.EllenONeilProperties.com</a:t>
            </a:r>
            <a:endParaRPr lang="en-US" dirty="0">
              <a:latin typeface="Franklin Gothic Book" panose="020B0503020102020204" pitchFamily="34" charset="0"/>
            </a:endParaRPr>
          </a:p>
        </p:txBody>
      </p:sp>
      <p:pic>
        <p:nvPicPr>
          <p:cNvPr id="25" name="Picture 24">
            <a:extLst>
              <a:ext uri="{FF2B5EF4-FFF2-40B4-BE49-F238E27FC236}">
                <a16:creationId xmlns:a16="http://schemas.microsoft.com/office/drawing/2014/main" id="{44E437F7-E5BF-4467-80A2-AE504B3D3639}"/>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53695" y="9170203"/>
            <a:ext cx="2199590" cy="640080"/>
          </a:xfrm>
          <a:prstGeom prst="rect">
            <a:avLst/>
          </a:prstGeom>
          <a:effectLst/>
        </p:spPr>
      </p:pic>
      <p:pic>
        <p:nvPicPr>
          <p:cNvPr id="26" name="Picture 25">
            <a:extLst>
              <a:ext uri="{FF2B5EF4-FFF2-40B4-BE49-F238E27FC236}">
                <a16:creationId xmlns:a16="http://schemas.microsoft.com/office/drawing/2014/main" id="{A00855F7-5DD9-4E0A-A245-FD11596518F1}"/>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6357860" y="9170203"/>
            <a:ext cx="1352702" cy="640080"/>
          </a:xfrm>
          <a:prstGeom prst="rect">
            <a:avLst/>
          </a:prstGeom>
          <a:effectLst/>
        </p:spPr>
      </p:pic>
    </p:spTree>
    <p:extLst>
      <p:ext uri="{BB962C8B-B14F-4D97-AF65-F5344CB8AC3E}">
        <p14:creationId xmlns:p14="http://schemas.microsoft.com/office/powerpoint/2010/main" val="40030595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291</TotalTime>
  <Words>556</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Dakota</vt:lpstr>
      <vt:lpstr>Franklin Gothic Book</vt:lpstr>
      <vt:lpstr>Office Theme</vt:lpstr>
      <vt:lpstr>Beautiful "New Listing" on James Island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Don’t Peek…</dc:title>
  <dc:creator>A. Thomas Price</dc:creator>
  <cp:lastModifiedBy>A. Thomas Price</cp:lastModifiedBy>
  <cp:revision>30</cp:revision>
  <dcterms:created xsi:type="dcterms:W3CDTF">2016-07-16T19:46:25Z</dcterms:created>
  <dcterms:modified xsi:type="dcterms:W3CDTF">2018-09-24T15:39:43Z</dcterms:modified>
</cp:coreProperties>
</file>