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Lst>
  <p:sldSz cx="7772400" cy="10058400"/>
  <p:notesSz cx="7772400" cy="100584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3425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25" d="100"/>
          <a:sy n="125" d="100"/>
        </p:scale>
        <p:origin x="1734" y="90"/>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82930" y="3118104"/>
            <a:ext cx="6606540" cy="211226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165860" y="5632704"/>
            <a:ext cx="5440680" cy="25146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9/10/2024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9/10/2024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388620" y="2313432"/>
            <a:ext cx="3380994" cy="663854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002786" y="2313432"/>
            <a:ext cx="3380994" cy="663854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9/10/2024</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9/10/2024</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9/10/2024</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388620" y="402336"/>
            <a:ext cx="6995160" cy="160934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388620" y="2313432"/>
            <a:ext cx="6995160" cy="6638544"/>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642616" y="9354312"/>
            <a:ext cx="2487168" cy="50292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88620" y="9354312"/>
            <a:ext cx="1787652" cy="50292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9/10/2024</a:t>
            </a:fld>
            <a:endParaRPr lang="en-US"/>
          </a:p>
        </p:txBody>
      </p:sp>
      <p:sp>
        <p:nvSpPr>
          <p:cNvPr id="6" name="Holder 6"/>
          <p:cNvSpPr>
            <a:spLocks noGrp="1"/>
          </p:cNvSpPr>
          <p:nvPr>
            <p:ph type="sldNum" sz="quarter" idx="7"/>
          </p:nvPr>
        </p:nvSpPr>
        <p:spPr>
          <a:xfrm>
            <a:off x="5596128" y="9354312"/>
            <a:ext cx="1787652" cy="50292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pn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5.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60255" y="97280"/>
            <a:ext cx="7651890" cy="382156"/>
          </a:xfrm>
          <a:prstGeom prst="rect">
            <a:avLst/>
          </a:prstGeom>
        </p:spPr>
        <p:txBody>
          <a:bodyPr vert="horz" wrap="square" lIns="0" tIns="12700" rIns="0" bIns="0" rtlCol="0">
            <a:spAutoFit/>
          </a:bodyPr>
          <a:lstStyle/>
          <a:p>
            <a:pPr marL="12700" marR="5080" indent="25400" algn="ctr">
              <a:lnSpc>
                <a:spcPct val="100000"/>
              </a:lnSpc>
              <a:spcBef>
                <a:spcPts val="100"/>
              </a:spcBef>
            </a:pPr>
            <a:r>
              <a:rPr lang="en-US" sz="2400" b="1" dirty="0">
                <a:solidFill>
                  <a:srgbClr val="234255"/>
                </a:solidFill>
                <a:latin typeface="Calibri"/>
                <a:cs typeface="Calibri"/>
              </a:rPr>
              <a:t>OPEN HOUSE THURSDAY FROM 10:30-11:30</a:t>
            </a:r>
            <a:endParaRPr lang="en-US" sz="2400" dirty="0">
              <a:solidFill>
                <a:srgbClr val="234255"/>
              </a:solidFill>
              <a:latin typeface="Calibri"/>
              <a:cs typeface="Calibri"/>
            </a:endParaRPr>
          </a:p>
        </p:txBody>
      </p:sp>
      <p:sp>
        <p:nvSpPr>
          <p:cNvPr id="3" name="object 3"/>
          <p:cNvSpPr txBox="1"/>
          <p:nvPr/>
        </p:nvSpPr>
        <p:spPr>
          <a:xfrm>
            <a:off x="3988199" y="1029814"/>
            <a:ext cx="3657599" cy="2149948"/>
          </a:xfrm>
          <a:prstGeom prst="rect">
            <a:avLst/>
          </a:prstGeom>
        </p:spPr>
        <p:txBody>
          <a:bodyPr vert="horz" wrap="square" lIns="0" tIns="28575" rIns="0" bIns="0" rtlCol="0">
            <a:spAutoFit/>
          </a:bodyPr>
          <a:lstStyle/>
          <a:p>
            <a:pPr algn="ctr">
              <a:lnSpc>
                <a:spcPct val="100000"/>
              </a:lnSpc>
              <a:spcBef>
                <a:spcPts val="225"/>
              </a:spcBef>
            </a:pPr>
            <a:r>
              <a:rPr lang="en-US" sz="2000" b="1" dirty="0">
                <a:solidFill>
                  <a:srgbClr val="234255"/>
                </a:solidFill>
                <a:latin typeface="Calibri"/>
                <a:cs typeface="Calibri"/>
              </a:rPr>
              <a:t>1502 Innkeeper Lane</a:t>
            </a:r>
          </a:p>
          <a:p>
            <a:pPr marL="635" algn="ctr">
              <a:lnSpc>
                <a:spcPct val="100000"/>
              </a:lnSpc>
              <a:spcBef>
                <a:spcPts val="100"/>
              </a:spcBef>
            </a:pPr>
            <a:endParaRPr lang="en-US" sz="1600" dirty="0">
              <a:solidFill>
                <a:srgbClr val="234255"/>
              </a:solidFill>
              <a:latin typeface="Calibri"/>
              <a:cs typeface="Calibri"/>
            </a:endParaRPr>
          </a:p>
          <a:p>
            <a:pPr marL="635" algn="ctr">
              <a:lnSpc>
                <a:spcPct val="100000"/>
              </a:lnSpc>
              <a:spcBef>
                <a:spcPts val="100"/>
              </a:spcBef>
            </a:pPr>
            <a:r>
              <a:rPr lang="en-US" sz="1600" dirty="0" err="1">
                <a:solidFill>
                  <a:srgbClr val="234255"/>
                </a:solidFill>
                <a:latin typeface="Calibri"/>
                <a:cs typeface="Calibri"/>
              </a:rPr>
              <a:t>Brownswood</a:t>
            </a:r>
            <a:r>
              <a:rPr lang="en-US" sz="1600" dirty="0">
                <a:solidFill>
                  <a:srgbClr val="234255"/>
                </a:solidFill>
                <a:latin typeface="Calibri"/>
                <a:cs typeface="Calibri"/>
              </a:rPr>
              <a:t> Village</a:t>
            </a:r>
          </a:p>
          <a:p>
            <a:pPr marL="635" algn="ctr">
              <a:lnSpc>
                <a:spcPct val="100000"/>
              </a:lnSpc>
              <a:spcBef>
                <a:spcPts val="100"/>
              </a:spcBef>
            </a:pPr>
            <a:r>
              <a:rPr lang="en-US" sz="1600" dirty="0">
                <a:solidFill>
                  <a:srgbClr val="234255"/>
                </a:solidFill>
                <a:latin typeface="Calibri"/>
                <a:cs typeface="Calibri"/>
              </a:rPr>
              <a:t>Johns Island, SC 29455</a:t>
            </a:r>
          </a:p>
          <a:p>
            <a:pPr marL="635" algn="ctr">
              <a:lnSpc>
                <a:spcPct val="100000"/>
              </a:lnSpc>
              <a:spcBef>
                <a:spcPts val="100"/>
              </a:spcBef>
            </a:pPr>
            <a:r>
              <a:rPr lang="en-US" sz="1600" dirty="0">
                <a:solidFill>
                  <a:srgbClr val="234255"/>
                </a:solidFill>
                <a:latin typeface="Calibri"/>
                <a:cs typeface="Calibri"/>
              </a:rPr>
              <a:t>MLS# 24022143</a:t>
            </a:r>
          </a:p>
          <a:p>
            <a:pPr marL="635" algn="ctr">
              <a:lnSpc>
                <a:spcPct val="100000"/>
              </a:lnSpc>
              <a:spcBef>
                <a:spcPts val="100"/>
              </a:spcBef>
            </a:pPr>
            <a:r>
              <a:rPr lang="en-US" sz="1600" dirty="0">
                <a:solidFill>
                  <a:srgbClr val="234255"/>
                </a:solidFill>
                <a:latin typeface="Calibri"/>
                <a:cs typeface="Calibri"/>
              </a:rPr>
              <a:t>$625,000</a:t>
            </a:r>
          </a:p>
          <a:p>
            <a:pPr marL="635" algn="ctr">
              <a:lnSpc>
                <a:spcPct val="100000"/>
              </a:lnSpc>
              <a:spcBef>
                <a:spcPts val="100"/>
              </a:spcBef>
            </a:pPr>
            <a:endParaRPr lang="en-US" sz="1600" dirty="0">
              <a:solidFill>
                <a:srgbClr val="234255"/>
              </a:solidFill>
              <a:latin typeface="Calibri"/>
              <a:cs typeface="Calibri"/>
            </a:endParaRPr>
          </a:p>
          <a:p>
            <a:pPr marL="635" algn="ctr">
              <a:lnSpc>
                <a:spcPct val="100000"/>
              </a:lnSpc>
              <a:spcBef>
                <a:spcPts val="100"/>
              </a:spcBef>
            </a:pPr>
            <a:r>
              <a:rPr lang="en-US" sz="1600" dirty="0">
                <a:solidFill>
                  <a:srgbClr val="234255"/>
                </a:solidFill>
                <a:latin typeface="Calibri"/>
                <a:cs typeface="Calibri"/>
              </a:rPr>
              <a:t>3 Bed | 2½ Bath | 2,650sf</a:t>
            </a:r>
            <a:endParaRPr sz="1600" dirty="0">
              <a:solidFill>
                <a:srgbClr val="234255"/>
              </a:solidFill>
              <a:latin typeface="Calibri"/>
              <a:cs typeface="Calibri"/>
            </a:endParaRPr>
          </a:p>
        </p:txBody>
      </p:sp>
      <p:pic>
        <p:nvPicPr>
          <p:cNvPr id="6" name="object 6"/>
          <p:cNvPicPr/>
          <p:nvPr/>
        </p:nvPicPr>
        <p:blipFill>
          <a:blip r:embed="rId2">
            <a:extLst>
              <a:ext uri="{28A0092B-C50C-407E-A947-70E740481C1C}">
                <a14:useLocalDpi xmlns:a14="http://schemas.microsoft.com/office/drawing/2010/main" val="0"/>
              </a:ext>
            </a:extLst>
          </a:blip>
          <a:srcRect/>
          <a:stretch/>
        </p:blipFill>
        <p:spPr>
          <a:xfrm>
            <a:off x="127352" y="8928093"/>
            <a:ext cx="628101" cy="957472"/>
          </a:xfrm>
          <a:prstGeom prst="rect">
            <a:avLst/>
          </a:prstGeom>
        </p:spPr>
      </p:pic>
      <p:sp>
        <p:nvSpPr>
          <p:cNvPr id="7" name="object 7"/>
          <p:cNvSpPr txBox="1"/>
          <p:nvPr/>
        </p:nvSpPr>
        <p:spPr>
          <a:xfrm>
            <a:off x="3136873" y="9398822"/>
            <a:ext cx="1488440" cy="433452"/>
          </a:xfrm>
          <a:prstGeom prst="rect">
            <a:avLst/>
          </a:prstGeom>
        </p:spPr>
        <p:txBody>
          <a:bodyPr vert="horz" wrap="square" lIns="0" tIns="17145" rIns="0" bIns="0" rtlCol="0">
            <a:spAutoFit/>
          </a:bodyPr>
          <a:lstStyle/>
          <a:p>
            <a:pPr marL="12700" marR="5080" algn="ctr">
              <a:lnSpc>
                <a:spcPct val="94000"/>
              </a:lnSpc>
              <a:spcBef>
                <a:spcPts val="75"/>
              </a:spcBef>
            </a:pPr>
            <a:r>
              <a:rPr sz="900" dirty="0">
                <a:solidFill>
                  <a:srgbClr val="234255"/>
                </a:solidFill>
                <a:latin typeface="Calibri"/>
                <a:cs typeface="Calibri"/>
              </a:rPr>
              <a:t>Carolina</a:t>
            </a:r>
            <a:r>
              <a:rPr sz="900" spc="45" dirty="0">
                <a:solidFill>
                  <a:srgbClr val="234255"/>
                </a:solidFill>
                <a:latin typeface="Calibri"/>
                <a:cs typeface="Calibri"/>
              </a:rPr>
              <a:t> </a:t>
            </a:r>
            <a:r>
              <a:rPr sz="900" dirty="0">
                <a:solidFill>
                  <a:srgbClr val="234255"/>
                </a:solidFill>
                <a:latin typeface="Calibri"/>
                <a:cs typeface="Calibri"/>
              </a:rPr>
              <a:t>One</a:t>
            </a:r>
            <a:r>
              <a:rPr sz="900" spc="20" dirty="0">
                <a:solidFill>
                  <a:srgbClr val="234255"/>
                </a:solidFill>
                <a:latin typeface="Calibri"/>
                <a:cs typeface="Calibri"/>
              </a:rPr>
              <a:t> </a:t>
            </a:r>
            <a:r>
              <a:rPr sz="900" dirty="0">
                <a:solidFill>
                  <a:srgbClr val="234255"/>
                </a:solidFill>
                <a:latin typeface="Calibri"/>
                <a:cs typeface="Calibri"/>
              </a:rPr>
              <a:t>Real</a:t>
            </a:r>
            <a:r>
              <a:rPr sz="900" spc="15" dirty="0">
                <a:solidFill>
                  <a:srgbClr val="234255"/>
                </a:solidFill>
                <a:latin typeface="Calibri"/>
                <a:cs typeface="Calibri"/>
              </a:rPr>
              <a:t> </a:t>
            </a:r>
            <a:r>
              <a:rPr sz="900" spc="-10" dirty="0">
                <a:solidFill>
                  <a:srgbClr val="234255"/>
                </a:solidFill>
                <a:latin typeface="Calibri"/>
                <a:cs typeface="Calibri"/>
              </a:rPr>
              <a:t>Estate</a:t>
            </a:r>
            <a:endParaRPr lang="en-US" sz="900" spc="-10" dirty="0">
              <a:solidFill>
                <a:srgbClr val="234255"/>
              </a:solidFill>
              <a:latin typeface="Calibri"/>
              <a:cs typeface="Calibri"/>
            </a:endParaRPr>
          </a:p>
          <a:p>
            <a:pPr marL="12700" marR="5080" algn="ctr">
              <a:lnSpc>
                <a:spcPct val="94000"/>
              </a:lnSpc>
              <a:spcBef>
                <a:spcPts val="75"/>
              </a:spcBef>
            </a:pPr>
            <a:r>
              <a:rPr sz="900" dirty="0">
                <a:solidFill>
                  <a:srgbClr val="234255"/>
                </a:solidFill>
                <a:latin typeface="Calibri"/>
                <a:cs typeface="Calibri"/>
              </a:rPr>
              <a:t>628</a:t>
            </a:r>
            <a:r>
              <a:rPr sz="900" spc="-5" dirty="0">
                <a:solidFill>
                  <a:srgbClr val="234255"/>
                </a:solidFill>
                <a:latin typeface="Calibri"/>
                <a:cs typeface="Calibri"/>
              </a:rPr>
              <a:t> </a:t>
            </a:r>
            <a:r>
              <a:rPr sz="900" dirty="0">
                <a:solidFill>
                  <a:srgbClr val="234255"/>
                </a:solidFill>
                <a:latin typeface="Calibri"/>
                <a:cs typeface="Calibri"/>
              </a:rPr>
              <a:t>Long</a:t>
            </a:r>
            <a:r>
              <a:rPr sz="900" spc="15" dirty="0">
                <a:solidFill>
                  <a:srgbClr val="234255"/>
                </a:solidFill>
                <a:latin typeface="Calibri"/>
                <a:cs typeface="Calibri"/>
              </a:rPr>
              <a:t> </a:t>
            </a:r>
            <a:r>
              <a:rPr sz="900" dirty="0">
                <a:solidFill>
                  <a:srgbClr val="234255"/>
                </a:solidFill>
                <a:latin typeface="Calibri"/>
                <a:cs typeface="Calibri"/>
              </a:rPr>
              <a:t>Point</a:t>
            </a:r>
            <a:r>
              <a:rPr sz="900" spc="5" dirty="0">
                <a:solidFill>
                  <a:srgbClr val="234255"/>
                </a:solidFill>
                <a:latin typeface="Calibri"/>
                <a:cs typeface="Calibri"/>
              </a:rPr>
              <a:t> </a:t>
            </a:r>
            <a:r>
              <a:rPr sz="900" spc="-20" dirty="0">
                <a:solidFill>
                  <a:srgbClr val="234255"/>
                </a:solidFill>
                <a:latin typeface="Calibri"/>
                <a:cs typeface="Calibri"/>
              </a:rPr>
              <a:t>Road</a:t>
            </a:r>
            <a:endParaRPr lang="en-US" sz="900" spc="-20" dirty="0">
              <a:solidFill>
                <a:srgbClr val="234255"/>
              </a:solidFill>
              <a:latin typeface="Calibri"/>
              <a:cs typeface="Calibri"/>
            </a:endParaRPr>
          </a:p>
          <a:p>
            <a:pPr marL="12700" marR="5080" algn="ctr">
              <a:lnSpc>
                <a:spcPct val="94000"/>
              </a:lnSpc>
              <a:spcBef>
                <a:spcPts val="75"/>
              </a:spcBef>
            </a:pPr>
            <a:r>
              <a:rPr sz="900" dirty="0">
                <a:solidFill>
                  <a:srgbClr val="234255"/>
                </a:solidFill>
                <a:latin typeface="Calibri"/>
                <a:cs typeface="Calibri"/>
              </a:rPr>
              <a:t>Mount</a:t>
            </a:r>
            <a:r>
              <a:rPr sz="900" spc="10" dirty="0">
                <a:solidFill>
                  <a:srgbClr val="234255"/>
                </a:solidFill>
                <a:latin typeface="Calibri"/>
                <a:cs typeface="Calibri"/>
              </a:rPr>
              <a:t> </a:t>
            </a:r>
            <a:r>
              <a:rPr sz="900" dirty="0">
                <a:solidFill>
                  <a:srgbClr val="234255"/>
                </a:solidFill>
                <a:latin typeface="Calibri"/>
                <a:cs typeface="Calibri"/>
              </a:rPr>
              <a:t>Pleasant</a:t>
            </a:r>
            <a:r>
              <a:rPr sz="900" spc="20" dirty="0">
                <a:solidFill>
                  <a:srgbClr val="234255"/>
                </a:solidFill>
                <a:latin typeface="Calibri"/>
                <a:cs typeface="Calibri"/>
              </a:rPr>
              <a:t> </a:t>
            </a:r>
            <a:r>
              <a:rPr sz="900" dirty="0">
                <a:solidFill>
                  <a:srgbClr val="234255"/>
                </a:solidFill>
                <a:latin typeface="Calibri"/>
                <a:cs typeface="Calibri"/>
              </a:rPr>
              <a:t>SC</a:t>
            </a:r>
            <a:r>
              <a:rPr sz="900" spc="15" dirty="0">
                <a:solidFill>
                  <a:srgbClr val="234255"/>
                </a:solidFill>
                <a:latin typeface="Calibri"/>
                <a:cs typeface="Calibri"/>
              </a:rPr>
              <a:t> </a:t>
            </a:r>
            <a:r>
              <a:rPr sz="900" spc="-10" dirty="0">
                <a:solidFill>
                  <a:srgbClr val="234255"/>
                </a:solidFill>
                <a:latin typeface="Calibri"/>
                <a:cs typeface="Calibri"/>
              </a:rPr>
              <a:t>29464</a:t>
            </a:r>
            <a:endParaRPr sz="900" dirty="0">
              <a:solidFill>
                <a:srgbClr val="234255"/>
              </a:solidFill>
              <a:latin typeface="Calibri"/>
              <a:cs typeface="Calibri"/>
            </a:endParaRPr>
          </a:p>
        </p:txBody>
      </p:sp>
      <p:sp>
        <p:nvSpPr>
          <p:cNvPr id="8" name="object 8"/>
          <p:cNvSpPr txBox="1"/>
          <p:nvPr/>
        </p:nvSpPr>
        <p:spPr>
          <a:xfrm>
            <a:off x="917148" y="8970812"/>
            <a:ext cx="1838640" cy="872034"/>
          </a:xfrm>
          <a:prstGeom prst="rect">
            <a:avLst/>
          </a:prstGeom>
        </p:spPr>
        <p:txBody>
          <a:bodyPr vert="horz" wrap="square" lIns="0" tIns="12700" rIns="0" bIns="0" rtlCol="0">
            <a:spAutoFit/>
          </a:bodyPr>
          <a:lstStyle/>
          <a:p>
            <a:pPr marL="12700">
              <a:lnSpc>
                <a:spcPts val="1280"/>
              </a:lnSpc>
              <a:spcBef>
                <a:spcPts val="100"/>
              </a:spcBef>
            </a:pPr>
            <a:r>
              <a:rPr lang="en-US" sz="1100" b="1" dirty="0">
                <a:solidFill>
                  <a:srgbClr val="234255"/>
                </a:solidFill>
                <a:latin typeface="Calibri"/>
                <a:cs typeface="Calibri"/>
              </a:rPr>
              <a:t>Leesa</a:t>
            </a:r>
            <a:r>
              <a:rPr lang="en-US" sz="1100" b="1" spc="95" dirty="0">
                <a:solidFill>
                  <a:srgbClr val="234255"/>
                </a:solidFill>
                <a:latin typeface="Calibri"/>
                <a:cs typeface="Calibri"/>
              </a:rPr>
              <a:t> </a:t>
            </a:r>
            <a:r>
              <a:rPr lang="en-US" sz="1100" b="1" spc="-10" dirty="0">
                <a:solidFill>
                  <a:srgbClr val="234255"/>
                </a:solidFill>
                <a:latin typeface="Calibri"/>
                <a:cs typeface="Calibri"/>
              </a:rPr>
              <a:t>Northrup</a:t>
            </a:r>
            <a:endParaRPr lang="en-US" sz="1100" dirty="0">
              <a:solidFill>
                <a:srgbClr val="234255"/>
              </a:solidFill>
              <a:latin typeface="Calibri"/>
              <a:cs typeface="Calibri"/>
            </a:endParaRPr>
          </a:p>
          <a:p>
            <a:pPr marL="12700">
              <a:lnSpc>
                <a:spcPts val="1280"/>
              </a:lnSpc>
              <a:spcBef>
                <a:spcPts val="100"/>
              </a:spcBef>
            </a:pPr>
            <a:r>
              <a:rPr lang="en-US" sz="1100" dirty="0">
                <a:solidFill>
                  <a:srgbClr val="234255"/>
                </a:solidFill>
                <a:latin typeface="Calibri"/>
                <a:cs typeface="Calibri"/>
              </a:rPr>
              <a:t>M:</a:t>
            </a:r>
            <a:r>
              <a:rPr lang="en-US" sz="1100" spc="-5" dirty="0">
                <a:solidFill>
                  <a:srgbClr val="234255"/>
                </a:solidFill>
                <a:latin typeface="Calibri"/>
                <a:cs typeface="Calibri"/>
              </a:rPr>
              <a:t> </a:t>
            </a:r>
            <a:r>
              <a:rPr lang="en-US" sz="1100" spc="-10" dirty="0">
                <a:solidFill>
                  <a:srgbClr val="234255"/>
                </a:solidFill>
                <a:latin typeface="Calibri"/>
                <a:cs typeface="Calibri"/>
              </a:rPr>
              <a:t>843.442.0987</a:t>
            </a:r>
            <a:endParaRPr lang="en-US" sz="1100" dirty="0">
              <a:solidFill>
                <a:srgbClr val="234255"/>
              </a:solidFill>
              <a:latin typeface="Calibri"/>
              <a:cs typeface="Calibri"/>
            </a:endParaRPr>
          </a:p>
          <a:p>
            <a:pPr marL="12700">
              <a:lnSpc>
                <a:spcPts val="1280"/>
              </a:lnSpc>
              <a:spcBef>
                <a:spcPts val="100"/>
              </a:spcBef>
            </a:pPr>
            <a:r>
              <a:rPr sz="1100" dirty="0">
                <a:solidFill>
                  <a:srgbClr val="234255"/>
                </a:solidFill>
                <a:latin typeface="Calibri"/>
                <a:cs typeface="Calibri"/>
              </a:rPr>
              <a:t>O</a:t>
            </a:r>
            <a:r>
              <a:rPr lang="en-US" sz="1100" dirty="0">
                <a:solidFill>
                  <a:srgbClr val="234255"/>
                </a:solidFill>
                <a:latin typeface="Calibri"/>
                <a:cs typeface="Calibri"/>
              </a:rPr>
              <a:t>:</a:t>
            </a:r>
            <a:r>
              <a:rPr sz="1100" spc="-15" dirty="0">
                <a:solidFill>
                  <a:srgbClr val="234255"/>
                </a:solidFill>
                <a:latin typeface="Calibri"/>
                <a:cs typeface="Calibri"/>
              </a:rPr>
              <a:t> </a:t>
            </a:r>
            <a:r>
              <a:rPr sz="1100" spc="-10" dirty="0">
                <a:solidFill>
                  <a:srgbClr val="234255"/>
                </a:solidFill>
                <a:latin typeface="Calibri"/>
                <a:cs typeface="Calibri"/>
              </a:rPr>
              <a:t>843.884.1622</a:t>
            </a:r>
            <a:endParaRPr sz="1100" dirty="0">
              <a:solidFill>
                <a:srgbClr val="234255"/>
              </a:solidFill>
              <a:latin typeface="Calibri"/>
              <a:cs typeface="Calibri"/>
            </a:endParaRPr>
          </a:p>
          <a:p>
            <a:pPr marL="12700">
              <a:lnSpc>
                <a:spcPts val="1280"/>
              </a:lnSpc>
            </a:pPr>
            <a:r>
              <a:rPr sz="1100" spc="-10" dirty="0">
                <a:solidFill>
                  <a:srgbClr val="234255"/>
                </a:solidFill>
                <a:latin typeface="Calibri"/>
                <a:cs typeface="Calibri"/>
              </a:rPr>
              <a:t>lnorthrup@carolinaone.com</a:t>
            </a:r>
            <a:endParaRPr lang="en-US" sz="1100" spc="-10" dirty="0">
              <a:solidFill>
                <a:srgbClr val="234255"/>
              </a:solidFill>
              <a:latin typeface="Calibri"/>
              <a:cs typeface="Calibri"/>
            </a:endParaRPr>
          </a:p>
          <a:p>
            <a:pPr marL="12700">
              <a:lnSpc>
                <a:spcPts val="1280"/>
              </a:lnSpc>
            </a:pPr>
            <a:r>
              <a:rPr lang="en-US" sz="1100" dirty="0">
                <a:solidFill>
                  <a:srgbClr val="234255"/>
                </a:solidFill>
                <a:latin typeface="Calibri"/>
                <a:cs typeface="Calibri"/>
              </a:rPr>
              <a:t>lovingthelowcountry.com</a:t>
            </a:r>
            <a:endParaRPr sz="1100" dirty="0">
              <a:solidFill>
                <a:srgbClr val="234255"/>
              </a:solidFill>
              <a:latin typeface="Calibri"/>
              <a:cs typeface="Calibri"/>
            </a:endParaRPr>
          </a:p>
        </p:txBody>
      </p:sp>
      <p:pic>
        <p:nvPicPr>
          <p:cNvPr id="23" name="object 23"/>
          <p:cNvPicPr/>
          <p:nvPr/>
        </p:nvPicPr>
        <p:blipFill>
          <a:blip r:embed="rId3" cstate="print">
            <a:extLst>
              <a:ext uri="{28A0092B-C50C-407E-A947-70E740481C1C}">
                <a14:useLocalDpi xmlns:a14="http://schemas.microsoft.com/office/drawing/2010/main" val="0"/>
              </a:ext>
            </a:extLst>
          </a:blip>
          <a:srcRect/>
          <a:stretch/>
        </p:blipFill>
        <p:spPr>
          <a:xfrm>
            <a:off x="126602" y="3527064"/>
            <a:ext cx="1441845" cy="961230"/>
          </a:xfrm>
          <a:prstGeom prst="rect">
            <a:avLst/>
          </a:prstGeom>
        </p:spPr>
      </p:pic>
      <p:pic>
        <p:nvPicPr>
          <p:cNvPr id="24" name="object 24"/>
          <p:cNvPicPr/>
          <p:nvPr/>
        </p:nvPicPr>
        <p:blipFill>
          <a:blip r:embed="rId4" cstate="print">
            <a:extLst>
              <a:ext uri="{28A0092B-C50C-407E-A947-70E740481C1C}">
                <a14:useLocalDpi xmlns:a14="http://schemas.microsoft.com/office/drawing/2010/main" val="0"/>
              </a:ext>
            </a:extLst>
          </a:blip>
          <a:srcRect/>
          <a:stretch/>
        </p:blipFill>
        <p:spPr>
          <a:xfrm>
            <a:off x="1643863" y="3523492"/>
            <a:ext cx="1445396" cy="964802"/>
          </a:xfrm>
          <a:prstGeom prst="rect">
            <a:avLst/>
          </a:prstGeom>
        </p:spPr>
      </p:pic>
      <p:pic>
        <p:nvPicPr>
          <p:cNvPr id="25" name="object 25"/>
          <p:cNvPicPr/>
          <p:nvPr/>
        </p:nvPicPr>
        <p:blipFill>
          <a:blip r:embed="rId5" cstate="print">
            <a:extLst>
              <a:ext uri="{28A0092B-C50C-407E-A947-70E740481C1C}">
                <a14:useLocalDpi xmlns:a14="http://schemas.microsoft.com/office/drawing/2010/main" val="0"/>
              </a:ext>
            </a:extLst>
          </a:blip>
          <a:srcRect/>
          <a:stretch/>
        </p:blipFill>
        <p:spPr>
          <a:xfrm>
            <a:off x="4687141" y="3527064"/>
            <a:ext cx="1441846" cy="961230"/>
          </a:xfrm>
          <a:prstGeom prst="rect">
            <a:avLst/>
          </a:prstGeom>
        </p:spPr>
      </p:pic>
      <p:pic>
        <p:nvPicPr>
          <p:cNvPr id="26" name="object 26"/>
          <p:cNvPicPr/>
          <p:nvPr/>
        </p:nvPicPr>
        <p:blipFill>
          <a:blip r:embed="rId6" cstate="print">
            <a:extLst>
              <a:ext uri="{28A0092B-C50C-407E-A947-70E740481C1C}">
                <a14:useLocalDpi xmlns:a14="http://schemas.microsoft.com/office/drawing/2010/main" val="0"/>
              </a:ext>
            </a:extLst>
          </a:blip>
          <a:srcRect/>
          <a:stretch/>
        </p:blipFill>
        <p:spPr>
          <a:xfrm>
            <a:off x="6204250" y="3527263"/>
            <a:ext cx="1441548" cy="961032"/>
          </a:xfrm>
          <a:prstGeom prst="rect">
            <a:avLst/>
          </a:prstGeom>
        </p:spPr>
      </p:pic>
      <p:pic>
        <p:nvPicPr>
          <p:cNvPr id="31" name="object 31"/>
          <p:cNvPicPr/>
          <p:nvPr/>
        </p:nvPicPr>
        <p:blipFill>
          <a:blip r:embed="rId7" cstate="print"/>
          <a:stretch>
            <a:fillRect/>
          </a:stretch>
        </p:blipFill>
        <p:spPr>
          <a:xfrm>
            <a:off x="3227124" y="8936101"/>
            <a:ext cx="1246708" cy="285505"/>
          </a:xfrm>
          <a:prstGeom prst="rect">
            <a:avLst/>
          </a:prstGeom>
        </p:spPr>
      </p:pic>
      <p:pic>
        <p:nvPicPr>
          <p:cNvPr id="22" name="object 22"/>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126602" y="893161"/>
            <a:ext cx="3657600" cy="2423254"/>
          </a:xfrm>
          <a:prstGeom prst="rect">
            <a:avLst/>
          </a:prstGeom>
        </p:spPr>
      </p:pic>
      <p:cxnSp>
        <p:nvCxnSpPr>
          <p:cNvPr id="37" name="Straight Connector 36">
            <a:extLst>
              <a:ext uri="{FF2B5EF4-FFF2-40B4-BE49-F238E27FC236}">
                <a16:creationId xmlns:a16="http://schemas.microsoft.com/office/drawing/2014/main" id="{2D601F23-0B32-9396-C3F7-55490BE03148}"/>
              </a:ext>
            </a:extLst>
          </p:cNvPr>
          <p:cNvCxnSpPr>
            <a:cxnSpLocks/>
          </p:cNvCxnSpPr>
          <p:nvPr/>
        </p:nvCxnSpPr>
        <p:spPr>
          <a:xfrm>
            <a:off x="298247" y="8699181"/>
            <a:ext cx="7175906" cy="0"/>
          </a:xfrm>
          <a:prstGeom prst="line">
            <a:avLst/>
          </a:prstGeom>
        </p:spPr>
        <p:style>
          <a:lnRef idx="1">
            <a:schemeClr val="accent1"/>
          </a:lnRef>
          <a:fillRef idx="0">
            <a:schemeClr val="accent1"/>
          </a:fillRef>
          <a:effectRef idx="0">
            <a:schemeClr val="accent1"/>
          </a:effectRef>
          <a:fontRef idx="minor">
            <a:schemeClr val="tx1"/>
          </a:fontRef>
        </p:style>
      </p:cxnSp>
      <p:pic>
        <p:nvPicPr>
          <p:cNvPr id="41" name="object 24">
            <a:extLst>
              <a:ext uri="{FF2B5EF4-FFF2-40B4-BE49-F238E27FC236}">
                <a16:creationId xmlns:a16="http://schemas.microsoft.com/office/drawing/2014/main" id="{A5E5420F-A339-D7F3-AB82-DA8B0B857BBE}"/>
              </a:ext>
            </a:extLst>
          </p:cNvPr>
          <p:cNvPicPr/>
          <p:nvPr/>
        </p:nvPicPr>
        <p:blipFill>
          <a:blip r:embed="rId9" cstate="print">
            <a:extLst>
              <a:ext uri="{28A0092B-C50C-407E-A947-70E740481C1C}">
                <a14:useLocalDpi xmlns:a14="http://schemas.microsoft.com/office/drawing/2010/main" val="0"/>
              </a:ext>
            </a:extLst>
          </a:blip>
          <a:srcRect/>
          <a:stretch/>
        </p:blipFill>
        <p:spPr>
          <a:xfrm>
            <a:off x="3164674" y="3523493"/>
            <a:ext cx="1447203" cy="964802"/>
          </a:xfrm>
          <a:prstGeom prst="rect">
            <a:avLst/>
          </a:prstGeom>
        </p:spPr>
      </p:pic>
      <p:cxnSp>
        <p:nvCxnSpPr>
          <p:cNvPr id="42" name="Straight Connector 41">
            <a:extLst>
              <a:ext uri="{FF2B5EF4-FFF2-40B4-BE49-F238E27FC236}">
                <a16:creationId xmlns:a16="http://schemas.microsoft.com/office/drawing/2014/main" id="{FBE82626-5576-099E-89DC-46BFE14178FA}"/>
              </a:ext>
            </a:extLst>
          </p:cNvPr>
          <p:cNvCxnSpPr>
            <a:cxnSpLocks/>
          </p:cNvCxnSpPr>
          <p:nvPr/>
        </p:nvCxnSpPr>
        <p:spPr>
          <a:xfrm>
            <a:off x="298247" y="682512"/>
            <a:ext cx="7175906" cy="0"/>
          </a:xfrm>
          <a:prstGeom prst="line">
            <a:avLst/>
          </a:prstGeom>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681E6623-9B3A-E199-B1A4-945863F3D25F}"/>
              </a:ext>
            </a:extLst>
          </p:cNvPr>
          <p:cNvSpPr txBox="1"/>
          <p:nvPr/>
        </p:nvSpPr>
        <p:spPr>
          <a:xfrm>
            <a:off x="126602" y="4622038"/>
            <a:ext cx="7549100" cy="2862322"/>
          </a:xfrm>
          <a:prstGeom prst="rect">
            <a:avLst/>
          </a:prstGeom>
          <a:noFill/>
        </p:spPr>
        <p:txBody>
          <a:bodyPr wrap="square">
            <a:spAutoFit/>
          </a:bodyPr>
          <a:lstStyle/>
          <a:p>
            <a:pPr algn="ctr"/>
            <a:r>
              <a:rPr lang="en-US" sz="1200" dirty="0">
                <a:solidFill>
                  <a:srgbClr val="234255"/>
                </a:solidFill>
                <a:latin typeface="+mj-lt"/>
              </a:rPr>
              <a:t>This stunning, former model home features many expected upgrades in a showcase home. From the extensive moldings, the open concept and lovely lighting this home is ready for your furniture! The elegant dining room has a lovely coffered ceiling and the expansive windows give a perfect view of the water. In fact, this entire home is bathed in natural light, showcasing new LVP floors downstairs. The great room, with its cozy fireplace and gas logs, is ideal for both relaxing and entertaining. Enjoy serene views of the lagoon from the sunroom, a perfect retreat for any time of day. This home also offers a convenient office space adjacent to the kitchen, a practical drop zone for book bags in the hallway, and an air conditioned two-car garage. Step outside to the private patio that overlooks the lagoon and the fountain, providing an excellent spot for outdoor gatherings. Go upstairs and enter the full loft with a custom brick wall accent. The large owner's suite is a true sanctuary, featuring a comfortable sitting area and an ensuite master bath with a luxurious soaking tub and a standalone shower. Off the Owner's suite is a lovely porch to enjoy morning coffee. The two additional generous bedrooms offer scenic water views and are serviced by another full bath. The interior of the lovely home has been freshly painted. This home is steps away from HOA managed space with a full playground and walking paths around the neighborhood. A $2,400 Lender Credit is available and will be applied towards the buyer's closing costs and pre-</a:t>
            </a:r>
            <a:r>
              <a:rPr lang="en-US" sz="1200" dirty="0" err="1">
                <a:solidFill>
                  <a:srgbClr val="234255"/>
                </a:solidFill>
                <a:latin typeface="+mj-lt"/>
              </a:rPr>
              <a:t>paids</a:t>
            </a:r>
            <a:r>
              <a:rPr lang="en-US" sz="1200" dirty="0">
                <a:solidFill>
                  <a:srgbClr val="234255"/>
                </a:solidFill>
                <a:latin typeface="+mj-lt"/>
              </a:rPr>
              <a:t> if the buyer chooses to use the seller's preferred lender. This credit is in addition to any negotiated seller concessions.</a:t>
            </a:r>
          </a:p>
        </p:txBody>
      </p:sp>
      <p:pic>
        <p:nvPicPr>
          <p:cNvPr id="10" name="object 23">
            <a:extLst>
              <a:ext uri="{FF2B5EF4-FFF2-40B4-BE49-F238E27FC236}">
                <a16:creationId xmlns:a16="http://schemas.microsoft.com/office/drawing/2014/main" id="{DDFABA1B-2ED4-A596-06F3-15E1F2583E40}"/>
              </a:ext>
            </a:extLst>
          </p:cNvPr>
          <p:cNvPicPr/>
          <p:nvPr/>
        </p:nvPicPr>
        <p:blipFill>
          <a:blip r:embed="rId10" cstate="print">
            <a:extLst>
              <a:ext uri="{28A0092B-C50C-407E-A947-70E740481C1C}">
                <a14:useLocalDpi xmlns:a14="http://schemas.microsoft.com/office/drawing/2010/main" val="0"/>
              </a:ext>
            </a:extLst>
          </a:blip>
          <a:srcRect/>
          <a:stretch/>
        </p:blipFill>
        <p:spPr>
          <a:xfrm>
            <a:off x="127352" y="7618105"/>
            <a:ext cx="1440345" cy="960230"/>
          </a:xfrm>
          <a:prstGeom prst="rect">
            <a:avLst/>
          </a:prstGeom>
        </p:spPr>
      </p:pic>
      <p:pic>
        <p:nvPicPr>
          <p:cNvPr id="11" name="object 24">
            <a:extLst>
              <a:ext uri="{FF2B5EF4-FFF2-40B4-BE49-F238E27FC236}">
                <a16:creationId xmlns:a16="http://schemas.microsoft.com/office/drawing/2014/main" id="{5D9816FC-6C6D-C24A-282B-2EBEBC7D60CE}"/>
              </a:ext>
            </a:extLst>
          </p:cNvPr>
          <p:cNvPicPr/>
          <p:nvPr/>
        </p:nvPicPr>
        <p:blipFill>
          <a:blip r:embed="rId11" cstate="print">
            <a:extLst>
              <a:ext uri="{28A0092B-C50C-407E-A947-70E740481C1C}">
                <a14:useLocalDpi xmlns:a14="http://schemas.microsoft.com/office/drawing/2010/main" val="0"/>
              </a:ext>
            </a:extLst>
          </a:blip>
          <a:srcRect/>
          <a:stretch/>
        </p:blipFill>
        <p:spPr>
          <a:xfrm>
            <a:off x="1642959" y="7614033"/>
            <a:ext cx="1447203" cy="964802"/>
          </a:xfrm>
          <a:prstGeom prst="rect">
            <a:avLst/>
          </a:prstGeom>
        </p:spPr>
      </p:pic>
      <p:pic>
        <p:nvPicPr>
          <p:cNvPr id="12" name="object 25">
            <a:extLst>
              <a:ext uri="{FF2B5EF4-FFF2-40B4-BE49-F238E27FC236}">
                <a16:creationId xmlns:a16="http://schemas.microsoft.com/office/drawing/2014/main" id="{A8DB8139-3B13-B719-B126-C1D8D5B8B896}"/>
              </a:ext>
            </a:extLst>
          </p:cNvPr>
          <p:cNvPicPr/>
          <p:nvPr/>
        </p:nvPicPr>
        <p:blipFill>
          <a:blip r:embed="rId12" cstate="print">
            <a:extLst>
              <a:ext uri="{28A0092B-C50C-407E-A947-70E740481C1C}">
                <a14:useLocalDpi xmlns:a14="http://schemas.microsoft.com/office/drawing/2010/main" val="0"/>
              </a:ext>
            </a:extLst>
          </a:blip>
          <a:srcRect/>
          <a:stretch/>
        </p:blipFill>
        <p:spPr>
          <a:xfrm>
            <a:off x="4687141" y="7617605"/>
            <a:ext cx="1441846" cy="961230"/>
          </a:xfrm>
          <a:prstGeom prst="rect">
            <a:avLst/>
          </a:prstGeom>
        </p:spPr>
      </p:pic>
      <p:pic>
        <p:nvPicPr>
          <p:cNvPr id="13" name="object 26">
            <a:extLst>
              <a:ext uri="{FF2B5EF4-FFF2-40B4-BE49-F238E27FC236}">
                <a16:creationId xmlns:a16="http://schemas.microsoft.com/office/drawing/2014/main" id="{93BADD17-DA19-33E4-C1C4-03DC89D6D728}"/>
              </a:ext>
            </a:extLst>
          </p:cNvPr>
          <p:cNvPicPr/>
          <p:nvPr/>
        </p:nvPicPr>
        <p:blipFill>
          <a:blip r:embed="rId13" cstate="print">
            <a:extLst>
              <a:ext uri="{28A0092B-C50C-407E-A947-70E740481C1C}">
                <a14:useLocalDpi xmlns:a14="http://schemas.microsoft.com/office/drawing/2010/main" val="0"/>
              </a:ext>
            </a:extLst>
          </a:blip>
          <a:srcRect/>
          <a:stretch/>
        </p:blipFill>
        <p:spPr>
          <a:xfrm>
            <a:off x="6205001" y="7618304"/>
            <a:ext cx="1440046" cy="960031"/>
          </a:xfrm>
          <a:prstGeom prst="rect">
            <a:avLst/>
          </a:prstGeom>
        </p:spPr>
      </p:pic>
      <p:pic>
        <p:nvPicPr>
          <p:cNvPr id="14" name="object 24">
            <a:extLst>
              <a:ext uri="{FF2B5EF4-FFF2-40B4-BE49-F238E27FC236}">
                <a16:creationId xmlns:a16="http://schemas.microsoft.com/office/drawing/2014/main" id="{1F9E9E82-C1EA-D170-759D-6279446D693F}"/>
              </a:ext>
            </a:extLst>
          </p:cNvPr>
          <p:cNvPicPr/>
          <p:nvPr/>
        </p:nvPicPr>
        <p:blipFill>
          <a:blip r:embed="rId14" cstate="print">
            <a:extLst>
              <a:ext uri="{28A0092B-C50C-407E-A947-70E740481C1C}">
                <a14:useLocalDpi xmlns:a14="http://schemas.microsoft.com/office/drawing/2010/main" val="0"/>
              </a:ext>
            </a:extLst>
          </a:blip>
          <a:srcRect/>
          <a:stretch/>
        </p:blipFill>
        <p:spPr>
          <a:xfrm>
            <a:off x="3164674" y="7616533"/>
            <a:ext cx="1447204" cy="959803"/>
          </a:xfrm>
          <a:prstGeom prst="rect">
            <a:avLst/>
          </a:prstGeom>
        </p:spPr>
      </p:pic>
      <p:pic>
        <p:nvPicPr>
          <p:cNvPr id="16" name="object 6">
            <a:extLst>
              <a:ext uri="{FF2B5EF4-FFF2-40B4-BE49-F238E27FC236}">
                <a16:creationId xmlns:a16="http://schemas.microsoft.com/office/drawing/2014/main" id="{F6C5C68E-57C7-A057-783E-AE554185A7A1}"/>
              </a:ext>
            </a:extLst>
          </p:cNvPr>
          <p:cNvPicPr/>
          <p:nvPr/>
        </p:nvPicPr>
        <p:blipFill>
          <a:blip r:embed="rId15" cstate="print">
            <a:extLst>
              <a:ext uri="{28A0092B-C50C-407E-A947-70E740481C1C}">
                <a14:useLocalDpi xmlns:a14="http://schemas.microsoft.com/office/drawing/2010/main" val="0"/>
              </a:ext>
            </a:extLst>
          </a:blip>
          <a:srcRect/>
          <a:stretch/>
        </p:blipFill>
        <p:spPr>
          <a:xfrm>
            <a:off x="7006733" y="8928093"/>
            <a:ext cx="638314" cy="957472"/>
          </a:xfrm>
          <a:prstGeom prst="rect">
            <a:avLst/>
          </a:prstGeom>
        </p:spPr>
      </p:pic>
      <p:sp>
        <p:nvSpPr>
          <p:cNvPr id="17" name="object 8">
            <a:extLst>
              <a:ext uri="{FF2B5EF4-FFF2-40B4-BE49-F238E27FC236}">
                <a16:creationId xmlns:a16="http://schemas.microsoft.com/office/drawing/2014/main" id="{05C8A46A-967C-B278-D122-1D28436F6DCB}"/>
              </a:ext>
            </a:extLst>
          </p:cNvPr>
          <p:cNvSpPr txBox="1"/>
          <p:nvPr/>
        </p:nvSpPr>
        <p:spPr>
          <a:xfrm>
            <a:off x="5006398" y="8957988"/>
            <a:ext cx="1848854" cy="897682"/>
          </a:xfrm>
          <a:prstGeom prst="rect">
            <a:avLst/>
          </a:prstGeom>
        </p:spPr>
        <p:txBody>
          <a:bodyPr vert="horz" wrap="square" lIns="0" tIns="12700" rIns="0" bIns="0" rtlCol="0">
            <a:spAutoFit/>
          </a:bodyPr>
          <a:lstStyle/>
          <a:p>
            <a:pPr marL="12700" algn="r">
              <a:lnSpc>
                <a:spcPts val="1280"/>
              </a:lnSpc>
              <a:spcBef>
                <a:spcPts val="100"/>
              </a:spcBef>
            </a:pPr>
            <a:r>
              <a:rPr lang="en-US" sz="1100" b="1" dirty="0">
                <a:solidFill>
                  <a:srgbClr val="234255"/>
                </a:solidFill>
                <a:latin typeface="Calibri"/>
                <a:cs typeface="Calibri"/>
              </a:rPr>
              <a:t>Pam Bishop</a:t>
            </a:r>
          </a:p>
          <a:p>
            <a:pPr marL="12700" algn="r">
              <a:lnSpc>
                <a:spcPts val="1280"/>
              </a:lnSpc>
              <a:spcBef>
                <a:spcPts val="100"/>
              </a:spcBef>
            </a:pPr>
            <a:r>
              <a:rPr lang="pt-BR" sz="1100" dirty="0">
                <a:solidFill>
                  <a:srgbClr val="234255"/>
                </a:solidFill>
                <a:latin typeface="Calibri"/>
                <a:cs typeface="Calibri"/>
              </a:rPr>
              <a:t>M 843-814-1622</a:t>
            </a:r>
          </a:p>
          <a:p>
            <a:pPr marL="12700" algn="r">
              <a:lnSpc>
                <a:spcPts val="1280"/>
              </a:lnSpc>
              <a:spcBef>
                <a:spcPts val="100"/>
              </a:spcBef>
            </a:pPr>
            <a:r>
              <a:rPr lang="pt-BR" sz="1100" dirty="0">
                <a:solidFill>
                  <a:srgbClr val="234255"/>
                </a:solidFill>
                <a:latin typeface="Calibri"/>
                <a:cs typeface="Calibri"/>
              </a:rPr>
              <a:t>O 843-856-3958</a:t>
            </a:r>
          </a:p>
          <a:p>
            <a:pPr marL="12700" algn="r">
              <a:lnSpc>
                <a:spcPts val="1280"/>
              </a:lnSpc>
              <a:spcBef>
                <a:spcPts val="100"/>
              </a:spcBef>
            </a:pPr>
            <a:r>
              <a:rPr lang="pt-BR" sz="1100" dirty="0">
                <a:solidFill>
                  <a:srgbClr val="234255"/>
                </a:solidFill>
                <a:latin typeface="Calibri"/>
                <a:cs typeface="Calibri"/>
              </a:rPr>
              <a:t>pbishop@carolinaone.com</a:t>
            </a:r>
          </a:p>
          <a:p>
            <a:pPr marL="12700" algn="r">
              <a:lnSpc>
                <a:spcPts val="1280"/>
              </a:lnSpc>
              <a:spcBef>
                <a:spcPts val="100"/>
              </a:spcBef>
            </a:pPr>
            <a:r>
              <a:rPr lang="pt-BR" sz="1100" dirty="0">
                <a:solidFill>
                  <a:srgbClr val="234255"/>
                </a:solidFill>
                <a:latin typeface="Calibri"/>
                <a:cs typeface="Calibri"/>
              </a:rPr>
              <a:t>www.pambishop.com</a:t>
            </a:r>
            <a:endParaRPr sz="1100" dirty="0">
              <a:solidFill>
                <a:srgbClr val="234255"/>
              </a:solidFill>
              <a:latin typeface="Calibri"/>
              <a:cs typeface="Calibri"/>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43</TotalTime>
  <Words>381</Words>
  <Application>Microsoft Office PowerPoint</Application>
  <PresentationFormat>Custom</PresentationFormat>
  <Paragraphs>23</Paragraphs>
  <Slides>1</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vt:i4>
      </vt:variant>
    </vt:vector>
  </HeadingPairs>
  <TitlesOfParts>
    <vt:vector size="3" baseType="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A. Thomas Price</dc:creator>
  <cp:lastModifiedBy>A. Thomas Price</cp:lastModifiedBy>
  <cp:revision>3</cp:revision>
  <dcterms:created xsi:type="dcterms:W3CDTF">2024-08-09T15:35:33Z</dcterms:created>
  <dcterms:modified xsi:type="dcterms:W3CDTF">2024-09-10T22:42:02Z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2020-05-15T00:00:00Z</vt:filetime>
  </property>
  <property fmtid="{D5CDD505-2E9C-101B-9397-08002B2CF9AE}" pid="3" name="LastSaved">
    <vt:filetime>2024-08-09T00:00:00Z</vt:filetime>
  </property>
  <property fmtid="{D5CDD505-2E9C-101B-9397-08002B2CF9AE}" pid="4" name="Producer">
    <vt:lpwstr>wkhtmltopdf</vt:lpwstr>
  </property>
</Properties>
</file>